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nf" ContentType="image/jpeg"/>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60" r:id="rId1"/>
  </p:sldMasterIdLst>
  <p:sldIdLst>
    <p:sldId id="256" r:id="rId2"/>
    <p:sldId id="257" r:id="rId3"/>
    <p:sldId id="282" r:id="rId4"/>
    <p:sldId id="278" r:id="rId5"/>
    <p:sldId id="279" r:id="rId6"/>
    <p:sldId id="264" r:id="rId7"/>
    <p:sldId id="268" r:id="rId8"/>
    <p:sldId id="280" r:id="rId9"/>
    <p:sldId id="265" r:id="rId10"/>
    <p:sldId id="270" r:id="rId11"/>
    <p:sldId id="274" r:id="rId12"/>
    <p:sldId id="275" r:id="rId13"/>
    <p:sldId id="272" r:id="rId14"/>
    <p:sldId id="271" r:id="rId15"/>
    <p:sldId id="283" r:id="rId16"/>
    <p:sldId id="289" r:id="rId17"/>
    <p:sldId id="284" r:id="rId18"/>
    <p:sldId id="286" r:id="rId19"/>
    <p:sldId id="287" r:id="rId20"/>
    <p:sldId id="288"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26" autoAdjust="0"/>
    <p:restoredTop sz="86356" autoAdjust="0"/>
  </p:normalViewPr>
  <p:slideViewPr>
    <p:cSldViewPr>
      <p:cViewPr>
        <p:scale>
          <a:sx n="100" d="100"/>
          <a:sy n="100" d="100"/>
        </p:scale>
        <p:origin x="-420" y="648"/>
      </p:cViewPr>
      <p:guideLst>
        <p:guide orient="horz" pos="2160"/>
        <p:guide pos="2880"/>
      </p:guideLst>
    </p:cSldViewPr>
  </p:slideViewPr>
  <p:outlineViewPr>
    <p:cViewPr>
      <p:scale>
        <a:sx n="33" d="100"/>
        <a:sy n="33" d="100"/>
      </p:scale>
      <p:origin x="0" y="102576"/>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A02F5F3A-BFF1-47B7-B0E6-EC67FDED1ACE}" type="datetimeFigureOut">
              <a:rPr lang="en-US" smtClean="0"/>
              <a:t>6/12/2012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ACE280-472E-4D10-8C93-A9F7F40548CB}" type="slidenum">
              <a:rPr lang="en-US" smtClean="0"/>
              <a:t>‹#›</a:t>
            </a:fld>
            <a:endParaRPr lang="en-US" dirty="0"/>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2F5F3A-BFF1-47B7-B0E6-EC67FDED1ACE}" type="datetimeFigureOut">
              <a:rPr lang="en-US" smtClean="0"/>
              <a:t>6/12/2012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ACE280-472E-4D10-8C93-A9F7F40548CB}"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2F5F3A-BFF1-47B7-B0E6-EC67FDED1ACE}" type="datetimeFigureOut">
              <a:rPr lang="en-US" smtClean="0"/>
              <a:t>6/12/2012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ACE280-472E-4D10-8C93-A9F7F40548CB}"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2F5F3A-BFF1-47B7-B0E6-EC67FDED1ACE}" type="datetimeFigureOut">
              <a:rPr lang="en-US" smtClean="0"/>
              <a:t>6/12/2012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ACE280-472E-4D10-8C93-A9F7F40548CB}"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A02F5F3A-BFF1-47B7-B0E6-EC67FDED1ACE}" type="datetimeFigureOut">
              <a:rPr lang="en-US" smtClean="0"/>
              <a:t>6/12/2012</a:t>
            </a:fld>
            <a:endParaRPr lang="en-US" dirty="0"/>
          </a:p>
        </p:txBody>
      </p:sp>
      <p:sp>
        <p:nvSpPr>
          <p:cNvPr id="91" name="Footer Placeholder 90"/>
          <p:cNvSpPr>
            <a:spLocks noGrp="1"/>
          </p:cNvSpPr>
          <p:nvPr>
            <p:ph type="ftr" sz="quarter" idx="11"/>
          </p:nvPr>
        </p:nvSpPr>
        <p:spPr/>
        <p:txBody>
          <a:bodyPr/>
          <a:lstStyle/>
          <a:p>
            <a:endParaRPr lang="en-US" dirty="0"/>
          </a:p>
        </p:txBody>
      </p:sp>
      <p:sp>
        <p:nvSpPr>
          <p:cNvPr id="92" name="Slide Number Placeholder 91"/>
          <p:cNvSpPr>
            <a:spLocks noGrp="1"/>
          </p:cNvSpPr>
          <p:nvPr>
            <p:ph type="sldNum" sz="quarter" idx="12"/>
          </p:nvPr>
        </p:nvSpPr>
        <p:spPr/>
        <p:txBody>
          <a:bodyPr/>
          <a:lstStyle/>
          <a:p>
            <a:fld id="{3EACE280-472E-4D10-8C93-A9F7F40548CB}"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2F5F3A-BFF1-47B7-B0E6-EC67FDED1ACE}" type="datetimeFigureOut">
              <a:rPr lang="en-US" smtClean="0"/>
              <a:t>6/12/2012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EACE280-472E-4D10-8C93-A9F7F40548CB}"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2F5F3A-BFF1-47B7-B0E6-EC67FDED1ACE}" type="datetimeFigureOut">
              <a:rPr lang="en-US" smtClean="0"/>
              <a:t>6/12/2012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EACE280-472E-4D10-8C93-A9F7F40548CB}"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2F5F3A-BFF1-47B7-B0E6-EC67FDED1ACE}" type="datetimeFigureOut">
              <a:rPr lang="en-US" smtClean="0"/>
              <a:t>6/12/2012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EACE280-472E-4D10-8C93-A9F7F40548CB}"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2F5F3A-BFF1-47B7-B0E6-EC67FDED1ACE}" type="datetimeFigureOut">
              <a:rPr lang="en-US" smtClean="0"/>
              <a:t>6/12/2012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EACE280-472E-4D10-8C93-A9F7F40548CB}"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02F5F3A-BFF1-47B7-B0E6-EC67FDED1ACE}" type="datetimeFigureOut">
              <a:rPr lang="en-US" smtClean="0"/>
              <a:t>6/12/2012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EACE280-472E-4D10-8C93-A9F7F40548CB}" type="slidenum">
              <a:rPr lang="en-US" smtClean="0"/>
              <a:t>‹#›</a:t>
            </a:fld>
            <a:endParaRPr lang="en-US" dirty="0"/>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5" name="Date Placeholder 4"/>
          <p:cNvSpPr>
            <a:spLocks noGrp="1"/>
          </p:cNvSpPr>
          <p:nvPr>
            <p:ph type="dt" sz="half" idx="10"/>
          </p:nvPr>
        </p:nvSpPr>
        <p:spPr/>
        <p:txBody>
          <a:bodyPr/>
          <a:lstStyle/>
          <a:p>
            <a:fld id="{A02F5F3A-BFF1-47B7-B0E6-EC67FDED1ACE}" type="datetimeFigureOut">
              <a:rPr lang="en-US" smtClean="0"/>
              <a:t>6/12/2012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EACE280-472E-4D10-8C93-A9F7F40548CB}" type="slidenum">
              <a:rPr lang="en-US" smtClean="0"/>
              <a:t>‹#›</a:t>
            </a:fld>
            <a:endParaRPr lang="en-US" dirty="0"/>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A02F5F3A-BFF1-47B7-B0E6-EC67FDED1ACE}" type="datetimeFigureOut">
              <a:rPr lang="en-US" smtClean="0"/>
              <a:t>6/12/2012</a:t>
            </a:fld>
            <a:endParaRPr lang="en-US" dirty="0"/>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3EACE280-472E-4D10-8C93-A9F7F40548CB}"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4261" r:id="rId1"/>
    <p:sldLayoutId id="2147484262" r:id="rId2"/>
    <p:sldLayoutId id="2147484263" r:id="rId3"/>
    <p:sldLayoutId id="2147484264" r:id="rId4"/>
    <p:sldLayoutId id="2147484265" r:id="rId5"/>
    <p:sldLayoutId id="2147484266" r:id="rId6"/>
    <p:sldLayoutId id="2147484267" r:id="rId7"/>
    <p:sldLayoutId id="2147484268" r:id="rId8"/>
    <p:sldLayoutId id="2147484269" r:id="rId9"/>
    <p:sldLayoutId id="2147484270" r:id="rId10"/>
    <p:sldLayoutId id="2147484271"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hyperlink" Target="http://www.ahrq.gov/" TargetMode="External"/><Relationship Id="rId2" Type="http://schemas.openxmlformats.org/officeDocument/2006/relationships/hyperlink" Target="http://www.cebm.net/?o=1025"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nf"/></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28800"/>
            <a:ext cx="4800600" cy="1752600"/>
          </a:xfrm>
        </p:spPr>
        <p:txBody>
          <a:bodyPr>
            <a:normAutofit/>
          </a:bodyPr>
          <a:lstStyle/>
          <a:p>
            <a:r>
              <a:rPr lang="en-US" sz="3000" b="0" dirty="0" smtClean="0">
                <a:solidFill>
                  <a:schemeClr val="accent2">
                    <a:lumMod val="60000"/>
                    <a:lumOff val="40000"/>
                  </a:schemeClr>
                </a:solidFill>
              </a:rPr>
              <a:t>Malignant peripheral nerve </a:t>
            </a:r>
            <a:br>
              <a:rPr lang="en-US" sz="3000" b="0" dirty="0" smtClean="0">
                <a:solidFill>
                  <a:schemeClr val="accent2">
                    <a:lumMod val="60000"/>
                    <a:lumOff val="40000"/>
                  </a:schemeClr>
                </a:solidFill>
              </a:rPr>
            </a:br>
            <a:r>
              <a:rPr lang="en-US" sz="3000" b="0" dirty="0" smtClean="0">
                <a:solidFill>
                  <a:schemeClr val="accent2">
                    <a:lumMod val="60000"/>
                    <a:lumOff val="40000"/>
                  </a:schemeClr>
                </a:solidFill>
              </a:rPr>
              <a:t>sheath tumors (MPNST)</a:t>
            </a:r>
            <a:endParaRPr lang="en-US" sz="3000" b="0" dirty="0">
              <a:solidFill>
                <a:schemeClr val="accent2">
                  <a:lumMod val="60000"/>
                  <a:lumOff val="40000"/>
                </a:schemeClr>
              </a:solidFill>
            </a:endParaRPr>
          </a:p>
        </p:txBody>
      </p:sp>
      <p:sp>
        <p:nvSpPr>
          <p:cNvPr id="3" name="Subtitle 2"/>
          <p:cNvSpPr>
            <a:spLocks noGrp="1"/>
          </p:cNvSpPr>
          <p:nvPr>
            <p:ph type="subTitle" idx="1"/>
          </p:nvPr>
        </p:nvSpPr>
        <p:spPr>
          <a:xfrm>
            <a:off x="0" y="4038600"/>
            <a:ext cx="4800600" cy="1219200"/>
          </a:xfrm>
        </p:spPr>
        <p:txBody>
          <a:bodyPr>
            <a:normAutofit/>
          </a:bodyPr>
          <a:lstStyle/>
          <a:p>
            <a:r>
              <a:rPr lang="en-US" sz="2000" dirty="0" smtClean="0">
                <a:solidFill>
                  <a:schemeClr val="tx1">
                    <a:lumMod val="95000"/>
                  </a:schemeClr>
                </a:solidFill>
              </a:rPr>
              <a:t>An overview with emphasis on pathology,</a:t>
            </a:r>
          </a:p>
          <a:p>
            <a:r>
              <a:rPr lang="en-US" sz="2000" dirty="0">
                <a:solidFill>
                  <a:schemeClr val="tx1">
                    <a:lumMod val="95000"/>
                  </a:schemeClr>
                </a:solidFill>
              </a:rPr>
              <a:t>i</a:t>
            </a:r>
            <a:r>
              <a:rPr lang="en-US" sz="2000" dirty="0" smtClean="0">
                <a:solidFill>
                  <a:schemeClr val="tx1">
                    <a:lumMod val="95000"/>
                  </a:schemeClr>
                </a:solidFill>
              </a:rPr>
              <a:t>maging and management strategies.</a:t>
            </a:r>
            <a:endParaRPr lang="en-US" sz="2000" dirty="0">
              <a:solidFill>
                <a:schemeClr val="tx1">
                  <a:lumMod val="95000"/>
                </a:schemeClr>
              </a:solidFill>
            </a:endParaRPr>
          </a:p>
        </p:txBody>
      </p:sp>
      <p:sp>
        <p:nvSpPr>
          <p:cNvPr id="4" name="TextBox 3"/>
          <p:cNvSpPr txBox="1"/>
          <p:nvPr/>
        </p:nvSpPr>
        <p:spPr>
          <a:xfrm>
            <a:off x="0" y="6172200"/>
            <a:ext cx="9144000" cy="646331"/>
          </a:xfrm>
          <a:prstGeom prst="rect">
            <a:avLst/>
          </a:prstGeom>
          <a:noFill/>
        </p:spPr>
        <p:txBody>
          <a:bodyPr wrap="square" rtlCol="0">
            <a:spAutoFit/>
          </a:bodyPr>
          <a:lstStyle/>
          <a:p>
            <a:r>
              <a:rPr lang="en-US" dirty="0" smtClean="0"/>
              <a:t>Timothy Beer</a:t>
            </a:r>
          </a:p>
          <a:p>
            <a:r>
              <a:rPr lang="en-US" dirty="0" smtClean="0"/>
              <a:t>Jefferson Medical College</a:t>
            </a:r>
            <a:endParaRPr lang="en-US" dirty="0"/>
          </a:p>
        </p:txBody>
      </p:sp>
    </p:spTree>
    <p:extLst>
      <p:ext uri="{BB962C8B-B14F-4D97-AF65-F5344CB8AC3E}">
        <p14:creationId xmlns:p14="http://schemas.microsoft.com/office/powerpoint/2010/main" val="947942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563562"/>
          </a:xfrm>
        </p:spPr>
        <p:txBody>
          <a:bodyPr>
            <a:normAutofit fontScale="90000"/>
          </a:bodyPr>
          <a:lstStyle/>
          <a:p>
            <a:pPr algn="ctr"/>
            <a:r>
              <a:rPr lang="en-US" dirty="0" smtClean="0"/>
              <a:t>MANAGEMENT BY SITE</a:t>
            </a:r>
            <a:endParaRPr lang="en-US" dirty="0"/>
          </a:p>
        </p:txBody>
      </p:sp>
      <p:sp>
        <p:nvSpPr>
          <p:cNvPr id="3" name="Content Placeholder 2"/>
          <p:cNvSpPr>
            <a:spLocks noGrp="1"/>
          </p:cNvSpPr>
          <p:nvPr>
            <p:ph idx="1"/>
          </p:nvPr>
        </p:nvSpPr>
        <p:spPr>
          <a:xfrm>
            <a:off x="228600" y="701412"/>
            <a:ext cx="8458200" cy="5867400"/>
          </a:xfrm>
        </p:spPr>
        <p:txBody>
          <a:bodyPr>
            <a:noAutofit/>
          </a:bodyPr>
          <a:lstStyle/>
          <a:p>
            <a:pPr marL="0" indent="0" algn="ctr">
              <a:buNone/>
            </a:pPr>
            <a:r>
              <a:rPr lang="en-US" sz="1400" b="1" dirty="0" smtClean="0">
                <a:solidFill>
                  <a:schemeClr val="accent2">
                    <a:lumMod val="60000"/>
                    <a:lumOff val="40000"/>
                  </a:schemeClr>
                </a:solidFill>
                <a:cs typeface="Calibri"/>
              </a:rPr>
              <a:t>SPINAL</a:t>
            </a:r>
            <a:r>
              <a:rPr lang="en-US" sz="1300" b="1" dirty="0" smtClean="0">
                <a:solidFill>
                  <a:srgbClr val="FF0000"/>
                </a:solidFill>
                <a:cs typeface="Calibri"/>
              </a:rPr>
              <a:t/>
            </a:r>
            <a:br>
              <a:rPr lang="en-US" sz="1300" b="1" dirty="0" smtClean="0">
                <a:solidFill>
                  <a:srgbClr val="FF0000"/>
                </a:solidFill>
                <a:cs typeface="Calibri"/>
              </a:rPr>
            </a:br>
            <a:endParaRPr lang="en-US" sz="1300" b="1" dirty="0" smtClean="0">
              <a:cs typeface="Calibri"/>
            </a:endParaRPr>
          </a:p>
          <a:p>
            <a:pPr marL="0" indent="0">
              <a:buNone/>
            </a:pPr>
            <a:r>
              <a:rPr lang="en-US" sz="1400" b="1" dirty="0" smtClean="0">
                <a:solidFill>
                  <a:schemeClr val="bg2">
                    <a:lumMod val="25000"/>
                  </a:schemeClr>
                </a:solidFill>
              </a:rPr>
              <a:t>GENERAL</a:t>
            </a:r>
            <a:endParaRPr lang="en-US" sz="1300" b="1" dirty="0" smtClean="0">
              <a:cs typeface="Calibri"/>
            </a:endParaRPr>
          </a:p>
          <a:p>
            <a:r>
              <a:rPr lang="en-US" sz="1400" dirty="0" smtClean="0">
                <a:cs typeface="Calibri"/>
              </a:rPr>
              <a:t>Paraspinal MPNSTs have a relatively dismal prognosis, largely due to their low rate of complete resectability, reported in some series to be as low as 20%</a:t>
            </a:r>
          </a:p>
          <a:p>
            <a:r>
              <a:rPr lang="en-US" sz="1400" dirty="0" smtClean="0">
                <a:cs typeface="Calibri"/>
              </a:rPr>
              <a:t>Most authors agree that paraspinal MPNSTs should be completely resected to achieve gross total resection, even if this requires an aggressive approach that severely destabilizes the spine and even in patients who have received prior radiation to the area</a:t>
            </a:r>
          </a:p>
          <a:p>
            <a:pPr marL="0" indent="0">
              <a:buNone/>
            </a:pPr>
            <a:endParaRPr lang="en-US" sz="600" b="1" dirty="0">
              <a:cs typeface="Calibri"/>
            </a:endParaRPr>
          </a:p>
          <a:p>
            <a:pPr marL="0" indent="0">
              <a:buNone/>
            </a:pPr>
            <a:r>
              <a:rPr lang="en-US" sz="1400" b="1" dirty="0" smtClean="0">
                <a:solidFill>
                  <a:schemeClr val="bg1"/>
                </a:solidFill>
              </a:rPr>
              <a:t>EXAMPLE</a:t>
            </a:r>
            <a:r>
              <a:rPr lang="en-US" sz="1400" dirty="0" smtClean="0">
                <a:solidFill>
                  <a:schemeClr val="bg1"/>
                </a:solidFill>
                <a:cs typeface="Calibri"/>
              </a:rPr>
              <a:t> McLaughlin </a:t>
            </a:r>
            <a:r>
              <a:rPr lang="en-US" sz="1400" dirty="0">
                <a:solidFill>
                  <a:schemeClr val="bg1"/>
                </a:solidFill>
                <a:cs typeface="Calibri"/>
              </a:rPr>
              <a:t>et al. (Children’s Hospital of Philadelphia, 2011)</a:t>
            </a:r>
            <a:endParaRPr lang="en-US" sz="1400" b="1" dirty="0">
              <a:solidFill>
                <a:schemeClr val="bg1"/>
              </a:solidFill>
              <a:cs typeface="Calibri"/>
            </a:endParaRPr>
          </a:p>
          <a:p>
            <a:r>
              <a:rPr lang="en-US" sz="1400" dirty="0" smtClean="0">
                <a:solidFill>
                  <a:schemeClr val="accent2">
                    <a:lumMod val="60000"/>
                    <a:lumOff val="40000"/>
                  </a:schemeClr>
                </a:solidFill>
                <a:cs typeface="Calibri"/>
              </a:rPr>
              <a:t>Patient: </a:t>
            </a:r>
            <a:r>
              <a:rPr lang="en-US" sz="1400" dirty="0" smtClean="0">
                <a:cs typeface="Calibri"/>
              </a:rPr>
              <a:t>14 </a:t>
            </a:r>
            <a:r>
              <a:rPr lang="en-US" sz="1400" dirty="0">
                <a:cs typeface="Calibri"/>
              </a:rPr>
              <a:t>year old female with left paraspinal </a:t>
            </a:r>
            <a:r>
              <a:rPr lang="en-US" sz="1400" dirty="0" smtClean="0">
                <a:cs typeface="Calibri"/>
              </a:rPr>
              <a:t>MPNST extending </a:t>
            </a:r>
            <a:r>
              <a:rPr lang="en-US" sz="1400" dirty="0">
                <a:cs typeface="Calibri"/>
              </a:rPr>
              <a:t>to involve the intercostal muscles, </a:t>
            </a:r>
            <a:r>
              <a:rPr lang="en-US" sz="1400" dirty="0" smtClean="0">
                <a:cs typeface="Calibri"/>
              </a:rPr>
              <a:t>aorta and </a:t>
            </a:r>
            <a:r>
              <a:rPr lang="en-US" sz="1400" dirty="0">
                <a:cs typeface="Calibri"/>
              </a:rPr>
              <a:t>neural foramina of </a:t>
            </a:r>
            <a:r>
              <a:rPr lang="en-US" sz="1400" dirty="0" smtClean="0">
                <a:cs typeface="Calibri"/>
              </a:rPr>
              <a:t>T4-T10; previous surgeries, radiation and chemotherapy had failed</a:t>
            </a:r>
            <a:endParaRPr lang="en-US" sz="1400" dirty="0">
              <a:cs typeface="Calibri"/>
            </a:endParaRPr>
          </a:p>
          <a:p>
            <a:r>
              <a:rPr lang="en-US" sz="1400" dirty="0" smtClean="0">
                <a:solidFill>
                  <a:schemeClr val="accent2">
                    <a:lumMod val="60000"/>
                    <a:lumOff val="40000"/>
                  </a:schemeClr>
                </a:solidFill>
                <a:cs typeface="Calibri"/>
              </a:rPr>
              <a:t>Intervention:</a:t>
            </a:r>
            <a:r>
              <a:rPr lang="en-US" sz="1400" i="1" dirty="0" smtClean="0">
                <a:solidFill>
                  <a:schemeClr val="accent2">
                    <a:lumMod val="60000"/>
                    <a:lumOff val="40000"/>
                  </a:schemeClr>
                </a:solidFill>
                <a:cs typeface="Calibri"/>
              </a:rPr>
              <a:t> </a:t>
            </a:r>
            <a:r>
              <a:rPr lang="en-US" sz="1400" dirty="0">
                <a:cs typeface="Calibri"/>
              </a:rPr>
              <a:t>p</a:t>
            </a:r>
            <a:r>
              <a:rPr lang="en-US" sz="1400" dirty="0" smtClean="0">
                <a:cs typeface="Calibri"/>
              </a:rPr>
              <a:t>erformed gross total resection (GTR) using a </a:t>
            </a:r>
            <a:r>
              <a:rPr lang="en-US" sz="1400" dirty="0">
                <a:cs typeface="Calibri"/>
              </a:rPr>
              <a:t>costotransversectomy and multiple </a:t>
            </a:r>
            <a:r>
              <a:rPr lang="en-US" sz="1400" dirty="0" smtClean="0">
                <a:cs typeface="Calibri"/>
              </a:rPr>
              <a:t>hemilaminotomies, then stabilized </a:t>
            </a:r>
            <a:r>
              <a:rPr lang="en-US" sz="1400" dirty="0">
                <a:cs typeface="Calibri"/>
              </a:rPr>
              <a:t>the patient </a:t>
            </a:r>
            <a:r>
              <a:rPr lang="en-US" sz="1400" dirty="0" smtClean="0">
                <a:cs typeface="Calibri"/>
              </a:rPr>
              <a:t>using </a:t>
            </a:r>
            <a:r>
              <a:rPr lang="en-US" sz="1400" dirty="0">
                <a:cs typeface="Calibri"/>
              </a:rPr>
              <a:t>T1–12 pedicle screw </a:t>
            </a:r>
            <a:r>
              <a:rPr lang="en-US" sz="1400" dirty="0" smtClean="0">
                <a:cs typeface="Calibri"/>
              </a:rPr>
              <a:t>fusion</a:t>
            </a:r>
          </a:p>
          <a:p>
            <a:r>
              <a:rPr lang="en-US" sz="1400" dirty="0" smtClean="0">
                <a:solidFill>
                  <a:schemeClr val="accent2">
                    <a:lumMod val="60000"/>
                    <a:lumOff val="40000"/>
                  </a:schemeClr>
                </a:solidFill>
                <a:cs typeface="Calibri"/>
              </a:rPr>
              <a:t>Outcome: </a:t>
            </a:r>
            <a:r>
              <a:rPr lang="en-US" sz="1400" dirty="0">
                <a:cs typeface="Calibri"/>
              </a:rPr>
              <a:t>a</a:t>
            </a:r>
            <a:r>
              <a:rPr lang="en-US" sz="1400" dirty="0" smtClean="0">
                <a:cs typeface="Calibri"/>
              </a:rPr>
              <a:t>t </a:t>
            </a:r>
            <a:r>
              <a:rPr lang="en-US" sz="1400" dirty="0">
                <a:cs typeface="Calibri"/>
              </a:rPr>
              <a:t>time of publication, patient was 5 years </a:t>
            </a:r>
            <a:r>
              <a:rPr lang="en-US" sz="1400" dirty="0" smtClean="0">
                <a:cs typeface="Calibri"/>
              </a:rPr>
              <a:t>post-op without </a:t>
            </a:r>
            <a:r>
              <a:rPr lang="en-US" sz="1400" dirty="0">
                <a:cs typeface="Calibri"/>
              </a:rPr>
              <a:t>any evidence of </a:t>
            </a:r>
            <a:r>
              <a:rPr lang="en-US" sz="1400" dirty="0" smtClean="0">
                <a:cs typeface="Calibri"/>
              </a:rPr>
              <a:t>disease</a:t>
            </a:r>
            <a:endParaRPr lang="en-US" sz="1300" dirty="0">
              <a:cs typeface="Calibri"/>
            </a:endParaRPr>
          </a:p>
        </p:txBody>
      </p:sp>
      <p:sp>
        <p:nvSpPr>
          <p:cNvPr id="5" name="TextBox 4"/>
          <p:cNvSpPr txBox="1"/>
          <p:nvPr/>
        </p:nvSpPr>
        <p:spPr>
          <a:xfrm>
            <a:off x="762000" y="6230258"/>
            <a:ext cx="3733800" cy="338554"/>
          </a:xfrm>
          <a:prstGeom prst="rect">
            <a:avLst/>
          </a:prstGeom>
          <a:noFill/>
        </p:spPr>
        <p:txBody>
          <a:bodyPr wrap="square" rtlCol="0">
            <a:spAutoFit/>
          </a:bodyPr>
          <a:lstStyle/>
          <a:p>
            <a:r>
              <a:rPr lang="en-US" sz="800" b="1" dirty="0" smtClean="0">
                <a:solidFill>
                  <a:schemeClr val="accent2">
                    <a:lumMod val="60000"/>
                    <a:lumOff val="40000"/>
                  </a:schemeClr>
                </a:solidFill>
              </a:rPr>
              <a:t>Intraoperative “before” photo </a:t>
            </a:r>
            <a:r>
              <a:rPr lang="en-US" sz="800" dirty="0"/>
              <a:t>shows </a:t>
            </a:r>
            <a:r>
              <a:rPr lang="en-US" sz="800" dirty="0" smtClean="0"/>
              <a:t>exposed spinal </a:t>
            </a:r>
            <a:r>
              <a:rPr lang="en-US" sz="800" dirty="0"/>
              <a:t>cord </a:t>
            </a:r>
            <a:r>
              <a:rPr lang="en-US" sz="800" i="1" dirty="0" smtClean="0"/>
              <a:t>(yellow arrow)</a:t>
            </a:r>
            <a:r>
              <a:rPr lang="en-US" sz="800" dirty="0"/>
              <a:t>, aorta </a:t>
            </a:r>
            <a:r>
              <a:rPr lang="en-US" sz="800" i="1" dirty="0" smtClean="0"/>
              <a:t>(white arrow)</a:t>
            </a:r>
            <a:r>
              <a:rPr lang="en-US" sz="800" dirty="0"/>
              <a:t>, pericardium </a:t>
            </a:r>
            <a:r>
              <a:rPr lang="en-US" sz="800" i="1" dirty="0" smtClean="0"/>
              <a:t>(white star)</a:t>
            </a:r>
            <a:r>
              <a:rPr lang="en-US" sz="800" dirty="0"/>
              <a:t>, and non</a:t>
            </a:r>
            <a:r>
              <a:rPr lang="en-US" sz="800" dirty="0" smtClean="0"/>
              <a:t>-ventilated left lung </a:t>
            </a:r>
            <a:r>
              <a:rPr lang="en-US" sz="800" i="1" dirty="0" smtClean="0"/>
              <a:t>(blue arrow)</a:t>
            </a:r>
            <a:r>
              <a:rPr lang="en-US" sz="800" dirty="0"/>
              <a:t>.</a:t>
            </a:r>
          </a:p>
        </p:txBody>
      </p:sp>
      <p:grpSp>
        <p:nvGrpSpPr>
          <p:cNvPr id="12" name="Group 11"/>
          <p:cNvGrpSpPr/>
          <p:nvPr/>
        </p:nvGrpSpPr>
        <p:grpSpPr>
          <a:xfrm>
            <a:off x="830936" y="4419600"/>
            <a:ext cx="3681147" cy="1828800"/>
            <a:chOff x="983336" y="4590142"/>
            <a:chExt cx="3681147" cy="1828800"/>
          </a:xfrm>
        </p:grpSpPr>
        <p:pic>
          <p:nvPicPr>
            <p:cNvPr id="7" name="Picture 6" descr="spineexpsur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336" y="4590142"/>
              <a:ext cx="3681147" cy="1828800"/>
            </a:xfrm>
            <a:prstGeom prst="rect">
              <a:avLst/>
            </a:prstGeom>
          </p:spPr>
        </p:pic>
        <p:cxnSp>
          <p:nvCxnSpPr>
            <p:cNvPr id="9" name="Straight Arrow Connector 8"/>
            <p:cNvCxnSpPr/>
            <p:nvPr/>
          </p:nvCxnSpPr>
          <p:spPr>
            <a:xfrm flipV="1">
              <a:off x="3124200" y="6010729"/>
              <a:ext cx="0" cy="228600"/>
            </a:xfrm>
            <a:prstGeom prst="straightConnector1">
              <a:avLst/>
            </a:prstGeom>
            <a:ln>
              <a:solidFill>
                <a:srgbClr val="FFFF00"/>
              </a:solidFill>
              <a:tailEnd type="arrow"/>
            </a:ln>
          </p:spPr>
          <p:style>
            <a:lnRef idx="2">
              <a:schemeClr val="accent3"/>
            </a:lnRef>
            <a:fillRef idx="0">
              <a:schemeClr val="accent3"/>
            </a:fillRef>
            <a:effectRef idx="1">
              <a:schemeClr val="accent3"/>
            </a:effectRef>
            <a:fontRef idx="minor">
              <a:schemeClr val="tx1"/>
            </a:fontRef>
          </p:style>
        </p:cxnSp>
      </p:grpSp>
      <p:sp>
        <p:nvSpPr>
          <p:cNvPr id="10" name="TextBox 9"/>
          <p:cNvSpPr txBox="1"/>
          <p:nvPr/>
        </p:nvSpPr>
        <p:spPr>
          <a:xfrm>
            <a:off x="4655464" y="6230258"/>
            <a:ext cx="3878936" cy="338554"/>
          </a:xfrm>
          <a:prstGeom prst="rect">
            <a:avLst/>
          </a:prstGeom>
          <a:noFill/>
        </p:spPr>
        <p:txBody>
          <a:bodyPr wrap="square" rtlCol="0">
            <a:spAutoFit/>
          </a:bodyPr>
          <a:lstStyle/>
          <a:p>
            <a:r>
              <a:rPr lang="en-US" sz="800" b="1" dirty="0" smtClean="0">
                <a:solidFill>
                  <a:schemeClr val="accent2">
                    <a:lumMod val="60000"/>
                    <a:lumOff val="40000"/>
                  </a:schemeClr>
                </a:solidFill>
              </a:rPr>
              <a:t>Intraoperative “after” photo </a:t>
            </a:r>
            <a:r>
              <a:rPr lang="en-US" sz="800" dirty="0"/>
              <a:t>shows </a:t>
            </a:r>
            <a:r>
              <a:rPr lang="en-US" sz="800" dirty="0" smtClean="0"/>
              <a:t>methyl methacrylate reconstruction </a:t>
            </a:r>
            <a:r>
              <a:rPr lang="en-US" sz="800" dirty="0"/>
              <a:t>and instrumented fusion</a:t>
            </a:r>
            <a:r>
              <a:rPr lang="en-US" sz="800" dirty="0" smtClean="0"/>
              <a:t>. Due to prior thoracotomies, muscle flap was not possible.</a:t>
            </a:r>
            <a:endParaRPr lang="en-US" sz="800" dirty="0"/>
          </a:p>
        </p:txBody>
      </p:sp>
      <p:pic>
        <p:nvPicPr>
          <p:cNvPr id="13" name="Picture 12" descr="Spinal image"/>
          <p:cNvPicPr>
            <a:picLocks noChangeAspect="1"/>
          </p:cNvPicPr>
          <p:nvPr/>
        </p:nvPicPr>
        <p:blipFill rotWithShape="1">
          <a:blip r:embed="rId3">
            <a:extLst>
              <a:ext uri="{28A0092B-C50C-407E-A947-70E740481C1C}">
                <a14:useLocalDpi xmlns:a14="http://schemas.microsoft.com/office/drawing/2010/main" val="0"/>
              </a:ext>
            </a:extLst>
          </a:blip>
          <a:srcRect t="50415"/>
          <a:stretch/>
        </p:blipFill>
        <p:spPr>
          <a:xfrm>
            <a:off x="4724400" y="4422053"/>
            <a:ext cx="3696118" cy="1828800"/>
          </a:xfrm>
          <a:prstGeom prst="rect">
            <a:avLst/>
          </a:prstGeom>
        </p:spPr>
      </p:pic>
      <p:grpSp>
        <p:nvGrpSpPr>
          <p:cNvPr id="11" name="Group 10"/>
          <p:cNvGrpSpPr/>
          <p:nvPr/>
        </p:nvGrpSpPr>
        <p:grpSpPr>
          <a:xfrm>
            <a:off x="1905000" y="2167280"/>
            <a:ext cx="3429000" cy="1109320"/>
            <a:chOff x="969198" y="1959950"/>
            <a:chExt cx="2057400" cy="1768155"/>
          </a:xfrm>
        </p:grpSpPr>
        <p:sp>
          <p:nvSpPr>
            <p:cNvPr id="14" name="Oval 13"/>
            <p:cNvSpPr/>
            <p:nvPr/>
          </p:nvSpPr>
          <p:spPr>
            <a:xfrm>
              <a:off x="969198" y="1959950"/>
              <a:ext cx="2057400" cy="1768155"/>
            </a:xfrm>
            <a:prstGeom prst="ellipse">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             </a:t>
              </a:r>
              <a:endParaRPr lang="en-US" dirty="0"/>
            </a:p>
          </p:txBody>
        </p:sp>
        <p:sp>
          <p:nvSpPr>
            <p:cNvPr id="15" name="TextBox 14"/>
            <p:cNvSpPr txBox="1"/>
            <p:nvPr/>
          </p:nvSpPr>
          <p:spPr>
            <a:xfrm>
              <a:off x="1030614" y="1959950"/>
              <a:ext cx="1995984" cy="1768155"/>
            </a:xfrm>
            <a:prstGeom prst="rect">
              <a:avLst/>
            </a:prstGeom>
            <a:noFill/>
          </p:spPr>
          <p:txBody>
            <a:bodyPr wrap="square" rtlCol="0">
              <a:noAutofit/>
            </a:bodyPr>
            <a:lstStyle/>
            <a:p>
              <a:pPr algn="ctr"/>
              <a:r>
                <a:rPr lang="en-US" sz="1100" b="1" spc="60" dirty="0" smtClean="0">
                  <a:solidFill>
                    <a:schemeClr val="bg1"/>
                  </a:solidFill>
                  <a:effectLst>
                    <a:outerShdw blurRad="50800" dist="25400" dir="5400000" algn="t" rotWithShape="0">
                      <a:prstClr val="black">
                        <a:alpha val="15000"/>
                      </a:prstClr>
                    </a:outerShdw>
                  </a:effectLst>
                </a:rPr>
                <a:t>UPDATE</a:t>
              </a:r>
              <a:br>
                <a:rPr lang="en-US" sz="1100" b="1" spc="60" dirty="0" smtClean="0">
                  <a:solidFill>
                    <a:schemeClr val="bg1"/>
                  </a:solidFill>
                  <a:effectLst>
                    <a:outerShdw blurRad="50800" dist="25400" dir="5400000" algn="t" rotWithShape="0">
                      <a:prstClr val="black">
                        <a:alpha val="15000"/>
                      </a:prstClr>
                    </a:outerShdw>
                  </a:effectLst>
                </a:rPr>
              </a:br>
              <a:endParaRPr lang="en-US" sz="1100" b="1" spc="60" dirty="0" smtClean="0">
                <a:solidFill>
                  <a:schemeClr val="bg1"/>
                </a:solidFill>
                <a:effectLst>
                  <a:outerShdw blurRad="50800" dist="25400" dir="5400000" algn="t" rotWithShape="0">
                    <a:prstClr val="black">
                      <a:alpha val="15000"/>
                    </a:prstClr>
                  </a:outerShdw>
                </a:effectLst>
              </a:endParaRPr>
            </a:p>
            <a:p>
              <a:pPr algn="ctr"/>
              <a:r>
                <a:rPr lang="en-US" sz="1100" spc="60" dirty="0" smtClean="0">
                  <a:solidFill>
                    <a:schemeClr val="bg1"/>
                  </a:solidFill>
                  <a:effectLst>
                    <a:outerShdw blurRad="50800" dist="25400" dir="5400000" algn="t" rotWithShape="0">
                      <a:prstClr val="black">
                        <a:alpha val="15000"/>
                      </a:prstClr>
                    </a:outerShdw>
                  </a:effectLst>
                  <a:latin typeface="Century Gothic" pitchFamily="34" charset="0"/>
                </a:rPr>
                <a:t>She went on to be homecoming </a:t>
              </a:r>
              <a:r>
                <a:rPr lang="en-US" sz="1100" spc="60" dirty="0" smtClean="0">
                  <a:solidFill>
                    <a:schemeClr val="bg1"/>
                  </a:solidFill>
                  <a:effectLst>
                    <a:outerShdw blurRad="50800" dist="25400" dir="5400000" algn="t" rotWithShape="0">
                      <a:prstClr val="black">
                        <a:alpha val="15000"/>
                      </a:prstClr>
                    </a:outerShdw>
                  </a:effectLst>
                  <a:latin typeface="Century Gothic" pitchFamily="34" charset="0"/>
                </a:rPr>
                <a:t>queen and </a:t>
              </a:r>
              <a:r>
                <a:rPr lang="en-US" sz="1100" spc="60" dirty="0" smtClean="0">
                  <a:solidFill>
                    <a:schemeClr val="bg1"/>
                  </a:solidFill>
                  <a:effectLst>
                    <a:outerShdw blurRad="50800" dist="25400" dir="5400000" algn="t" rotWithShape="0">
                      <a:prstClr val="black">
                        <a:alpha val="15000"/>
                      </a:prstClr>
                    </a:outerShdw>
                  </a:effectLst>
                  <a:latin typeface="Century Gothic" pitchFamily="34" charset="0"/>
                </a:rPr>
                <a:t>as of June</a:t>
              </a:r>
              <a:r>
                <a:rPr lang="en-US" sz="1100" spc="60" baseline="30000" dirty="0" smtClean="0">
                  <a:solidFill>
                    <a:schemeClr val="bg1"/>
                  </a:solidFill>
                  <a:effectLst>
                    <a:outerShdw blurRad="50800" dist="25400" dir="5400000" algn="t" rotWithShape="0">
                      <a:prstClr val="black">
                        <a:alpha val="15000"/>
                      </a:prstClr>
                    </a:outerShdw>
                  </a:effectLst>
                  <a:latin typeface="Century Gothic" pitchFamily="34" charset="0"/>
                </a:rPr>
                <a:t> </a:t>
              </a:r>
              <a:r>
                <a:rPr lang="en-US" sz="1100" spc="60" dirty="0" smtClean="0">
                  <a:solidFill>
                    <a:schemeClr val="bg1"/>
                  </a:solidFill>
                  <a:effectLst>
                    <a:outerShdw blurRad="50800" dist="25400" dir="5400000" algn="t" rotWithShape="0">
                      <a:prstClr val="black">
                        <a:alpha val="15000"/>
                      </a:prstClr>
                    </a:outerShdw>
                  </a:effectLst>
                  <a:latin typeface="Century Gothic" pitchFamily="34" charset="0"/>
                </a:rPr>
                <a:t>2012, is finishing up as a cancer free premed undergrad!</a:t>
              </a:r>
            </a:p>
          </p:txBody>
        </p:sp>
      </p:grpSp>
    </p:spTree>
    <p:extLst>
      <p:ext uri="{BB962C8B-B14F-4D97-AF65-F5344CB8AC3E}">
        <p14:creationId xmlns:p14="http://schemas.microsoft.com/office/powerpoint/2010/main" val="1653945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563562"/>
          </a:xfrm>
        </p:spPr>
        <p:txBody>
          <a:bodyPr>
            <a:normAutofit fontScale="90000"/>
          </a:bodyPr>
          <a:lstStyle/>
          <a:p>
            <a:pPr algn="ctr"/>
            <a:r>
              <a:rPr lang="en-US" dirty="0" smtClean="0"/>
              <a:t>MANAGEMENT BY SITE</a:t>
            </a:r>
            <a:endParaRPr lang="en-US" dirty="0"/>
          </a:p>
        </p:txBody>
      </p:sp>
      <p:sp>
        <p:nvSpPr>
          <p:cNvPr id="3" name="Content Placeholder 2"/>
          <p:cNvSpPr>
            <a:spLocks noGrp="1"/>
          </p:cNvSpPr>
          <p:nvPr>
            <p:ph idx="1"/>
          </p:nvPr>
        </p:nvSpPr>
        <p:spPr>
          <a:xfrm>
            <a:off x="228600" y="762000"/>
            <a:ext cx="8686800" cy="5867400"/>
          </a:xfrm>
        </p:spPr>
        <p:txBody>
          <a:bodyPr>
            <a:noAutofit/>
          </a:bodyPr>
          <a:lstStyle/>
          <a:p>
            <a:pPr marL="0" indent="0" algn="ctr">
              <a:buNone/>
            </a:pPr>
            <a:r>
              <a:rPr lang="en-US" sz="1400" b="1" dirty="0" smtClean="0">
                <a:solidFill>
                  <a:schemeClr val="accent2">
                    <a:lumMod val="60000"/>
                    <a:lumOff val="40000"/>
                  </a:schemeClr>
                </a:solidFill>
                <a:cs typeface="Calibri"/>
              </a:rPr>
              <a:t>BRAIN</a:t>
            </a:r>
          </a:p>
          <a:p>
            <a:pPr marL="0" indent="0" algn="ctr">
              <a:buNone/>
            </a:pPr>
            <a:endParaRPr lang="en-US" sz="1300" b="1" dirty="0" smtClean="0">
              <a:solidFill>
                <a:schemeClr val="accent2">
                  <a:lumMod val="60000"/>
                  <a:lumOff val="40000"/>
                </a:schemeClr>
              </a:solidFill>
              <a:cs typeface="Calibri"/>
            </a:endParaRPr>
          </a:p>
          <a:p>
            <a:pPr marL="0" indent="0">
              <a:buNone/>
            </a:pPr>
            <a:r>
              <a:rPr lang="en-US" sz="1400" b="1" dirty="0">
                <a:solidFill>
                  <a:schemeClr val="bg2">
                    <a:lumMod val="25000"/>
                  </a:schemeClr>
                </a:solidFill>
              </a:rPr>
              <a:t>GENERAL</a:t>
            </a:r>
            <a:endParaRPr lang="en-US" sz="1400" b="1" dirty="0" smtClean="0">
              <a:cs typeface="Calibri"/>
            </a:endParaRPr>
          </a:p>
          <a:p>
            <a:r>
              <a:rPr lang="en-US" sz="1400" dirty="0">
                <a:cs typeface="Calibri"/>
              </a:rPr>
              <a:t>Over 40 cases of intracranial MPNST have been </a:t>
            </a:r>
            <a:r>
              <a:rPr lang="en-US" sz="1400" dirty="0" smtClean="0">
                <a:cs typeface="Calibri"/>
              </a:rPr>
              <a:t>published and total </a:t>
            </a:r>
            <a:r>
              <a:rPr lang="en-US" sz="1400" dirty="0">
                <a:cs typeface="Calibri"/>
              </a:rPr>
              <a:t>gross resection has been shown to be essential for the achievement of extended </a:t>
            </a:r>
            <a:r>
              <a:rPr lang="en-US" sz="1400" dirty="0" smtClean="0">
                <a:cs typeface="Calibri"/>
              </a:rPr>
              <a:t>survival</a:t>
            </a:r>
          </a:p>
          <a:p>
            <a:r>
              <a:rPr lang="en-US" sz="1400" dirty="0" smtClean="0">
                <a:cs typeface="Calibri"/>
              </a:rPr>
              <a:t>Adjuvant </a:t>
            </a:r>
            <a:r>
              <a:rPr lang="en-US" sz="1400" dirty="0">
                <a:cs typeface="Calibri"/>
              </a:rPr>
              <a:t>radiotherapy has been shown to be helpful in some cases but not others. Recently, a case report </a:t>
            </a:r>
            <a:r>
              <a:rPr lang="en-US" sz="1400" dirty="0" smtClean="0">
                <a:cs typeface="Calibri"/>
              </a:rPr>
              <a:t>was published in which the use </a:t>
            </a:r>
            <a:r>
              <a:rPr lang="en-US" sz="1400" dirty="0">
                <a:cs typeface="Calibri"/>
              </a:rPr>
              <a:t>of adjuvant </a:t>
            </a:r>
            <a:r>
              <a:rPr lang="en-US" sz="1400" dirty="0" smtClean="0">
                <a:cs typeface="Calibri"/>
              </a:rPr>
              <a:t>stereotactically-guided radiotherapy was associated with favorable outcome</a:t>
            </a:r>
          </a:p>
          <a:p>
            <a:pPr marL="0" indent="0">
              <a:buNone/>
            </a:pPr>
            <a:endParaRPr lang="en-US" sz="600" b="1" dirty="0">
              <a:cs typeface="Calibri"/>
            </a:endParaRPr>
          </a:p>
          <a:p>
            <a:pPr marL="0" indent="0">
              <a:buNone/>
            </a:pPr>
            <a:r>
              <a:rPr lang="en-US" sz="1400" b="1" dirty="0" smtClean="0">
                <a:solidFill>
                  <a:schemeClr val="bg1"/>
                </a:solidFill>
              </a:rPr>
              <a:t>EXAMPLE</a:t>
            </a:r>
            <a:r>
              <a:rPr lang="en-US" sz="1400" dirty="0" smtClean="0">
                <a:solidFill>
                  <a:schemeClr val="bg1"/>
                </a:solidFill>
                <a:cs typeface="Calibri"/>
              </a:rPr>
              <a:t> </a:t>
            </a:r>
            <a:r>
              <a:rPr lang="en-US" sz="1400" dirty="0">
                <a:solidFill>
                  <a:schemeClr val="bg1"/>
                </a:solidFill>
                <a:cs typeface="Calibri"/>
              </a:rPr>
              <a:t>Gousias et al. (University Hospital of Bonn, 2010)</a:t>
            </a:r>
            <a:endParaRPr lang="en-US" sz="1400" b="1" dirty="0">
              <a:solidFill>
                <a:schemeClr val="bg1"/>
              </a:solidFill>
              <a:cs typeface="Calibri"/>
            </a:endParaRPr>
          </a:p>
          <a:p>
            <a:r>
              <a:rPr lang="en-US" sz="1400" dirty="0" smtClean="0">
                <a:solidFill>
                  <a:schemeClr val="accent2">
                    <a:lumMod val="60000"/>
                    <a:lumOff val="40000"/>
                  </a:schemeClr>
                </a:solidFill>
                <a:cs typeface="Calibri"/>
              </a:rPr>
              <a:t>Patient: </a:t>
            </a:r>
            <a:r>
              <a:rPr lang="en-US" sz="1400" dirty="0">
                <a:cs typeface="Calibri"/>
              </a:rPr>
              <a:t>64 year old male with 3 weeks of progressive headache, vertigo, nausea and ataxia. He had a 30 year history of left-sided hearing loss and </a:t>
            </a:r>
            <a:r>
              <a:rPr lang="en-US" sz="1400" dirty="0" smtClean="0">
                <a:cs typeface="Calibri"/>
              </a:rPr>
              <a:t>10 years ago a small benign appearing </a:t>
            </a:r>
            <a:r>
              <a:rPr lang="en-US" sz="1400" dirty="0">
                <a:cs typeface="Calibri"/>
              </a:rPr>
              <a:t>tumor at the left cerebellopontine angle </a:t>
            </a:r>
            <a:r>
              <a:rPr lang="en-US" sz="1400" dirty="0" smtClean="0">
                <a:cs typeface="Calibri"/>
              </a:rPr>
              <a:t>had been detected on MRI. At the time of presentation, the </a:t>
            </a:r>
            <a:r>
              <a:rPr lang="en-US" sz="1400" dirty="0">
                <a:cs typeface="Calibri"/>
              </a:rPr>
              <a:t>mass was </a:t>
            </a:r>
            <a:r>
              <a:rPr lang="en-US" sz="1400" dirty="0" smtClean="0">
                <a:cs typeface="Calibri"/>
              </a:rPr>
              <a:t>3.5 </a:t>
            </a:r>
            <a:r>
              <a:rPr lang="en-US" sz="1400" dirty="0">
                <a:cs typeface="Calibri"/>
              </a:rPr>
              <a:t>x 4.0 </a:t>
            </a:r>
            <a:r>
              <a:rPr lang="en-US" sz="1400" dirty="0" smtClean="0">
                <a:cs typeface="Calibri"/>
              </a:rPr>
              <a:t>cm and </a:t>
            </a:r>
            <a:r>
              <a:rPr lang="en-US" sz="1400" dirty="0">
                <a:cs typeface="Calibri"/>
              </a:rPr>
              <a:t>contrast </a:t>
            </a:r>
            <a:r>
              <a:rPr lang="en-US" sz="1400" dirty="0" smtClean="0">
                <a:cs typeface="Calibri"/>
              </a:rPr>
              <a:t>enhancing</a:t>
            </a:r>
          </a:p>
          <a:p>
            <a:r>
              <a:rPr lang="en-US" sz="1400" dirty="0" smtClean="0">
                <a:solidFill>
                  <a:schemeClr val="accent2">
                    <a:lumMod val="60000"/>
                    <a:lumOff val="40000"/>
                  </a:schemeClr>
                </a:solidFill>
                <a:cs typeface="Calibri"/>
              </a:rPr>
              <a:t>Intervention: </a:t>
            </a:r>
            <a:r>
              <a:rPr lang="en-US" sz="1400" dirty="0" smtClean="0">
                <a:cs typeface="Calibri"/>
              </a:rPr>
              <a:t>gross </a:t>
            </a:r>
            <a:r>
              <a:rPr lang="en-US" sz="1400" dirty="0">
                <a:cs typeface="Calibri"/>
              </a:rPr>
              <a:t>total tumor resection (using neuromonitoring of motor tract </a:t>
            </a:r>
            <a:r>
              <a:rPr lang="en-US" sz="1400" dirty="0" smtClean="0">
                <a:cs typeface="Calibri"/>
              </a:rPr>
              <a:t>and facial </a:t>
            </a:r>
            <a:r>
              <a:rPr lang="en-US" sz="1400" dirty="0">
                <a:cs typeface="Calibri"/>
              </a:rPr>
              <a:t>nerve function) </a:t>
            </a:r>
            <a:r>
              <a:rPr lang="en-US" sz="1400" dirty="0" smtClean="0">
                <a:cs typeface="Calibri"/>
              </a:rPr>
              <a:t>followed 4 weeks </a:t>
            </a:r>
            <a:r>
              <a:rPr lang="en-US" sz="1400" dirty="0">
                <a:cs typeface="Calibri"/>
              </a:rPr>
              <a:t>later by stereotactic and image guided radiotherapy using single </a:t>
            </a:r>
            <a:r>
              <a:rPr lang="en-US" sz="1400" dirty="0" smtClean="0">
                <a:cs typeface="Calibri"/>
              </a:rPr>
              <a:t>isocenter </a:t>
            </a:r>
            <a:r>
              <a:rPr lang="en-US" sz="1400" dirty="0">
                <a:cs typeface="Calibri"/>
              </a:rPr>
              <a:t>dose </a:t>
            </a:r>
            <a:r>
              <a:rPr lang="en-US" sz="1400" dirty="0" smtClean="0">
                <a:cs typeface="Calibri"/>
              </a:rPr>
              <a:t>delivery</a:t>
            </a:r>
          </a:p>
          <a:p>
            <a:r>
              <a:rPr lang="en-US" sz="1400" dirty="0" smtClean="0">
                <a:solidFill>
                  <a:schemeClr val="accent2">
                    <a:lumMod val="60000"/>
                    <a:lumOff val="40000"/>
                  </a:schemeClr>
                </a:solidFill>
                <a:cs typeface="Calibri"/>
              </a:rPr>
              <a:t>Outcome</a:t>
            </a:r>
            <a:r>
              <a:rPr lang="en-US" sz="1400" dirty="0">
                <a:solidFill>
                  <a:schemeClr val="accent2">
                    <a:lumMod val="60000"/>
                    <a:lumOff val="40000"/>
                  </a:schemeClr>
                </a:solidFill>
                <a:cs typeface="Calibri"/>
              </a:rPr>
              <a:t>: </a:t>
            </a:r>
            <a:r>
              <a:rPr lang="en-US" sz="1400" dirty="0" smtClean="0">
                <a:cs typeface="Calibri"/>
              </a:rPr>
              <a:t>follow-up clinical exam </a:t>
            </a:r>
            <a:r>
              <a:rPr lang="en-US" sz="1400" dirty="0">
                <a:cs typeface="Calibri"/>
              </a:rPr>
              <a:t>and MRI  </a:t>
            </a:r>
            <a:r>
              <a:rPr lang="en-US" sz="1400" dirty="0" smtClean="0">
                <a:cs typeface="Calibri"/>
              </a:rPr>
              <a:t>at </a:t>
            </a:r>
            <a:r>
              <a:rPr lang="en-US" sz="1400" dirty="0">
                <a:cs typeface="Calibri"/>
              </a:rPr>
              <a:t>12 months </a:t>
            </a:r>
            <a:r>
              <a:rPr lang="en-US" sz="1400" dirty="0" smtClean="0">
                <a:cs typeface="Calibri"/>
              </a:rPr>
              <a:t>showed no signs of tumor recurrence</a:t>
            </a:r>
            <a:endParaRPr lang="en-US" sz="1400" dirty="0">
              <a:cs typeface="Calibri"/>
            </a:endParaRPr>
          </a:p>
        </p:txBody>
      </p:sp>
      <p:grpSp>
        <p:nvGrpSpPr>
          <p:cNvPr id="18" name="Group 17"/>
          <p:cNvGrpSpPr/>
          <p:nvPr/>
        </p:nvGrpSpPr>
        <p:grpSpPr>
          <a:xfrm>
            <a:off x="781050" y="4371975"/>
            <a:ext cx="2286000" cy="2138779"/>
            <a:chOff x="628650" y="4371975"/>
            <a:chExt cx="2286000" cy="2138779"/>
          </a:xfrm>
        </p:grpSpPr>
        <p:sp>
          <p:nvSpPr>
            <p:cNvPr id="5" name="TextBox 4"/>
            <p:cNvSpPr txBox="1"/>
            <p:nvPr/>
          </p:nvSpPr>
          <p:spPr>
            <a:xfrm>
              <a:off x="628650" y="6172200"/>
              <a:ext cx="2286000" cy="338554"/>
            </a:xfrm>
            <a:prstGeom prst="rect">
              <a:avLst/>
            </a:prstGeom>
            <a:noFill/>
          </p:spPr>
          <p:txBody>
            <a:bodyPr wrap="square" rtlCol="0">
              <a:spAutoFit/>
            </a:bodyPr>
            <a:lstStyle/>
            <a:p>
              <a:r>
                <a:rPr lang="en-US" sz="800" b="1" dirty="0" smtClean="0">
                  <a:solidFill>
                    <a:schemeClr val="accent2">
                      <a:lumMod val="60000"/>
                      <a:lumOff val="40000"/>
                    </a:schemeClr>
                  </a:solidFill>
                </a:rPr>
                <a:t>Pre-operative </a:t>
              </a:r>
              <a:r>
                <a:rPr lang="en-US" sz="800" b="1" dirty="0">
                  <a:solidFill>
                    <a:schemeClr val="accent2">
                      <a:lumMod val="60000"/>
                      <a:lumOff val="40000"/>
                    </a:schemeClr>
                  </a:solidFill>
                </a:rPr>
                <a:t>MRI. </a:t>
              </a:r>
              <a:r>
                <a:rPr lang="en-US" sz="800" dirty="0" smtClean="0"/>
                <a:t>Strong </a:t>
              </a:r>
              <a:r>
                <a:rPr lang="en-US" sz="800" dirty="0"/>
                <a:t>enhancing mass </a:t>
              </a:r>
              <a:r>
                <a:rPr lang="en-US" sz="800" dirty="0" smtClean="0"/>
                <a:t>in</a:t>
              </a:r>
            </a:p>
            <a:p>
              <a:r>
                <a:rPr lang="en-US" sz="800" dirty="0" smtClean="0"/>
                <a:t>CPA-IAC cistern </a:t>
              </a:r>
              <a:r>
                <a:rPr lang="en-US" sz="800" dirty="0"/>
                <a:t>with </a:t>
              </a:r>
              <a:r>
                <a:rPr lang="en-US" sz="800" dirty="0" smtClean="0"/>
                <a:t>displacement </a:t>
              </a:r>
              <a:r>
                <a:rPr lang="en-US" sz="800" dirty="0"/>
                <a:t>of the MCP</a:t>
              </a:r>
              <a:r>
                <a:rPr lang="en-US" sz="800" dirty="0" smtClean="0"/>
                <a:t>.</a:t>
              </a:r>
              <a:endParaRPr lang="en-US" sz="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4371975"/>
              <a:ext cx="1744717" cy="1828800"/>
            </a:xfrm>
            <a:prstGeom prst="rect">
              <a:avLst/>
            </a:prstGeom>
          </p:spPr>
        </p:pic>
      </p:grpSp>
      <p:grpSp>
        <p:nvGrpSpPr>
          <p:cNvPr id="17" name="Group 16"/>
          <p:cNvGrpSpPr/>
          <p:nvPr/>
        </p:nvGrpSpPr>
        <p:grpSpPr>
          <a:xfrm>
            <a:off x="3349000" y="4371975"/>
            <a:ext cx="2232650" cy="2015669"/>
            <a:chOff x="2895600" y="4371975"/>
            <a:chExt cx="2232650" cy="2015669"/>
          </a:xfrm>
        </p:grpSpPr>
        <p:sp>
          <p:nvSpPr>
            <p:cNvPr id="11" name="TextBox 10"/>
            <p:cNvSpPr txBox="1"/>
            <p:nvPr/>
          </p:nvSpPr>
          <p:spPr>
            <a:xfrm>
              <a:off x="2895600" y="6172200"/>
              <a:ext cx="2232650" cy="215444"/>
            </a:xfrm>
            <a:prstGeom prst="rect">
              <a:avLst/>
            </a:prstGeom>
            <a:noFill/>
          </p:spPr>
          <p:txBody>
            <a:bodyPr wrap="square" rtlCol="0">
              <a:spAutoFit/>
            </a:bodyPr>
            <a:lstStyle/>
            <a:p>
              <a:r>
                <a:rPr lang="en-US" sz="800" b="1" dirty="0">
                  <a:solidFill>
                    <a:schemeClr val="accent2">
                      <a:lumMod val="60000"/>
                      <a:lumOff val="40000"/>
                    </a:schemeClr>
                  </a:solidFill>
                </a:rPr>
                <a:t>Post-operative MRI. </a:t>
              </a:r>
              <a:r>
                <a:rPr lang="en-US" sz="800" dirty="0"/>
                <a:t>No residual tumor </a:t>
              </a:r>
              <a:r>
                <a:rPr lang="en-US" sz="800" dirty="0" smtClean="0"/>
                <a:t>seen.</a:t>
              </a:r>
              <a:endParaRPr lang="en-US" sz="8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31451" y="4371975"/>
              <a:ext cx="1744717" cy="1828800"/>
            </a:xfrm>
            <a:prstGeom prst="rect">
              <a:avLst/>
            </a:prstGeom>
          </p:spPr>
        </p:pic>
      </p:grpSp>
      <p:grpSp>
        <p:nvGrpSpPr>
          <p:cNvPr id="12" name="Group 11"/>
          <p:cNvGrpSpPr/>
          <p:nvPr/>
        </p:nvGrpSpPr>
        <p:grpSpPr>
          <a:xfrm>
            <a:off x="5935741" y="4371975"/>
            <a:ext cx="2465309" cy="2138779"/>
            <a:chOff x="5029200" y="4371975"/>
            <a:chExt cx="2465309" cy="2138779"/>
          </a:xfrm>
        </p:grpSpPr>
        <p:sp>
          <p:nvSpPr>
            <p:cNvPr id="14" name="TextBox 13"/>
            <p:cNvSpPr txBox="1"/>
            <p:nvPr/>
          </p:nvSpPr>
          <p:spPr>
            <a:xfrm>
              <a:off x="5029200" y="6172200"/>
              <a:ext cx="2465309" cy="338554"/>
            </a:xfrm>
            <a:prstGeom prst="rect">
              <a:avLst/>
            </a:prstGeom>
            <a:noFill/>
          </p:spPr>
          <p:txBody>
            <a:bodyPr wrap="square" rtlCol="0">
              <a:spAutoFit/>
            </a:bodyPr>
            <a:lstStyle/>
            <a:p>
              <a:r>
                <a:rPr lang="en-US" sz="800" b="1" dirty="0" smtClean="0">
                  <a:solidFill>
                    <a:schemeClr val="accent2">
                      <a:lumMod val="60000"/>
                      <a:lumOff val="40000"/>
                    </a:schemeClr>
                  </a:solidFill>
                </a:rPr>
                <a:t>Radiation plan MRI. </a:t>
              </a:r>
              <a:r>
                <a:rPr lang="en-US" sz="800" dirty="0"/>
                <a:t>Conformal arrangement of static beams. Tumor </a:t>
              </a:r>
              <a:r>
                <a:rPr lang="en-US" sz="800" dirty="0" smtClean="0"/>
                <a:t>region is </a:t>
              </a:r>
              <a:r>
                <a:rPr lang="en-US" sz="800" dirty="0"/>
                <a:t>brown, CTV is blue, PTV is red.</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5400" y="4371975"/>
              <a:ext cx="2006737" cy="1828800"/>
            </a:xfrm>
            <a:prstGeom prst="rect">
              <a:avLst/>
            </a:prstGeom>
          </p:spPr>
        </p:pic>
      </p:grpSp>
      <p:grpSp>
        <p:nvGrpSpPr>
          <p:cNvPr id="13" name="Group 12"/>
          <p:cNvGrpSpPr/>
          <p:nvPr/>
        </p:nvGrpSpPr>
        <p:grpSpPr>
          <a:xfrm>
            <a:off x="2322882" y="2667000"/>
            <a:ext cx="4154118" cy="1600200"/>
            <a:chOff x="420558" y="1825957"/>
            <a:chExt cx="2057400" cy="1822722"/>
          </a:xfrm>
        </p:grpSpPr>
        <p:sp>
          <p:nvSpPr>
            <p:cNvPr id="15" name="Oval 14"/>
            <p:cNvSpPr/>
            <p:nvPr/>
          </p:nvSpPr>
          <p:spPr>
            <a:xfrm>
              <a:off x="420558" y="1912754"/>
              <a:ext cx="2057400" cy="1577341"/>
            </a:xfrm>
            <a:prstGeom prst="ellipse">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solidFill>
                    <a:schemeClr val="bg1"/>
                  </a:solidFill>
                </a:rPr>
                <a:t>             </a:t>
              </a:r>
              <a:endParaRPr lang="en-US" dirty="0">
                <a:solidFill>
                  <a:schemeClr val="bg1"/>
                </a:solidFill>
              </a:endParaRPr>
            </a:p>
          </p:txBody>
        </p:sp>
        <p:sp>
          <p:nvSpPr>
            <p:cNvPr id="16" name="TextBox 15"/>
            <p:cNvSpPr txBox="1"/>
            <p:nvPr/>
          </p:nvSpPr>
          <p:spPr>
            <a:xfrm>
              <a:off x="534275" y="1825957"/>
              <a:ext cx="1841374" cy="1822722"/>
            </a:xfrm>
            <a:prstGeom prst="rect">
              <a:avLst/>
            </a:prstGeom>
            <a:noFill/>
          </p:spPr>
          <p:txBody>
            <a:bodyPr wrap="square" rtlCol="0">
              <a:normAutofit/>
            </a:bodyPr>
            <a:lstStyle/>
            <a:p>
              <a:pPr algn="ctr">
                <a:lnSpc>
                  <a:spcPct val="80000"/>
                </a:lnSpc>
              </a:pPr>
              <a:r>
                <a:rPr lang="en-US" sz="1400" b="1" spc="60" dirty="0" smtClean="0">
                  <a:solidFill>
                    <a:schemeClr val="bg1"/>
                  </a:solidFill>
                  <a:effectLst>
                    <a:outerShdw blurRad="50800" dist="25400" dir="5400000" algn="t" rotWithShape="0">
                      <a:prstClr val="black">
                        <a:alpha val="15000"/>
                      </a:prstClr>
                    </a:outerShdw>
                  </a:effectLst>
                </a:rPr>
                <a:t/>
              </a:r>
              <a:br>
                <a:rPr lang="en-US" sz="1400" b="1" spc="60" dirty="0" smtClean="0">
                  <a:solidFill>
                    <a:schemeClr val="bg1"/>
                  </a:solidFill>
                  <a:effectLst>
                    <a:outerShdw blurRad="50800" dist="25400" dir="5400000" algn="t" rotWithShape="0">
                      <a:prstClr val="black">
                        <a:alpha val="15000"/>
                      </a:prstClr>
                    </a:outerShdw>
                  </a:effectLst>
                </a:rPr>
              </a:br>
              <a:r>
                <a:rPr lang="en-US" sz="1400" b="1" spc="60" dirty="0" smtClean="0">
                  <a:solidFill>
                    <a:schemeClr val="bg1"/>
                  </a:solidFill>
                  <a:effectLst>
                    <a:outerShdw blurRad="50800" dist="25400" dir="5400000" algn="t" rotWithShape="0">
                      <a:prstClr val="black">
                        <a:alpha val="15000"/>
                      </a:prstClr>
                    </a:outerShdw>
                  </a:effectLst>
                </a:rPr>
                <a:t>UPDATE</a:t>
              </a:r>
              <a:br>
                <a:rPr lang="en-US" sz="1400" b="1" spc="60" dirty="0" smtClean="0">
                  <a:solidFill>
                    <a:schemeClr val="bg1"/>
                  </a:solidFill>
                  <a:effectLst>
                    <a:outerShdw blurRad="50800" dist="25400" dir="5400000" algn="t" rotWithShape="0">
                      <a:prstClr val="black">
                        <a:alpha val="15000"/>
                      </a:prstClr>
                    </a:outerShdw>
                  </a:effectLst>
                </a:rPr>
              </a:br>
              <a:endParaRPr lang="en-US" sz="1400" b="1" spc="60" dirty="0" smtClean="0">
                <a:solidFill>
                  <a:schemeClr val="bg1"/>
                </a:solidFill>
                <a:effectLst>
                  <a:outerShdw blurRad="50800" dist="25400" dir="5400000" algn="t" rotWithShape="0">
                    <a:prstClr val="black">
                      <a:alpha val="15000"/>
                    </a:prstClr>
                  </a:outerShdw>
                </a:effectLst>
              </a:endParaRPr>
            </a:p>
            <a:p>
              <a:pPr algn="ctr">
                <a:lnSpc>
                  <a:spcPct val="160000"/>
                </a:lnSpc>
              </a:pPr>
              <a:r>
                <a:rPr lang="en-US" sz="1100" spc="60" dirty="0" smtClean="0">
                  <a:solidFill>
                    <a:schemeClr val="bg1"/>
                  </a:solidFill>
                  <a:effectLst>
                    <a:outerShdw blurRad="50800" dist="25400" dir="5400000" algn="t" rotWithShape="0">
                      <a:prstClr val="black">
                        <a:alpha val="15000"/>
                      </a:prstClr>
                    </a:outerShdw>
                  </a:effectLst>
                  <a:latin typeface="Century Gothic" pitchFamily="34" charset="0"/>
                </a:rPr>
                <a:t>Patient remained recurrence-free for at least 30 months, after which he was lost to follow-up</a:t>
              </a:r>
              <a:endParaRPr lang="en-US" sz="1100" dirty="0">
                <a:solidFill>
                  <a:schemeClr val="bg1"/>
                </a:solidFill>
                <a:effectLst>
                  <a:outerShdw blurRad="50800" dist="25400" dir="5400000" algn="t" rotWithShape="0">
                    <a:prstClr val="black">
                      <a:alpha val="15000"/>
                    </a:prstClr>
                  </a:outerShdw>
                </a:effectLst>
                <a:latin typeface="Century Gothic" pitchFamily="34" charset="0"/>
              </a:endParaRPr>
            </a:p>
          </p:txBody>
        </p:sp>
      </p:grpSp>
    </p:spTree>
    <p:extLst>
      <p:ext uri="{BB962C8B-B14F-4D97-AF65-F5344CB8AC3E}">
        <p14:creationId xmlns:p14="http://schemas.microsoft.com/office/powerpoint/2010/main" val="1944307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563562"/>
          </a:xfrm>
        </p:spPr>
        <p:txBody>
          <a:bodyPr>
            <a:normAutofit fontScale="90000"/>
          </a:bodyPr>
          <a:lstStyle/>
          <a:p>
            <a:pPr algn="ctr"/>
            <a:r>
              <a:rPr lang="en-US" dirty="0" smtClean="0"/>
              <a:t>MANAGEMENT BY SITE</a:t>
            </a:r>
            <a:endParaRPr lang="en-US" dirty="0"/>
          </a:p>
        </p:txBody>
      </p:sp>
      <p:sp>
        <p:nvSpPr>
          <p:cNvPr id="3" name="Content Placeholder 2"/>
          <p:cNvSpPr>
            <a:spLocks noGrp="1"/>
          </p:cNvSpPr>
          <p:nvPr>
            <p:ph idx="1"/>
          </p:nvPr>
        </p:nvSpPr>
        <p:spPr>
          <a:xfrm>
            <a:off x="228600" y="762000"/>
            <a:ext cx="8763000" cy="3581400"/>
          </a:xfrm>
        </p:spPr>
        <p:txBody>
          <a:bodyPr>
            <a:noAutofit/>
          </a:bodyPr>
          <a:lstStyle/>
          <a:p>
            <a:pPr marL="0" indent="0" algn="ctr">
              <a:buNone/>
            </a:pPr>
            <a:r>
              <a:rPr lang="en-US" sz="1400" b="1" dirty="0" smtClean="0">
                <a:solidFill>
                  <a:schemeClr val="accent2">
                    <a:lumMod val="60000"/>
                    <a:lumOff val="40000"/>
                  </a:schemeClr>
                </a:solidFill>
                <a:cs typeface="Calibri"/>
              </a:rPr>
              <a:t>SCALP</a:t>
            </a:r>
          </a:p>
          <a:p>
            <a:pPr marL="0" indent="0" algn="ctr">
              <a:buNone/>
            </a:pPr>
            <a:endParaRPr lang="en-US" sz="1400" b="1" dirty="0" smtClean="0">
              <a:cs typeface="Calibri"/>
            </a:endParaRPr>
          </a:p>
          <a:p>
            <a:pPr marL="0" indent="0">
              <a:buNone/>
            </a:pPr>
            <a:r>
              <a:rPr lang="en-US" sz="1400" b="1" dirty="0" smtClean="0">
                <a:solidFill>
                  <a:schemeClr val="bg1"/>
                </a:solidFill>
              </a:rPr>
              <a:t>GENERAL</a:t>
            </a:r>
            <a:endParaRPr lang="en-US" sz="1400" b="1" dirty="0" smtClean="0">
              <a:cs typeface="Calibri"/>
            </a:endParaRPr>
          </a:p>
          <a:p>
            <a:r>
              <a:rPr lang="en-US" sz="1400" dirty="0" smtClean="0">
                <a:cs typeface="Calibri"/>
              </a:rPr>
              <a:t>Radical excision with wide margins (≥ 2 cm), histologic control of resection borders and adjuvant radiotherapy has been proposed as a standard of care therapy for scalp MPNST</a:t>
            </a:r>
            <a:endParaRPr lang="en-US" sz="1400" dirty="0">
              <a:cs typeface="Calibri"/>
            </a:endParaRPr>
          </a:p>
          <a:p>
            <a:r>
              <a:rPr lang="en-US" sz="1400" dirty="0" smtClean="0">
                <a:cs typeface="Calibri"/>
              </a:rPr>
              <a:t>In cases where tumor </a:t>
            </a:r>
            <a:r>
              <a:rPr lang="en-US" sz="1400" dirty="0">
                <a:cs typeface="Calibri"/>
              </a:rPr>
              <a:t>is found to have involvement of important intracranial structures or blood vessels, partial resection in combination with radiotherapy has been </a:t>
            </a:r>
            <a:r>
              <a:rPr lang="en-US" sz="1400" dirty="0" smtClean="0">
                <a:cs typeface="Calibri"/>
              </a:rPr>
              <a:t>recommended</a:t>
            </a:r>
            <a:endParaRPr lang="en-US" sz="1400" b="1" dirty="0">
              <a:cs typeface="Calibri"/>
            </a:endParaRPr>
          </a:p>
          <a:p>
            <a:pPr marL="0" indent="0">
              <a:buNone/>
            </a:pPr>
            <a:endParaRPr lang="en-US" sz="600" b="1" dirty="0" smtClean="0">
              <a:cs typeface="Calibri"/>
            </a:endParaRPr>
          </a:p>
          <a:p>
            <a:pPr marL="0" indent="0">
              <a:buNone/>
            </a:pPr>
            <a:r>
              <a:rPr lang="en-US" sz="1400" b="1" dirty="0">
                <a:solidFill>
                  <a:schemeClr val="bg1"/>
                </a:solidFill>
              </a:rPr>
              <a:t>EXAMPLE </a:t>
            </a:r>
            <a:r>
              <a:rPr lang="en-US" sz="1400" dirty="0" smtClean="0">
                <a:solidFill>
                  <a:schemeClr val="bg1"/>
                </a:solidFill>
                <a:cs typeface="Calibri"/>
              </a:rPr>
              <a:t> Ge et al</a:t>
            </a:r>
            <a:r>
              <a:rPr lang="en-US" sz="1400" dirty="0">
                <a:solidFill>
                  <a:schemeClr val="bg1"/>
                </a:solidFill>
                <a:cs typeface="Calibri"/>
              </a:rPr>
              <a:t>. (Jilin </a:t>
            </a:r>
            <a:r>
              <a:rPr lang="en-US" sz="1400" dirty="0" smtClean="0">
                <a:solidFill>
                  <a:schemeClr val="bg1"/>
                </a:solidFill>
                <a:cs typeface="Calibri"/>
              </a:rPr>
              <a:t>University, 2010</a:t>
            </a:r>
            <a:r>
              <a:rPr lang="en-US" sz="1400" dirty="0">
                <a:solidFill>
                  <a:schemeClr val="bg1"/>
                </a:solidFill>
                <a:cs typeface="Calibri"/>
              </a:rPr>
              <a:t>)</a:t>
            </a:r>
            <a:endParaRPr lang="en-US" sz="1400" b="1" dirty="0">
              <a:solidFill>
                <a:schemeClr val="bg1"/>
              </a:solidFill>
              <a:cs typeface="Calibri"/>
            </a:endParaRPr>
          </a:p>
          <a:p>
            <a:r>
              <a:rPr lang="en-US" sz="1400" dirty="0" smtClean="0">
                <a:solidFill>
                  <a:schemeClr val="accent2">
                    <a:lumMod val="60000"/>
                    <a:lumOff val="40000"/>
                  </a:schemeClr>
                </a:solidFill>
                <a:cs typeface="Calibri"/>
              </a:rPr>
              <a:t>Patient: </a:t>
            </a:r>
            <a:r>
              <a:rPr lang="en-US" sz="1400" dirty="0">
                <a:cs typeface="Calibri"/>
              </a:rPr>
              <a:t>52 year old </a:t>
            </a:r>
            <a:r>
              <a:rPr lang="en-US" sz="1400" dirty="0" smtClean="0">
                <a:cs typeface="Calibri"/>
              </a:rPr>
              <a:t>male with NF-1 with 22 </a:t>
            </a:r>
            <a:r>
              <a:rPr lang="en-US" sz="1400" dirty="0">
                <a:cs typeface="Calibri"/>
              </a:rPr>
              <a:t>x 18 cm multilobular, painless, non-mobile </a:t>
            </a:r>
            <a:r>
              <a:rPr lang="en-US" sz="1400" dirty="0" smtClean="0">
                <a:cs typeface="Calibri"/>
              </a:rPr>
              <a:t>scalp mass with intracranial extension. The mass had </a:t>
            </a:r>
            <a:r>
              <a:rPr lang="en-US" sz="1400" dirty="0">
                <a:cs typeface="Calibri"/>
              </a:rPr>
              <a:t>been present for approximately 8.5 years, but </a:t>
            </a:r>
            <a:r>
              <a:rPr lang="en-US" sz="1400" dirty="0" smtClean="0">
                <a:cs typeface="Calibri"/>
              </a:rPr>
              <a:t>progressively </a:t>
            </a:r>
            <a:r>
              <a:rPr lang="en-US" sz="1400" dirty="0">
                <a:cs typeface="Calibri"/>
              </a:rPr>
              <a:t>increased from the size of an egg over the past </a:t>
            </a:r>
            <a:r>
              <a:rPr lang="en-US" sz="1400" dirty="0" smtClean="0">
                <a:cs typeface="Calibri"/>
              </a:rPr>
              <a:t>2 years</a:t>
            </a:r>
          </a:p>
          <a:p>
            <a:r>
              <a:rPr lang="en-US" sz="1400" dirty="0" smtClean="0">
                <a:solidFill>
                  <a:schemeClr val="accent2">
                    <a:lumMod val="60000"/>
                    <a:lumOff val="40000"/>
                  </a:schemeClr>
                </a:solidFill>
                <a:cs typeface="Calibri"/>
              </a:rPr>
              <a:t>Intervention</a:t>
            </a:r>
            <a:r>
              <a:rPr lang="en-US" sz="1400" dirty="0">
                <a:solidFill>
                  <a:schemeClr val="accent2">
                    <a:lumMod val="60000"/>
                    <a:lumOff val="40000"/>
                  </a:schemeClr>
                </a:solidFill>
                <a:cs typeface="Calibri"/>
              </a:rPr>
              <a:t>: </a:t>
            </a:r>
            <a:r>
              <a:rPr lang="en-US" sz="1400" dirty="0" smtClean="0">
                <a:cs typeface="Calibri"/>
              </a:rPr>
              <a:t>total </a:t>
            </a:r>
            <a:r>
              <a:rPr lang="en-US" sz="1400" dirty="0">
                <a:cs typeface="Calibri"/>
              </a:rPr>
              <a:t>e</a:t>
            </a:r>
            <a:r>
              <a:rPr lang="en-US" sz="1400" dirty="0" smtClean="0">
                <a:cs typeface="Calibri"/>
              </a:rPr>
              <a:t>xcision of entire scalp mass and intracranial extension using repeated intra-operative margin assessment, </a:t>
            </a:r>
            <a:r>
              <a:rPr lang="en-US" sz="1400" dirty="0">
                <a:cs typeface="Calibri"/>
              </a:rPr>
              <a:t>followed by </a:t>
            </a:r>
            <a:r>
              <a:rPr lang="en-US" sz="1400" dirty="0" smtClean="0">
                <a:cs typeface="Calibri"/>
              </a:rPr>
              <a:t>scalp </a:t>
            </a:r>
            <a:r>
              <a:rPr lang="en-US" sz="1400" dirty="0">
                <a:cs typeface="Calibri"/>
              </a:rPr>
              <a:t>repair using </a:t>
            </a:r>
            <a:r>
              <a:rPr lang="en-US" sz="1400" dirty="0" smtClean="0">
                <a:cs typeface="Calibri"/>
              </a:rPr>
              <a:t>a </a:t>
            </a:r>
            <a:r>
              <a:rPr lang="en-US" sz="1400" dirty="0">
                <a:cs typeface="Calibri"/>
              </a:rPr>
              <a:t>skin ﬂap isolated from </a:t>
            </a:r>
            <a:r>
              <a:rPr lang="en-US" sz="1400" dirty="0" smtClean="0">
                <a:cs typeface="Calibri"/>
              </a:rPr>
              <a:t>the lateral aspect of the left thigh</a:t>
            </a:r>
          </a:p>
          <a:p>
            <a:r>
              <a:rPr lang="en-US" sz="1400" dirty="0" smtClean="0">
                <a:solidFill>
                  <a:schemeClr val="accent2">
                    <a:lumMod val="60000"/>
                    <a:lumOff val="40000"/>
                  </a:schemeClr>
                </a:solidFill>
                <a:cs typeface="Calibri"/>
              </a:rPr>
              <a:t>Outcome: </a:t>
            </a:r>
            <a:r>
              <a:rPr lang="en-US" sz="1400" dirty="0" smtClean="0">
                <a:cs typeface="Calibri"/>
              </a:rPr>
              <a:t>no sign of tumor recurrence or metastasis at 6-month follow up</a:t>
            </a:r>
            <a:endParaRPr lang="en-US" sz="1400" dirty="0">
              <a:cs typeface="Calibri"/>
            </a:endParaRPr>
          </a:p>
        </p:txBody>
      </p:sp>
      <p:sp>
        <p:nvSpPr>
          <p:cNvPr id="5" name="TextBox 4"/>
          <p:cNvSpPr txBox="1"/>
          <p:nvPr/>
        </p:nvSpPr>
        <p:spPr>
          <a:xfrm>
            <a:off x="761999" y="6215360"/>
            <a:ext cx="2208838" cy="461665"/>
          </a:xfrm>
          <a:prstGeom prst="rect">
            <a:avLst/>
          </a:prstGeom>
          <a:noFill/>
        </p:spPr>
        <p:txBody>
          <a:bodyPr wrap="square" rtlCol="0">
            <a:spAutoFit/>
          </a:bodyPr>
          <a:lstStyle/>
          <a:p>
            <a:r>
              <a:rPr lang="en-US" sz="800" b="1" dirty="0" smtClean="0">
                <a:solidFill>
                  <a:schemeClr val="accent2">
                    <a:lumMod val="60000"/>
                    <a:lumOff val="40000"/>
                  </a:schemeClr>
                </a:solidFill>
              </a:rPr>
              <a:t>Pre-operative appearance. </a:t>
            </a:r>
            <a:r>
              <a:rPr lang="fr-FR" sz="800" dirty="0" smtClean="0"/>
              <a:t>22 </a:t>
            </a:r>
            <a:r>
              <a:rPr lang="fr-FR" sz="800" dirty="0"/>
              <a:t>× 18 </a:t>
            </a:r>
            <a:r>
              <a:rPr lang="fr-FR" sz="800" dirty="0" smtClean="0"/>
              <a:t>cm diffuse multilobular scalp MPNST with focal areas of surface ulceration.</a:t>
            </a:r>
            <a:endParaRPr lang="en-US" sz="800" dirty="0"/>
          </a:p>
        </p:txBody>
      </p:sp>
      <p:sp>
        <p:nvSpPr>
          <p:cNvPr id="11" name="TextBox 10"/>
          <p:cNvSpPr txBox="1"/>
          <p:nvPr/>
        </p:nvSpPr>
        <p:spPr>
          <a:xfrm>
            <a:off x="3429000" y="6215360"/>
            <a:ext cx="2438400" cy="461665"/>
          </a:xfrm>
          <a:prstGeom prst="rect">
            <a:avLst/>
          </a:prstGeom>
          <a:noFill/>
        </p:spPr>
        <p:txBody>
          <a:bodyPr wrap="square" rtlCol="0">
            <a:spAutoFit/>
          </a:bodyPr>
          <a:lstStyle/>
          <a:p>
            <a:r>
              <a:rPr lang="en-US" sz="800" b="1" dirty="0">
                <a:solidFill>
                  <a:schemeClr val="accent2">
                    <a:lumMod val="60000"/>
                    <a:lumOff val="40000"/>
                  </a:schemeClr>
                </a:solidFill>
              </a:rPr>
              <a:t>Pre-operative </a:t>
            </a:r>
            <a:r>
              <a:rPr lang="en-US" sz="800" b="1" dirty="0" smtClean="0">
                <a:solidFill>
                  <a:schemeClr val="accent2">
                    <a:lumMod val="60000"/>
                    <a:lumOff val="40000"/>
                  </a:schemeClr>
                </a:solidFill>
              </a:rPr>
              <a:t>T1 MRI</a:t>
            </a:r>
            <a:r>
              <a:rPr lang="en-US" sz="800" b="1" dirty="0">
                <a:solidFill>
                  <a:srgbClr val="2F5897"/>
                </a:solidFill>
              </a:rPr>
              <a:t>. </a:t>
            </a:r>
            <a:r>
              <a:rPr lang="en-US" sz="800" dirty="0" smtClean="0"/>
              <a:t>Large heterogeneous hypointense lesion </a:t>
            </a:r>
            <a:r>
              <a:rPr lang="en-US" sz="800" dirty="0"/>
              <a:t> </a:t>
            </a:r>
            <a:r>
              <a:rPr lang="en-US" sz="800" dirty="0" smtClean="0"/>
              <a:t>partially </a:t>
            </a:r>
            <a:r>
              <a:rPr lang="en-US" sz="800" dirty="0"/>
              <a:t>destructing </a:t>
            </a:r>
            <a:r>
              <a:rPr lang="en-US" sz="800" dirty="0" smtClean="0"/>
              <a:t/>
            </a:r>
            <a:br>
              <a:rPr lang="en-US" sz="800" dirty="0" smtClean="0"/>
            </a:br>
            <a:r>
              <a:rPr lang="en-US" sz="800" dirty="0" smtClean="0"/>
              <a:t>the right </a:t>
            </a:r>
            <a:r>
              <a:rPr lang="en-US" sz="800" dirty="0"/>
              <a:t>parietal cranium. </a:t>
            </a:r>
          </a:p>
        </p:txBody>
      </p:sp>
      <p:sp>
        <p:nvSpPr>
          <p:cNvPr id="14" name="TextBox 13"/>
          <p:cNvSpPr txBox="1"/>
          <p:nvPr/>
        </p:nvSpPr>
        <p:spPr>
          <a:xfrm>
            <a:off x="5943600" y="6215360"/>
            <a:ext cx="2362200" cy="461665"/>
          </a:xfrm>
          <a:prstGeom prst="rect">
            <a:avLst/>
          </a:prstGeom>
          <a:noFill/>
        </p:spPr>
        <p:txBody>
          <a:bodyPr wrap="square" rtlCol="0">
            <a:spAutoFit/>
          </a:bodyPr>
          <a:lstStyle/>
          <a:p>
            <a:r>
              <a:rPr lang="en-US" sz="800" b="1" dirty="0" smtClean="0">
                <a:solidFill>
                  <a:schemeClr val="accent2">
                    <a:lumMod val="60000"/>
                    <a:lumOff val="40000"/>
                  </a:schemeClr>
                </a:solidFill>
              </a:rPr>
              <a:t>Post-operative appearance. </a:t>
            </a:r>
            <a:r>
              <a:rPr lang="en-US" sz="800" dirty="0" smtClean="0"/>
              <a:t>Scalp repaired </a:t>
            </a:r>
            <a:r>
              <a:rPr lang="en-US" sz="800" dirty="0"/>
              <a:t>with </a:t>
            </a:r>
            <a:r>
              <a:rPr lang="en-US" sz="800" dirty="0" smtClean="0"/>
              <a:t>a skin </a:t>
            </a:r>
            <a:r>
              <a:rPr lang="en-US" sz="800" dirty="0"/>
              <a:t>flap isolated from </a:t>
            </a:r>
            <a:r>
              <a:rPr lang="en-US" sz="800" dirty="0" smtClean="0"/>
              <a:t>the lateral aspect of the left </a:t>
            </a:r>
            <a:r>
              <a:rPr lang="en-US" sz="800" dirty="0"/>
              <a:t>thigh. </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3099" y="4386560"/>
            <a:ext cx="2127738" cy="18288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4699" y="4386560"/>
            <a:ext cx="2128700" cy="1828800"/>
          </a:xfrm>
          <a:prstGeom prst="rect">
            <a:avLst/>
          </a:prstGeom>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b="2865"/>
          <a:stretch/>
        </p:blipFill>
        <p:spPr>
          <a:xfrm>
            <a:off x="3495674" y="4377035"/>
            <a:ext cx="1990725" cy="1828800"/>
          </a:xfrm>
          <a:prstGeom prst="rect">
            <a:avLst/>
          </a:prstGeom>
        </p:spPr>
      </p:pic>
    </p:spTree>
    <p:extLst>
      <p:ext uri="{BB962C8B-B14F-4D97-AF65-F5344CB8AC3E}">
        <p14:creationId xmlns:p14="http://schemas.microsoft.com/office/powerpoint/2010/main" val="12269086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563562"/>
          </a:xfrm>
        </p:spPr>
        <p:txBody>
          <a:bodyPr>
            <a:normAutofit fontScale="90000"/>
          </a:bodyPr>
          <a:lstStyle/>
          <a:p>
            <a:pPr algn="ctr"/>
            <a:r>
              <a:rPr lang="en-US" dirty="0" smtClean="0"/>
              <a:t>MANAGEMENT BY SITE</a:t>
            </a:r>
            <a:endParaRPr lang="en-US" dirty="0"/>
          </a:p>
        </p:txBody>
      </p:sp>
      <p:sp>
        <p:nvSpPr>
          <p:cNvPr id="3" name="Content Placeholder 2"/>
          <p:cNvSpPr>
            <a:spLocks noGrp="1"/>
          </p:cNvSpPr>
          <p:nvPr>
            <p:ph idx="1"/>
          </p:nvPr>
        </p:nvSpPr>
        <p:spPr>
          <a:xfrm>
            <a:off x="228600" y="762000"/>
            <a:ext cx="8534400" cy="5867400"/>
          </a:xfrm>
        </p:spPr>
        <p:txBody>
          <a:bodyPr>
            <a:noAutofit/>
          </a:bodyPr>
          <a:lstStyle/>
          <a:p>
            <a:pPr marL="0" indent="0" algn="ctr">
              <a:buNone/>
            </a:pPr>
            <a:r>
              <a:rPr lang="en-US" sz="1400" b="1" dirty="0" smtClean="0">
                <a:solidFill>
                  <a:schemeClr val="accent2">
                    <a:lumMod val="60000"/>
                    <a:lumOff val="40000"/>
                  </a:schemeClr>
                </a:solidFill>
                <a:cs typeface="Calibri"/>
              </a:rPr>
              <a:t>BRACHIAL PLEXUS</a:t>
            </a:r>
          </a:p>
          <a:p>
            <a:pPr marL="0" indent="0">
              <a:buNone/>
            </a:pPr>
            <a:endParaRPr lang="en-US" sz="1400" b="1" dirty="0" smtClean="0">
              <a:solidFill>
                <a:schemeClr val="bg1"/>
              </a:solidFill>
            </a:endParaRPr>
          </a:p>
          <a:p>
            <a:pPr marL="0" indent="0">
              <a:buNone/>
            </a:pPr>
            <a:r>
              <a:rPr lang="en-US" sz="1400" b="1" dirty="0" smtClean="0">
                <a:solidFill>
                  <a:schemeClr val="bg1"/>
                </a:solidFill>
              </a:rPr>
              <a:t>GENERAL</a:t>
            </a:r>
            <a:endParaRPr lang="en-US" sz="1400" dirty="0" smtClean="0"/>
          </a:p>
          <a:p>
            <a:r>
              <a:rPr lang="en-US" sz="1400" dirty="0" smtClean="0">
                <a:cs typeface="Calibri"/>
              </a:rPr>
              <a:t>General consensus favors aggressive gross total resection, sacrificing as much of the brachial plexus, arm and shoulder as necessary</a:t>
            </a:r>
          </a:p>
          <a:p>
            <a:r>
              <a:rPr lang="en-US" sz="1400" dirty="0">
                <a:cs typeface="Calibri"/>
              </a:rPr>
              <a:t>N</a:t>
            </a:r>
            <a:r>
              <a:rPr lang="en-US" sz="1400" dirty="0" smtClean="0">
                <a:cs typeface="Calibri"/>
              </a:rPr>
              <a:t>eoadjuvant or adjuvant radiation are commonly employed for the purpose of decreasing </a:t>
            </a:r>
            <a:r>
              <a:rPr lang="en-US" sz="1400" dirty="0">
                <a:cs typeface="Calibri"/>
              </a:rPr>
              <a:t>l</a:t>
            </a:r>
            <a:r>
              <a:rPr lang="en-US" sz="1400" dirty="0" smtClean="0">
                <a:cs typeface="Calibri"/>
              </a:rPr>
              <a:t>ocal recurrence</a:t>
            </a:r>
          </a:p>
          <a:p>
            <a:r>
              <a:rPr lang="en-US" sz="1400" dirty="0" smtClean="0">
                <a:cs typeface="Calibri"/>
              </a:rPr>
              <a:t>Recently, there have been reports of successful brachial plexus reconstruction following MPNST excision</a:t>
            </a:r>
          </a:p>
          <a:p>
            <a:pPr marL="0" indent="0">
              <a:buNone/>
            </a:pPr>
            <a:endParaRPr lang="en-US" sz="600" b="1" dirty="0" smtClean="0">
              <a:cs typeface="Calibri"/>
            </a:endParaRPr>
          </a:p>
          <a:p>
            <a:pPr marL="0" indent="0">
              <a:buNone/>
            </a:pPr>
            <a:r>
              <a:rPr lang="en-US" sz="1400" b="1" dirty="0" smtClean="0">
                <a:solidFill>
                  <a:schemeClr val="bg1"/>
                </a:solidFill>
              </a:rPr>
              <a:t>EXAMPLE </a:t>
            </a:r>
            <a:r>
              <a:rPr lang="en-US" sz="1400" dirty="0" smtClean="0">
                <a:solidFill>
                  <a:schemeClr val="bg1"/>
                </a:solidFill>
                <a:cs typeface="Calibri"/>
              </a:rPr>
              <a:t>Spiliopoulos K, Williams Z. (Massachusetts General Hospital, 2010)</a:t>
            </a:r>
            <a:endParaRPr lang="en-US" sz="1400" b="1" dirty="0" smtClean="0">
              <a:solidFill>
                <a:schemeClr val="bg1"/>
              </a:solidFill>
              <a:cs typeface="Calibri"/>
            </a:endParaRPr>
          </a:p>
          <a:p>
            <a:r>
              <a:rPr lang="en-US" sz="1400" dirty="0" smtClean="0">
                <a:solidFill>
                  <a:schemeClr val="accent2">
                    <a:lumMod val="60000"/>
                    <a:lumOff val="40000"/>
                  </a:schemeClr>
                </a:solidFill>
                <a:cs typeface="Calibri"/>
              </a:rPr>
              <a:t>Patient: </a:t>
            </a:r>
            <a:r>
              <a:rPr lang="en-US" sz="1400" dirty="0" smtClean="0">
                <a:cs typeface="Calibri"/>
              </a:rPr>
              <a:t>22 year old female with NF-1 with a rapidly enlarging, non-tender neck mass in the right supraclavicular fossa, e</a:t>
            </a:r>
            <a:r>
              <a:rPr lang="en-US" sz="1400" dirty="0" smtClean="0"/>
              <a:t>ncasing the upper trunk of the right brachial plexus</a:t>
            </a:r>
            <a:r>
              <a:rPr lang="en-US" sz="1400" dirty="0">
                <a:cs typeface="Calibri"/>
              </a:rPr>
              <a:t>.</a:t>
            </a:r>
            <a:r>
              <a:rPr lang="en-US" sz="1400" dirty="0" smtClean="0">
                <a:cs typeface="Calibri"/>
              </a:rPr>
              <a:t> The mass had been biopsied 3 years prior and diagnosed as a benign plexiform neurofibroma, but it had since undergone malignant transformation to MPNST</a:t>
            </a:r>
          </a:p>
          <a:p>
            <a:r>
              <a:rPr lang="en-US" sz="1400" dirty="0" smtClean="0">
                <a:solidFill>
                  <a:schemeClr val="accent2">
                    <a:lumMod val="60000"/>
                    <a:lumOff val="40000"/>
                  </a:schemeClr>
                </a:solidFill>
                <a:cs typeface="Calibri"/>
              </a:rPr>
              <a:t>Intervention: </a:t>
            </a:r>
            <a:r>
              <a:rPr lang="en-US" sz="1400" dirty="0" smtClean="0">
                <a:cs typeface="Calibri"/>
              </a:rPr>
              <a:t>neoadjuvant external beam radiation followed by complete surgical excision of the tumor with negative margins, with subsequent reconstruction of the brachial plexus</a:t>
            </a:r>
          </a:p>
          <a:p>
            <a:r>
              <a:rPr lang="en-US" sz="1400" dirty="0" smtClean="0">
                <a:solidFill>
                  <a:schemeClr val="accent2">
                    <a:lumMod val="60000"/>
                    <a:lumOff val="40000"/>
                  </a:schemeClr>
                </a:solidFill>
                <a:cs typeface="Calibri"/>
              </a:rPr>
              <a:t>Outcome: </a:t>
            </a:r>
            <a:r>
              <a:rPr lang="en-US" sz="1400" dirty="0" smtClean="0">
                <a:cs typeface="Calibri"/>
              </a:rPr>
              <a:t>19 months after excision of the tumor, no evidence of disease could be detected and the patient had regained function of all of the muscles in her right upper extremity, with some minor residual shoulder weakness</a:t>
            </a:r>
          </a:p>
        </p:txBody>
      </p:sp>
      <p:sp>
        <p:nvSpPr>
          <p:cNvPr id="5" name="TextBox 4"/>
          <p:cNvSpPr txBox="1"/>
          <p:nvPr/>
        </p:nvSpPr>
        <p:spPr>
          <a:xfrm>
            <a:off x="2085975" y="6367046"/>
            <a:ext cx="2514600" cy="338554"/>
          </a:xfrm>
          <a:prstGeom prst="rect">
            <a:avLst/>
          </a:prstGeom>
          <a:noFill/>
        </p:spPr>
        <p:txBody>
          <a:bodyPr wrap="square" rtlCol="0">
            <a:spAutoFit/>
          </a:bodyPr>
          <a:lstStyle/>
          <a:p>
            <a:r>
              <a:rPr lang="en-US" sz="800" b="1" dirty="0" smtClean="0">
                <a:solidFill>
                  <a:schemeClr val="accent2">
                    <a:lumMod val="60000"/>
                    <a:lumOff val="40000"/>
                  </a:schemeClr>
                </a:solidFill>
              </a:rPr>
              <a:t>T2 weighted MRI. </a:t>
            </a:r>
            <a:r>
              <a:rPr lang="en-US" sz="800" dirty="0" smtClean="0"/>
              <a:t>6 cm lesion of heterogeneous </a:t>
            </a:r>
          </a:p>
          <a:p>
            <a:r>
              <a:rPr lang="en-US" sz="800" dirty="0" smtClean="0"/>
              <a:t>intensity encases upper trunk of the brachial plexus</a:t>
            </a:r>
            <a:endParaRPr lang="en-US" sz="800" dirty="0"/>
          </a:p>
        </p:txBody>
      </p:sp>
      <p:sp>
        <p:nvSpPr>
          <p:cNvPr id="11" name="TextBox 10"/>
          <p:cNvSpPr txBox="1"/>
          <p:nvPr/>
        </p:nvSpPr>
        <p:spPr>
          <a:xfrm>
            <a:off x="4772025" y="6367046"/>
            <a:ext cx="2438400" cy="338554"/>
          </a:xfrm>
          <a:prstGeom prst="rect">
            <a:avLst/>
          </a:prstGeom>
          <a:noFill/>
        </p:spPr>
        <p:txBody>
          <a:bodyPr wrap="square" rtlCol="0">
            <a:spAutoFit/>
          </a:bodyPr>
          <a:lstStyle/>
          <a:p>
            <a:r>
              <a:rPr lang="en-US" sz="800" b="1" dirty="0" smtClean="0">
                <a:solidFill>
                  <a:schemeClr val="accent2">
                    <a:lumMod val="60000"/>
                    <a:lumOff val="40000"/>
                  </a:schemeClr>
                </a:solidFill>
              </a:rPr>
              <a:t>Intraoperative photo. </a:t>
            </a:r>
            <a:r>
              <a:rPr lang="en-US" sz="800" dirty="0" smtClean="0"/>
              <a:t>Fusiform tumor arising from the upper trunk of the brachial plexus</a:t>
            </a:r>
            <a:endParaRPr lang="en-US" sz="800" dirty="0"/>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9762" t="27257" r="4060" b="20798"/>
          <a:stretch/>
        </p:blipFill>
        <p:spPr>
          <a:xfrm>
            <a:off x="4852591" y="4586050"/>
            <a:ext cx="2273775" cy="1828800"/>
          </a:xfrm>
          <a:prstGeom prst="rect">
            <a:avLst/>
          </a:prstGeom>
        </p:spPr>
      </p:pic>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b="18697"/>
          <a:stretch/>
        </p:blipFill>
        <p:spPr>
          <a:xfrm>
            <a:off x="2156460" y="4586050"/>
            <a:ext cx="2230890" cy="1828800"/>
          </a:xfrm>
          <a:prstGeom prst="rect">
            <a:avLst/>
          </a:prstGeom>
        </p:spPr>
      </p:pic>
      <p:grpSp>
        <p:nvGrpSpPr>
          <p:cNvPr id="8" name="Group 7"/>
          <p:cNvGrpSpPr/>
          <p:nvPr/>
        </p:nvGrpSpPr>
        <p:grpSpPr>
          <a:xfrm>
            <a:off x="228600" y="4971878"/>
            <a:ext cx="1600200" cy="1556918"/>
            <a:chOff x="420558" y="1912753"/>
            <a:chExt cx="2057400" cy="2057400"/>
          </a:xfrm>
        </p:grpSpPr>
        <p:sp>
          <p:nvSpPr>
            <p:cNvPr id="12" name="Oval 11"/>
            <p:cNvSpPr/>
            <p:nvPr/>
          </p:nvSpPr>
          <p:spPr>
            <a:xfrm>
              <a:off x="420558" y="1912753"/>
              <a:ext cx="2057400" cy="2057400"/>
            </a:xfrm>
            <a:prstGeom prst="ellipse">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solidFill>
                    <a:schemeClr val="bg1"/>
                  </a:solidFill>
                </a:rPr>
                <a:t>             </a:t>
              </a:r>
              <a:endParaRPr lang="en-US" dirty="0">
                <a:solidFill>
                  <a:schemeClr val="bg1"/>
                </a:solidFill>
              </a:endParaRPr>
            </a:p>
          </p:txBody>
        </p:sp>
        <p:sp>
          <p:nvSpPr>
            <p:cNvPr id="13" name="TextBox 12"/>
            <p:cNvSpPr txBox="1"/>
            <p:nvPr/>
          </p:nvSpPr>
          <p:spPr>
            <a:xfrm>
              <a:off x="481974" y="2286000"/>
              <a:ext cx="1931160" cy="1447800"/>
            </a:xfrm>
            <a:prstGeom prst="rect">
              <a:avLst/>
            </a:prstGeom>
            <a:noFill/>
          </p:spPr>
          <p:txBody>
            <a:bodyPr wrap="square" rtlCol="0">
              <a:normAutofit fontScale="85000" lnSpcReduction="20000"/>
            </a:bodyPr>
            <a:lstStyle/>
            <a:p>
              <a:pPr algn="ctr">
                <a:lnSpc>
                  <a:spcPct val="80000"/>
                </a:lnSpc>
              </a:pPr>
              <a:r>
                <a:rPr lang="en-US" sz="1400" b="1" spc="60" dirty="0" smtClean="0">
                  <a:solidFill>
                    <a:schemeClr val="bg1"/>
                  </a:solidFill>
                  <a:effectLst>
                    <a:outerShdw blurRad="50800" dist="25400" dir="5400000" algn="t" rotWithShape="0">
                      <a:prstClr val="black">
                        <a:alpha val="15000"/>
                      </a:prstClr>
                    </a:outerShdw>
                  </a:effectLst>
                </a:rPr>
                <a:t>UPDATE</a:t>
              </a:r>
              <a:br>
                <a:rPr lang="en-US" sz="1400" b="1" spc="60" dirty="0" smtClean="0">
                  <a:solidFill>
                    <a:schemeClr val="bg1"/>
                  </a:solidFill>
                  <a:effectLst>
                    <a:outerShdw blurRad="50800" dist="25400" dir="5400000" algn="t" rotWithShape="0">
                      <a:prstClr val="black">
                        <a:alpha val="15000"/>
                      </a:prstClr>
                    </a:outerShdw>
                  </a:effectLst>
                </a:rPr>
              </a:br>
              <a:endParaRPr lang="en-US" sz="1400" b="1" spc="60" dirty="0" smtClean="0">
                <a:solidFill>
                  <a:schemeClr val="bg1"/>
                </a:solidFill>
                <a:effectLst>
                  <a:outerShdw blurRad="50800" dist="25400" dir="5400000" algn="t" rotWithShape="0">
                    <a:prstClr val="black">
                      <a:alpha val="15000"/>
                    </a:prstClr>
                  </a:outerShdw>
                </a:effectLst>
              </a:endParaRPr>
            </a:p>
            <a:p>
              <a:pPr algn="ctr">
                <a:lnSpc>
                  <a:spcPct val="160000"/>
                </a:lnSpc>
              </a:pPr>
              <a:r>
                <a:rPr lang="en-US" sz="1100" spc="60" dirty="0" smtClean="0">
                  <a:solidFill>
                    <a:schemeClr val="bg1"/>
                  </a:solidFill>
                  <a:effectLst>
                    <a:outerShdw blurRad="50800" dist="25400" dir="5400000" algn="t" rotWithShape="0">
                      <a:prstClr val="black">
                        <a:alpha val="15000"/>
                      </a:prstClr>
                    </a:outerShdw>
                  </a:effectLst>
                  <a:latin typeface="Century Gothic" pitchFamily="34" charset="0"/>
                </a:rPr>
                <a:t>Patient is without recurrence and doing well as of June 2012</a:t>
              </a:r>
              <a:endParaRPr lang="en-US" sz="1100" dirty="0">
                <a:solidFill>
                  <a:schemeClr val="bg1"/>
                </a:solidFill>
                <a:effectLst>
                  <a:outerShdw blurRad="50800" dist="25400" dir="5400000" algn="t" rotWithShape="0">
                    <a:prstClr val="black">
                      <a:alpha val="15000"/>
                    </a:prstClr>
                  </a:outerShdw>
                </a:effectLst>
                <a:latin typeface="Century Gothic" pitchFamily="34" charset="0"/>
              </a:endParaRPr>
            </a:p>
          </p:txBody>
        </p:sp>
      </p:grpSp>
    </p:spTree>
    <p:extLst>
      <p:ext uri="{BB962C8B-B14F-4D97-AF65-F5344CB8AC3E}">
        <p14:creationId xmlns:p14="http://schemas.microsoft.com/office/powerpoint/2010/main" val="1879778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563562"/>
          </a:xfrm>
        </p:spPr>
        <p:txBody>
          <a:bodyPr>
            <a:normAutofit fontScale="90000"/>
          </a:bodyPr>
          <a:lstStyle/>
          <a:p>
            <a:pPr algn="ctr"/>
            <a:r>
              <a:rPr lang="en-US" dirty="0" smtClean="0"/>
              <a:t>MANAGEMENT BY SITE</a:t>
            </a:r>
            <a:endParaRPr lang="en-US" dirty="0"/>
          </a:p>
        </p:txBody>
      </p:sp>
      <p:sp>
        <p:nvSpPr>
          <p:cNvPr id="3" name="Content Placeholder 2"/>
          <p:cNvSpPr>
            <a:spLocks noGrp="1"/>
          </p:cNvSpPr>
          <p:nvPr>
            <p:ph idx="1"/>
          </p:nvPr>
        </p:nvSpPr>
        <p:spPr>
          <a:xfrm>
            <a:off x="228600" y="762000"/>
            <a:ext cx="8534400" cy="5867400"/>
          </a:xfrm>
        </p:spPr>
        <p:txBody>
          <a:bodyPr>
            <a:noAutofit/>
          </a:bodyPr>
          <a:lstStyle/>
          <a:p>
            <a:pPr marL="0" indent="0" algn="ctr">
              <a:buNone/>
            </a:pPr>
            <a:r>
              <a:rPr lang="en-US" sz="1400" b="1" dirty="0" smtClean="0">
                <a:solidFill>
                  <a:schemeClr val="accent2">
                    <a:lumMod val="60000"/>
                    <a:lumOff val="40000"/>
                  </a:schemeClr>
                </a:solidFill>
                <a:cs typeface="Calibri"/>
              </a:rPr>
              <a:t>BREAST</a:t>
            </a:r>
            <a:r>
              <a:rPr lang="en-US" sz="1400" b="1" dirty="0" smtClean="0">
                <a:solidFill>
                  <a:srgbClr val="FF0000"/>
                </a:solidFill>
                <a:cs typeface="Calibri"/>
              </a:rPr>
              <a:t/>
            </a:r>
            <a:br>
              <a:rPr lang="en-US" sz="1400" b="1" dirty="0" smtClean="0">
                <a:solidFill>
                  <a:srgbClr val="FF0000"/>
                </a:solidFill>
                <a:cs typeface="Calibri"/>
              </a:rPr>
            </a:br>
            <a:endParaRPr lang="en-US" sz="1400" b="1" dirty="0" smtClean="0">
              <a:cs typeface="Calibri"/>
            </a:endParaRPr>
          </a:p>
          <a:p>
            <a:pPr marL="0" indent="0">
              <a:buNone/>
            </a:pPr>
            <a:r>
              <a:rPr lang="en-US" sz="1400" b="1" dirty="0" smtClean="0">
                <a:solidFill>
                  <a:schemeClr val="bg1"/>
                </a:solidFill>
              </a:rPr>
              <a:t>GENERAL</a:t>
            </a:r>
            <a:endParaRPr lang="en-US" sz="1400" b="1" dirty="0" smtClean="0">
              <a:cs typeface="Calibri"/>
            </a:endParaRPr>
          </a:p>
          <a:p>
            <a:r>
              <a:rPr lang="en-US" sz="1400" dirty="0" smtClean="0">
                <a:cs typeface="Calibri"/>
              </a:rPr>
              <a:t>MPNST of the breast is exceedingly rare (less than 10 total case reports published to date)</a:t>
            </a:r>
          </a:p>
          <a:p>
            <a:r>
              <a:rPr lang="en-US" sz="1400" dirty="0" smtClean="0"/>
              <a:t>One case of MPNST of the male breast has been reported</a:t>
            </a:r>
          </a:p>
          <a:p>
            <a:r>
              <a:rPr lang="en-US" sz="1400" dirty="0" smtClean="0"/>
              <a:t>Mastectomy (simple, radical or modified radical) ± radiation has been the treatment approach in all accounts</a:t>
            </a:r>
          </a:p>
          <a:p>
            <a:r>
              <a:rPr lang="en-US" sz="1400" dirty="0" smtClean="0"/>
              <a:t>No long-term outcome data for breast MPNST has been reported</a:t>
            </a:r>
            <a:endParaRPr lang="en-US" sz="1400" dirty="0" smtClean="0">
              <a:cs typeface="Calibri"/>
            </a:endParaRPr>
          </a:p>
          <a:p>
            <a:pPr marL="0" indent="0">
              <a:buNone/>
            </a:pPr>
            <a:endParaRPr lang="en-US" sz="600" b="1" dirty="0">
              <a:cs typeface="Calibri"/>
            </a:endParaRPr>
          </a:p>
          <a:p>
            <a:pPr marL="0" indent="0">
              <a:buNone/>
            </a:pPr>
            <a:r>
              <a:rPr lang="en-US" sz="1400" b="1" dirty="0">
                <a:solidFill>
                  <a:schemeClr val="bg1"/>
                </a:solidFill>
              </a:rPr>
              <a:t>EXAMPLE </a:t>
            </a:r>
            <a:r>
              <a:rPr lang="en-US" sz="1400" dirty="0" smtClean="0">
                <a:solidFill>
                  <a:schemeClr val="bg1"/>
                </a:solidFill>
                <a:cs typeface="Calibri"/>
              </a:rPr>
              <a:t>Woo et al. (Korea University Hospital, 2007)</a:t>
            </a:r>
            <a:endParaRPr lang="en-US" sz="1400" b="1" dirty="0">
              <a:solidFill>
                <a:schemeClr val="bg1"/>
              </a:solidFill>
              <a:cs typeface="Calibri"/>
            </a:endParaRPr>
          </a:p>
          <a:p>
            <a:r>
              <a:rPr lang="en-US" sz="1400" dirty="0" smtClean="0">
                <a:solidFill>
                  <a:schemeClr val="accent2">
                    <a:lumMod val="60000"/>
                    <a:lumOff val="40000"/>
                  </a:schemeClr>
                </a:solidFill>
                <a:cs typeface="Calibri"/>
              </a:rPr>
              <a:t>Patient: </a:t>
            </a:r>
            <a:r>
              <a:rPr lang="en-US" sz="1400" dirty="0" smtClean="0">
                <a:cs typeface="Calibri"/>
              </a:rPr>
              <a:t>56 year old female with breast mass, first noticed over 10 years ago, that had grown to 30 </a:t>
            </a:r>
            <a:r>
              <a:rPr lang="en-US" sz="1400" dirty="0">
                <a:cs typeface="Calibri"/>
              </a:rPr>
              <a:t>x 27 x 26 cm </a:t>
            </a:r>
            <a:r>
              <a:rPr lang="en-US" sz="1400" dirty="0" smtClean="0">
                <a:cs typeface="Calibri"/>
              </a:rPr>
              <a:t>with extensive necrosis and hemorrhage</a:t>
            </a:r>
          </a:p>
          <a:p>
            <a:r>
              <a:rPr lang="en-US" sz="1400" dirty="0" smtClean="0">
                <a:solidFill>
                  <a:schemeClr val="accent2">
                    <a:lumMod val="60000"/>
                    <a:lumOff val="40000"/>
                  </a:schemeClr>
                </a:solidFill>
                <a:cs typeface="Calibri"/>
              </a:rPr>
              <a:t>Intervention: </a:t>
            </a:r>
            <a:r>
              <a:rPr lang="en-US" sz="1400" dirty="0" smtClean="0">
                <a:cs typeface="Calibri"/>
              </a:rPr>
              <a:t>modified </a:t>
            </a:r>
            <a:r>
              <a:rPr lang="en-US" sz="1400" dirty="0">
                <a:cs typeface="Calibri"/>
              </a:rPr>
              <a:t>radical mastectomy and axillary lymph node dissection with right anterior chest wall </a:t>
            </a:r>
            <a:r>
              <a:rPr lang="en-US" sz="1400" dirty="0" smtClean="0">
                <a:cs typeface="Calibri"/>
              </a:rPr>
              <a:t>reconstruction </a:t>
            </a:r>
            <a:r>
              <a:rPr lang="en-US" sz="1400" dirty="0">
                <a:cs typeface="Calibri"/>
              </a:rPr>
              <a:t>using </a:t>
            </a:r>
            <a:r>
              <a:rPr lang="en-US" sz="1400" dirty="0" smtClean="0">
                <a:cs typeface="Calibri"/>
              </a:rPr>
              <a:t>a pedicled </a:t>
            </a:r>
            <a:r>
              <a:rPr lang="en-US" sz="1400" dirty="0">
                <a:cs typeface="Calibri"/>
              </a:rPr>
              <a:t>latissimus dorsi muscle flap and a </a:t>
            </a:r>
            <a:r>
              <a:rPr lang="en-US" sz="1400" dirty="0" smtClean="0">
                <a:cs typeface="Calibri"/>
              </a:rPr>
              <a:t>split thickness </a:t>
            </a:r>
            <a:r>
              <a:rPr lang="en-US" sz="1400" dirty="0">
                <a:cs typeface="Calibri"/>
              </a:rPr>
              <a:t>skin graft from the right thigh</a:t>
            </a:r>
            <a:endParaRPr lang="en-US" sz="1400" dirty="0" smtClean="0">
              <a:cs typeface="Calibri"/>
            </a:endParaRPr>
          </a:p>
          <a:p>
            <a:r>
              <a:rPr lang="en-US" sz="1400" dirty="0" smtClean="0">
                <a:solidFill>
                  <a:schemeClr val="accent2">
                    <a:lumMod val="60000"/>
                    <a:lumOff val="40000"/>
                  </a:schemeClr>
                </a:solidFill>
                <a:cs typeface="Calibri"/>
              </a:rPr>
              <a:t>Outcome: </a:t>
            </a:r>
            <a:r>
              <a:rPr lang="en-US" sz="1400" dirty="0" smtClean="0">
                <a:cs typeface="Calibri"/>
              </a:rPr>
              <a:t>at time of publication was 6 months post-op without evidence of local recurrence or metastasis</a:t>
            </a:r>
            <a:endParaRPr lang="en-US" sz="1400" dirty="0">
              <a:cs typeface="Calibri"/>
            </a:endParaRPr>
          </a:p>
        </p:txBody>
      </p:sp>
      <p:sp>
        <p:nvSpPr>
          <p:cNvPr id="5" name="TextBox 4"/>
          <p:cNvSpPr txBox="1"/>
          <p:nvPr/>
        </p:nvSpPr>
        <p:spPr>
          <a:xfrm>
            <a:off x="687231" y="6214646"/>
            <a:ext cx="2570319" cy="338554"/>
          </a:xfrm>
          <a:prstGeom prst="rect">
            <a:avLst/>
          </a:prstGeom>
          <a:noFill/>
        </p:spPr>
        <p:txBody>
          <a:bodyPr wrap="square" rtlCol="0">
            <a:spAutoFit/>
          </a:bodyPr>
          <a:lstStyle/>
          <a:p>
            <a:r>
              <a:rPr lang="en-US" sz="800" b="1" dirty="0" smtClean="0">
                <a:solidFill>
                  <a:schemeClr val="accent2">
                    <a:lumMod val="60000"/>
                    <a:lumOff val="40000"/>
                  </a:schemeClr>
                </a:solidFill>
              </a:rPr>
              <a:t>Presenting appearance. </a:t>
            </a:r>
            <a:r>
              <a:rPr lang="en-US" sz="800" dirty="0" smtClean="0"/>
              <a:t>Massive tumor of the right breast with extensive </a:t>
            </a:r>
            <a:r>
              <a:rPr lang="en-US" sz="800" dirty="0"/>
              <a:t>necrosis and </a:t>
            </a:r>
            <a:r>
              <a:rPr lang="en-US" sz="800" dirty="0" smtClean="0"/>
              <a:t>inflammation.</a:t>
            </a:r>
            <a:endParaRPr lang="en-US" sz="800" dirty="0"/>
          </a:p>
        </p:txBody>
      </p:sp>
      <p:sp>
        <p:nvSpPr>
          <p:cNvPr id="11" name="TextBox 10"/>
          <p:cNvSpPr txBox="1"/>
          <p:nvPr/>
        </p:nvSpPr>
        <p:spPr>
          <a:xfrm>
            <a:off x="3455909" y="6214646"/>
            <a:ext cx="2640091" cy="338554"/>
          </a:xfrm>
          <a:prstGeom prst="rect">
            <a:avLst/>
          </a:prstGeom>
          <a:noFill/>
        </p:spPr>
        <p:txBody>
          <a:bodyPr wrap="square" rtlCol="0">
            <a:spAutoFit/>
          </a:bodyPr>
          <a:lstStyle/>
          <a:p>
            <a:r>
              <a:rPr lang="en-US" sz="800" b="1" dirty="0" smtClean="0">
                <a:solidFill>
                  <a:schemeClr val="accent2">
                    <a:lumMod val="60000"/>
                    <a:lumOff val="40000"/>
                  </a:schemeClr>
                </a:solidFill>
              </a:rPr>
              <a:t>Axial CT. </a:t>
            </a:r>
            <a:r>
              <a:rPr lang="en-US" sz="800" dirty="0"/>
              <a:t>H</a:t>
            </a:r>
            <a:r>
              <a:rPr lang="en-US" sz="800" dirty="0" smtClean="0"/>
              <a:t>eterogeneous </a:t>
            </a:r>
            <a:r>
              <a:rPr lang="en-US" sz="800" dirty="0"/>
              <a:t>soft tissue mass with </a:t>
            </a:r>
            <a:r>
              <a:rPr lang="en-US" sz="800" dirty="0" smtClean="0"/>
              <a:t>invasion </a:t>
            </a:r>
          </a:p>
          <a:p>
            <a:r>
              <a:rPr lang="en-US" sz="800" dirty="0" smtClean="0"/>
              <a:t>of the right anterior chest wall and substantial necrosis.</a:t>
            </a:r>
            <a:endParaRPr lang="en-US" sz="800" dirty="0"/>
          </a:p>
        </p:txBody>
      </p:sp>
      <p:sp>
        <p:nvSpPr>
          <p:cNvPr id="14" name="TextBox 13"/>
          <p:cNvSpPr txBox="1"/>
          <p:nvPr/>
        </p:nvSpPr>
        <p:spPr>
          <a:xfrm>
            <a:off x="6069091" y="6214646"/>
            <a:ext cx="2465309" cy="338554"/>
          </a:xfrm>
          <a:prstGeom prst="rect">
            <a:avLst/>
          </a:prstGeom>
          <a:noFill/>
        </p:spPr>
        <p:txBody>
          <a:bodyPr wrap="square" rtlCol="0">
            <a:spAutoFit/>
          </a:bodyPr>
          <a:lstStyle/>
          <a:p>
            <a:r>
              <a:rPr lang="en-US" sz="800" b="1" dirty="0">
                <a:solidFill>
                  <a:schemeClr val="accent2">
                    <a:lumMod val="60000"/>
                    <a:lumOff val="40000"/>
                  </a:schemeClr>
                </a:solidFill>
              </a:rPr>
              <a:t>Mastectomy specimen. </a:t>
            </a:r>
            <a:r>
              <a:rPr lang="en-US" sz="800" dirty="0" smtClean="0">
                <a:solidFill>
                  <a:schemeClr val="accent2">
                    <a:lumMod val="60000"/>
                    <a:lumOff val="40000"/>
                  </a:schemeClr>
                </a:solidFill>
              </a:rPr>
              <a:t> </a:t>
            </a:r>
            <a:r>
              <a:rPr lang="en-US" sz="800" dirty="0" smtClean="0"/>
              <a:t>Heterogeneous solid mass has necrosis and hemorrhage with fleshy tan periphery.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5766" y="4404773"/>
            <a:ext cx="2246234" cy="18288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816" y="4404773"/>
            <a:ext cx="2405103" cy="18288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38069" y="4404773"/>
            <a:ext cx="2239547" cy="1828800"/>
          </a:xfrm>
          <a:prstGeom prst="rect">
            <a:avLst/>
          </a:prstGeom>
        </p:spPr>
      </p:pic>
    </p:spTree>
    <p:extLst>
      <p:ext uri="{BB962C8B-B14F-4D97-AF65-F5344CB8AC3E}">
        <p14:creationId xmlns:p14="http://schemas.microsoft.com/office/powerpoint/2010/main" val="26540631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563562"/>
          </a:xfrm>
        </p:spPr>
        <p:txBody>
          <a:bodyPr>
            <a:normAutofit fontScale="90000"/>
          </a:bodyPr>
          <a:lstStyle/>
          <a:p>
            <a:pPr algn="ctr"/>
            <a:r>
              <a:rPr lang="en-US" dirty="0" smtClean="0"/>
              <a:t>MANAGEMENT BY SITE</a:t>
            </a:r>
            <a:endParaRPr lang="en-US" dirty="0"/>
          </a:p>
        </p:txBody>
      </p:sp>
      <p:sp>
        <p:nvSpPr>
          <p:cNvPr id="3" name="Content Placeholder 2"/>
          <p:cNvSpPr>
            <a:spLocks noGrp="1"/>
          </p:cNvSpPr>
          <p:nvPr>
            <p:ph idx="1"/>
          </p:nvPr>
        </p:nvSpPr>
        <p:spPr>
          <a:xfrm>
            <a:off x="228600" y="762000"/>
            <a:ext cx="8686800" cy="5867400"/>
          </a:xfrm>
        </p:spPr>
        <p:txBody>
          <a:bodyPr>
            <a:noAutofit/>
          </a:bodyPr>
          <a:lstStyle/>
          <a:p>
            <a:pPr marL="0" indent="0" algn="ctr">
              <a:buNone/>
            </a:pPr>
            <a:r>
              <a:rPr lang="en-US" sz="1400" b="1" dirty="0" smtClean="0">
                <a:solidFill>
                  <a:schemeClr val="accent2">
                    <a:lumMod val="60000"/>
                    <a:lumOff val="40000"/>
                  </a:schemeClr>
                </a:solidFill>
                <a:cs typeface="Calibri"/>
              </a:rPr>
              <a:t>VULVA</a:t>
            </a:r>
          </a:p>
          <a:p>
            <a:pPr marL="0" indent="0" algn="ctr">
              <a:buNone/>
            </a:pPr>
            <a:endParaRPr lang="en-US" sz="1400" b="1" dirty="0" smtClean="0">
              <a:cs typeface="Calibri"/>
            </a:endParaRPr>
          </a:p>
          <a:p>
            <a:pPr marL="0" indent="0">
              <a:buNone/>
            </a:pPr>
            <a:r>
              <a:rPr lang="en-US" sz="1400" b="1" dirty="0" smtClean="0">
                <a:solidFill>
                  <a:schemeClr val="bg1"/>
                </a:solidFill>
              </a:rPr>
              <a:t>GENERAL</a:t>
            </a:r>
            <a:endParaRPr lang="en-US" sz="1400" b="1" dirty="0" smtClean="0">
              <a:cs typeface="Calibri"/>
            </a:endParaRPr>
          </a:p>
          <a:p>
            <a:r>
              <a:rPr lang="en-US" sz="1400" dirty="0" smtClean="0">
                <a:cs typeface="Calibri"/>
              </a:rPr>
              <a:t>There have been very few reported cases of MPNST of the vulva </a:t>
            </a:r>
          </a:p>
          <a:p>
            <a:r>
              <a:rPr lang="en-US" sz="1400" dirty="0" smtClean="0">
                <a:cs typeface="Calibri"/>
              </a:rPr>
              <a:t>Among the three case reports published, two were treated with surgical excision and were free of disease at 9 and 16 months, respectively.  In the third case report, the patient had recurrent vulvar MPNST and was treated with neoadjuvant radiation, followed by margin-free excision and chemotherapy. She was disease free at 18 months</a:t>
            </a:r>
          </a:p>
          <a:p>
            <a:pPr marL="0" indent="0">
              <a:buNone/>
            </a:pPr>
            <a:endParaRPr lang="en-US" sz="600" b="1" dirty="0">
              <a:cs typeface="Calibri"/>
            </a:endParaRPr>
          </a:p>
          <a:p>
            <a:pPr marL="0" indent="0">
              <a:buNone/>
            </a:pPr>
            <a:r>
              <a:rPr lang="en-US" sz="1400" b="1" dirty="0" smtClean="0">
                <a:solidFill>
                  <a:schemeClr val="bg1"/>
                </a:solidFill>
              </a:rPr>
              <a:t>EXAMPLE</a:t>
            </a:r>
            <a:r>
              <a:rPr lang="en-US" sz="1400" dirty="0">
                <a:solidFill>
                  <a:schemeClr val="bg1"/>
                </a:solidFill>
                <a:cs typeface="Calibri"/>
              </a:rPr>
              <a:t> </a:t>
            </a:r>
            <a:r>
              <a:rPr lang="en-US" sz="1400" dirty="0" smtClean="0">
                <a:solidFill>
                  <a:schemeClr val="bg1"/>
                </a:solidFill>
                <a:cs typeface="Calibri"/>
              </a:rPr>
              <a:t>Lambrou </a:t>
            </a:r>
            <a:r>
              <a:rPr lang="en-US" sz="1400" dirty="0">
                <a:solidFill>
                  <a:schemeClr val="bg1"/>
                </a:solidFill>
                <a:cs typeface="Calibri"/>
              </a:rPr>
              <a:t>et al. </a:t>
            </a:r>
            <a:r>
              <a:rPr lang="en-US" sz="1400" dirty="0" smtClean="0">
                <a:solidFill>
                  <a:schemeClr val="bg1"/>
                </a:solidFill>
                <a:cs typeface="Calibri"/>
              </a:rPr>
              <a:t> (University of Miami Hospital, 2001)</a:t>
            </a:r>
            <a:endParaRPr lang="en-US" sz="1400" b="1" dirty="0">
              <a:solidFill>
                <a:schemeClr val="bg1"/>
              </a:solidFill>
              <a:cs typeface="Calibri"/>
            </a:endParaRPr>
          </a:p>
          <a:p>
            <a:r>
              <a:rPr lang="en-US" sz="1400" dirty="0" smtClean="0">
                <a:solidFill>
                  <a:schemeClr val="accent2">
                    <a:lumMod val="60000"/>
                    <a:lumOff val="40000"/>
                  </a:schemeClr>
                </a:solidFill>
                <a:cs typeface="Calibri"/>
              </a:rPr>
              <a:t>Patient: </a:t>
            </a:r>
            <a:r>
              <a:rPr lang="en-US" sz="1400" dirty="0">
                <a:cs typeface="Calibri"/>
              </a:rPr>
              <a:t>34 year old female </a:t>
            </a:r>
            <a:r>
              <a:rPr lang="en-US" sz="1400" dirty="0" smtClean="0">
                <a:cs typeface="Calibri"/>
              </a:rPr>
              <a:t>with NF-1 had a </a:t>
            </a:r>
            <a:r>
              <a:rPr lang="en-US" sz="1400" dirty="0">
                <a:cs typeface="Calibri"/>
              </a:rPr>
              <a:t>rapidly enlarging </a:t>
            </a:r>
            <a:r>
              <a:rPr lang="en-US" sz="1400" dirty="0" smtClean="0">
                <a:cs typeface="Calibri"/>
              </a:rPr>
              <a:t>recurrent pelvic </a:t>
            </a:r>
            <a:r>
              <a:rPr lang="en-US" sz="1400" dirty="0">
                <a:cs typeface="Calibri"/>
              </a:rPr>
              <a:t>MPNST (20 x 20 cm at presentation), pain, and difﬁculty </a:t>
            </a:r>
            <a:r>
              <a:rPr lang="en-US" sz="1400" dirty="0" smtClean="0">
                <a:cs typeface="Calibri"/>
              </a:rPr>
              <a:t>ambulating. Only 6 weeks prior, she had undergone surgical removal of a 6 </a:t>
            </a:r>
            <a:r>
              <a:rPr lang="en-US" sz="1400" dirty="0">
                <a:cs typeface="Calibri"/>
              </a:rPr>
              <a:t>cm MPNST </a:t>
            </a:r>
            <a:r>
              <a:rPr lang="en-US" sz="1400" dirty="0" smtClean="0">
                <a:cs typeface="Calibri"/>
              </a:rPr>
              <a:t>of the mons pelvis</a:t>
            </a:r>
          </a:p>
          <a:p>
            <a:r>
              <a:rPr lang="en-US" sz="1400" dirty="0" smtClean="0">
                <a:solidFill>
                  <a:schemeClr val="accent2">
                    <a:lumMod val="60000"/>
                    <a:lumOff val="40000"/>
                  </a:schemeClr>
                </a:solidFill>
                <a:cs typeface="Calibri"/>
              </a:rPr>
              <a:t>Intervention: </a:t>
            </a:r>
            <a:r>
              <a:rPr lang="en-US" sz="1400" dirty="0">
                <a:cs typeface="Calibri"/>
              </a:rPr>
              <a:t>n</a:t>
            </a:r>
            <a:r>
              <a:rPr lang="en-US" sz="1400" dirty="0" smtClean="0">
                <a:cs typeface="Calibri"/>
              </a:rPr>
              <a:t>eoadjuvant </a:t>
            </a:r>
            <a:r>
              <a:rPr lang="en-US" sz="1400" dirty="0">
                <a:cs typeface="Calibri"/>
              </a:rPr>
              <a:t>external-beam radiation to </a:t>
            </a:r>
            <a:r>
              <a:rPr lang="en-US" sz="1400" dirty="0" smtClean="0">
                <a:cs typeface="Calibri"/>
              </a:rPr>
              <a:t>shrink </a:t>
            </a:r>
            <a:r>
              <a:rPr lang="en-US" sz="1400" dirty="0">
                <a:cs typeface="Calibri"/>
              </a:rPr>
              <a:t>the mass, followed by anterior pelvic exenteration </a:t>
            </a:r>
            <a:r>
              <a:rPr lang="en-US" sz="1400" dirty="0" smtClean="0">
                <a:cs typeface="Calibri"/>
              </a:rPr>
              <a:t>with intraoperative </a:t>
            </a:r>
            <a:r>
              <a:rPr lang="en-US" sz="1400" dirty="0">
                <a:cs typeface="Calibri"/>
              </a:rPr>
              <a:t>confirmation of negative </a:t>
            </a:r>
            <a:r>
              <a:rPr lang="en-US" sz="1400" dirty="0" smtClean="0">
                <a:cs typeface="Calibri"/>
              </a:rPr>
              <a:t>margins and pelvic reconstruction and finally adjuvant chemotherapy</a:t>
            </a:r>
          </a:p>
          <a:p>
            <a:r>
              <a:rPr lang="en-US" sz="1400" dirty="0" smtClean="0">
                <a:solidFill>
                  <a:schemeClr val="accent2">
                    <a:lumMod val="60000"/>
                    <a:lumOff val="40000"/>
                  </a:schemeClr>
                </a:solidFill>
                <a:cs typeface="Calibri"/>
              </a:rPr>
              <a:t>Outcome: </a:t>
            </a:r>
            <a:r>
              <a:rPr lang="en-US" sz="1400" dirty="0" smtClean="0">
                <a:cs typeface="Calibri"/>
              </a:rPr>
              <a:t>No evidence of disease at 18 months after diagnosis</a:t>
            </a:r>
            <a:endParaRPr lang="en-US" sz="1400" dirty="0">
              <a:cs typeface="Calibri"/>
            </a:endParaRPr>
          </a:p>
        </p:txBody>
      </p:sp>
      <p:sp>
        <p:nvSpPr>
          <p:cNvPr id="5" name="TextBox 4"/>
          <p:cNvSpPr txBox="1"/>
          <p:nvPr/>
        </p:nvSpPr>
        <p:spPr>
          <a:xfrm>
            <a:off x="457200" y="6243935"/>
            <a:ext cx="2514600" cy="461665"/>
          </a:xfrm>
          <a:prstGeom prst="rect">
            <a:avLst/>
          </a:prstGeom>
          <a:noFill/>
        </p:spPr>
        <p:txBody>
          <a:bodyPr wrap="square" lIns="0" rtlCol="0">
            <a:spAutoFit/>
          </a:bodyPr>
          <a:lstStyle/>
          <a:p>
            <a:r>
              <a:rPr lang="en-US" sz="800" b="1" dirty="0" smtClean="0">
                <a:solidFill>
                  <a:schemeClr val="accent2">
                    <a:lumMod val="60000"/>
                    <a:lumOff val="40000"/>
                  </a:schemeClr>
                </a:solidFill>
              </a:rPr>
              <a:t>MPNST </a:t>
            </a:r>
            <a:r>
              <a:rPr lang="en-US" sz="800" b="1" dirty="0">
                <a:solidFill>
                  <a:schemeClr val="accent2">
                    <a:lumMod val="60000"/>
                    <a:lumOff val="40000"/>
                  </a:schemeClr>
                </a:solidFill>
              </a:rPr>
              <a:t>of </a:t>
            </a:r>
            <a:r>
              <a:rPr lang="en-US" sz="800" b="1" dirty="0" smtClean="0">
                <a:solidFill>
                  <a:schemeClr val="accent2">
                    <a:lumMod val="60000"/>
                    <a:lumOff val="40000"/>
                  </a:schemeClr>
                </a:solidFill>
              </a:rPr>
              <a:t>vulva. </a:t>
            </a:r>
            <a:r>
              <a:rPr lang="en-US" sz="800" dirty="0" smtClean="0"/>
              <a:t>Labeled </a:t>
            </a:r>
            <a:r>
              <a:rPr lang="en-US" sz="800" dirty="0"/>
              <a:t>are vaginal introitus (</a:t>
            </a:r>
            <a:r>
              <a:rPr lang="en-US" sz="800" i="1" dirty="0" smtClean="0"/>
              <a:t>white </a:t>
            </a:r>
            <a:r>
              <a:rPr lang="en-US" sz="800" i="1" dirty="0"/>
              <a:t>arrow</a:t>
            </a:r>
            <a:r>
              <a:rPr lang="en-US" sz="800" dirty="0"/>
              <a:t>), urethral meatus (</a:t>
            </a:r>
            <a:r>
              <a:rPr lang="en-US" sz="800" i="1" dirty="0"/>
              <a:t>black arrow</a:t>
            </a:r>
            <a:r>
              <a:rPr lang="en-US" sz="800" dirty="0"/>
              <a:t>) and scar from previous incision (</a:t>
            </a:r>
            <a:r>
              <a:rPr lang="en-US" sz="800" i="1" dirty="0"/>
              <a:t>asterix</a:t>
            </a:r>
            <a:r>
              <a:rPr lang="en-US" sz="800" dirty="0"/>
              <a:t>).</a:t>
            </a:r>
          </a:p>
        </p:txBody>
      </p:sp>
      <p:sp>
        <p:nvSpPr>
          <p:cNvPr id="11" name="TextBox 10"/>
          <p:cNvSpPr txBox="1"/>
          <p:nvPr/>
        </p:nvSpPr>
        <p:spPr>
          <a:xfrm>
            <a:off x="3428999" y="6243935"/>
            <a:ext cx="2822693" cy="461665"/>
          </a:xfrm>
          <a:prstGeom prst="rect">
            <a:avLst/>
          </a:prstGeom>
          <a:noFill/>
        </p:spPr>
        <p:txBody>
          <a:bodyPr wrap="square" lIns="0" rtlCol="0">
            <a:spAutoFit/>
          </a:bodyPr>
          <a:lstStyle/>
          <a:p>
            <a:r>
              <a:rPr lang="en-US" sz="800" b="1" dirty="0">
                <a:solidFill>
                  <a:schemeClr val="accent2">
                    <a:lumMod val="60000"/>
                    <a:lumOff val="40000"/>
                  </a:schemeClr>
                </a:solidFill>
              </a:rPr>
              <a:t>En bloc resection of </a:t>
            </a:r>
            <a:r>
              <a:rPr lang="en-US" sz="800" b="1" dirty="0" smtClean="0">
                <a:solidFill>
                  <a:schemeClr val="accent2">
                    <a:lumMod val="60000"/>
                    <a:lumOff val="40000"/>
                  </a:schemeClr>
                </a:solidFill>
              </a:rPr>
              <a:t>vulvar mass and adjacent structures. </a:t>
            </a:r>
            <a:r>
              <a:rPr lang="en-US" sz="800" dirty="0" smtClean="0"/>
              <a:t>Labeled are vulvar tumor </a:t>
            </a:r>
            <a:r>
              <a:rPr lang="en-US" sz="800" i="1" dirty="0" smtClean="0"/>
              <a:t>(A)</a:t>
            </a:r>
            <a:r>
              <a:rPr lang="en-US" sz="800" dirty="0" smtClean="0"/>
              <a:t>, 50</a:t>
            </a:r>
            <a:r>
              <a:rPr lang="en-US" sz="800" dirty="0"/>
              <a:t>% </a:t>
            </a:r>
            <a:r>
              <a:rPr lang="en-US" sz="800" dirty="0" smtClean="0"/>
              <a:t>as large as it was prior to radiation therapy, bladder </a:t>
            </a:r>
            <a:r>
              <a:rPr lang="en-US" sz="800" i="1" dirty="0"/>
              <a:t>(</a:t>
            </a:r>
            <a:r>
              <a:rPr lang="en-US" sz="800" i="1" dirty="0" smtClean="0"/>
              <a:t>B)</a:t>
            </a:r>
            <a:r>
              <a:rPr lang="en-US" sz="800" dirty="0" smtClean="0"/>
              <a:t>, uterus </a:t>
            </a:r>
            <a:r>
              <a:rPr lang="en-US" sz="800" dirty="0"/>
              <a:t>and </a:t>
            </a:r>
            <a:r>
              <a:rPr lang="en-US" sz="800" dirty="0" smtClean="0"/>
              <a:t>adnexae </a:t>
            </a:r>
            <a:r>
              <a:rPr lang="en-US" sz="800" i="1" dirty="0"/>
              <a:t>(C</a:t>
            </a:r>
            <a:r>
              <a:rPr lang="en-US" sz="800" i="1" dirty="0" smtClean="0"/>
              <a:t>)</a:t>
            </a:r>
            <a:r>
              <a:rPr lang="en-US" sz="800" dirty="0" smtClean="0"/>
              <a:t>.</a:t>
            </a:r>
            <a:endParaRPr lang="en-US" sz="800" dirty="0"/>
          </a:p>
        </p:txBody>
      </p:sp>
      <p:sp>
        <p:nvSpPr>
          <p:cNvPr id="14" name="TextBox 13"/>
          <p:cNvSpPr txBox="1"/>
          <p:nvPr/>
        </p:nvSpPr>
        <p:spPr>
          <a:xfrm>
            <a:off x="6781800" y="6243935"/>
            <a:ext cx="2057400" cy="338554"/>
          </a:xfrm>
          <a:prstGeom prst="rect">
            <a:avLst/>
          </a:prstGeom>
          <a:noFill/>
        </p:spPr>
        <p:txBody>
          <a:bodyPr wrap="square" lIns="0" rtlCol="0">
            <a:spAutoFit/>
          </a:bodyPr>
          <a:lstStyle/>
          <a:p>
            <a:r>
              <a:rPr lang="en-US" sz="800" b="1" dirty="0" smtClean="0">
                <a:solidFill>
                  <a:schemeClr val="accent2">
                    <a:lumMod val="60000"/>
                    <a:lumOff val="40000"/>
                  </a:schemeClr>
                </a:solidFill>
              </a:rPr>
              <a:t>Post-operative appearance. </a:t>
            </a:r>
            <a:r>
              <a:rPr lang="en-US" sz="800" dirty="0" smtClean="0"/>
              <a:t>Reconstructed pelvis with rectus femoris </a:t>
            </a:r>
            <a:r>
              <a:rPr lang="en-US" sz="800" dirty="0"/>
              <a:t>myocutaneous ﬂaps.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1800" y="4415135"/>
            <a:ext cx="1981200" cy="1828800"/>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8552" r="9646"/>
          <a:stretch/>
        </p:blipFill>
        <p:spPr>
          <a:xfrm>
            <a:off x="478971" y="4415135"/>
            <a:ext cx="2394858" cy="18288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03936" y="4415135"/>
            <a:ext cx="2847757" cy="1828800"/>
          </a:xfrm>
          <a:prstGeom prst="rect">
            <a:avLst/>
          </a:prstGeom>
        </p:spPr>
      </p:pic>
    </p:spTree>
    <p:extLst>
      <p:ext uri="{BB962C8B-B14F-4D97-AF65-F5344CB8AC3E}">
        <p14:creationId xmlns:p14="http://schemas.microsoft.com/office/powerpoint/2010/main" val="15820345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536540395"/>
              </p:ext>
            </p:extLst>
          </p:nvPr>
        </p:nvGraphicFramePr>
        <p:xfrm>
          <a:off x="291954" y="2209800"/>
          <a:ext cx="8585346" cy="4103157"/>
        </p:xfrm>
        <a:graphic>
          <a:graphicData uri="http://schemas.openxmlformats.org/drawingml/2006/table">
            <a:tbl>
              <a:tblPr firstRow="1" bandRow="1">
                <a:tableStyleId>{E8034E78-7F5D-4C2E-B375-FC64B27BC917}</a:tableStyleId>
              </a:tblPr>
              <a:tblGrid>
                <a:gridCol w="1486535"/>
                <a:gridCol w="4786141"/>
                <a:gridCol w="1373823"/>
                <a:gridCol w="938847"/>
              </a:tblGrid>
              <a:tr h="185571">
                <a:tc>
                  <a:txBody>
                    <a:bodyPr/>
                    <a:lstStyle/>
                    <a:p>
                      <a:pPr marL="0" marR="0" algn="r">
                        <a:lnSpc>
                          <a:spcPct val="115000"/>
                        </a:lnSpc>
                        <a:spcBef>
                          <a:spcPts val="0"/>
                        </a:spcBef>
                        <a:spcAft>
                          <a:spcPts val="0"/>
                        </a:spcAft>
                      </a:pPr>
                      <a:r>
                        <a:rPr lang="en-US" sz="1000" dirty="0">
                          <a:effectLst/>
                        </a:rPr>
                        <a:t>Article</a:t>
                      </a:r>
                      <a:endParaRPr lang="en-US" sz="1000" b="0" dirty="0">
                        <a:solidFill>
                          <a:schemeClr val="tx1"/>
                        </a:solidFill>
                        <a:effectLst/>
                        <a:latin typeface="Calibri"/>
                        <a:ea typeface="Calibri"/>
                        <a:cs typeface="Times New Roman"/>
                      </a:endParaRPr>
                    </a:p>
                  </a:txBody>
                  <a:tcPr marL="68580" marR="68580" marT="0" marB="0" anchor="ctr">
                    <a:solidFill>
                      <a:schemeClr val="bg2"/>
                    </a:solidFill>
                  </a:tcPr>
                </a:tc>
                <a:tc>
                  <a:txBody>
                    <a:bodyPr/>
                    <a:lstStyle/>
                    <a:p>
                      <a:pPr marL="0" marR="0">
                        <a:lnSpc>
                          <a:spcPct val="115000"/>
                        </a:lnSpc>
                        <a:spcBef>
                          <a:spcPts val="0"/>
                        </a:spcBef>
                        <a:spcAft>
                          <a:spcPts val="0"/>
                        </a:spcAft>
                      </a:pPr>
                      <a:r>
                        <a:rPr lang="en-US" sz="1000" dirty="0">
                          <a:effectLst/>
                        </a:rPr>
                        <a:t>Recommendation</a:t>
                      </a:r>
                      <a:endParaRPr lang="en-US" sz="1000" b="0" dirty="0">
                        <a:solidFill>
                          <a:schemeClr val="tx1"/>
                        </a:solidFill>
                        <a:effectLst/>
                        <a:latin typeface="Calibri"/>
                        <a:ea typeface="Calibri"/>
                        <a:cs typeface="Times New Roman"/>
                      </a:endParaRPr>
                    </a:p>
                  </a:txBody>
                  <a:tcPr marL="68580" marR="68580" marT="0" marB="0" anchor="ctr">
                    <a:solidFill>
                      <a:schemeClr val="bg2"/>
                    </a:solidFill>
                  </a:tcPr>
                </a:tc>
                <a:tc>
                  <a:txBody>
                    <a:bodyPr/>
                    <a:lstStyle/>
                    <a:p>
                      <a:pPr marL="0" marR="0" algn="ctr">
                        <a:lnSpc>
                          <a:spcPct val="115000"/>
                        </a:lnSpc>
                        <a:spcBef>
                          <a:spcPts val="0"/>
                        </a:spcBef>
                        <a:spcAft>
                          <a:spcPts val="0"/>
                        </a:spcAft>
                      </a:pPr>
                      <a:r>
                        <a:rPr lang="en-US" sz="1000" dirty="0">
                          <a:effectLst/>
                        </a:rPr>
                        <a:t>Type</a:t>
                      </a:r>
                      <a:endParaRPr lang="en-US" sz="1000" b="0" dirty="0">
                        <a:solidFill>
                          <a:schemeClr val="tx1"/>
                        </a:solidFill>
                        <a:effectLst/>
                        <a:latin typeface="Calibri"/>
                        <a:ea typeface="Calibri"/>
                        <a:cs typeface="Times New Roman"/>
                      </a:endParaRPr>
                    </a:p>
                  </a:txBody>
                  <a:tcPr marL="68580" marR="68580" marT="0" marB="0" anchor="ctr">
                    <a:solidFill>
                      <a:schemeClr val="bg2"/>
                    </a:solidFill>
                  </a:tcPr>
                </a:tc>
                <a:tc>
                  <a:txBody>
                    <a:bodyPr/>
                    <a:lstStyle/>
                    <a:p>
                      <a:pPr marL="0" marR="0" algn="ctr">
                        <a:lnSpc>
                          <a:spcPct val="115000"/>
                        </a:lnSpc>
                        <a:spcBef>
                          <a:spcPts val="0"/>
                        </a:spcBef>
                        <a:spcAft>
                          <a:spcPts val="0"/>
                        </a:spcAft>
                      </a:pPr>
                      <a:r>
                        <a:rPr lang="en-US" sz="1000" dirty="0">
                          <a:effectLst/>
                        </a:rPr>
                        <a:t>Evidence Level</a:t>
                      </a:r>
                      <a:endParaRPr lang="en-US" sz="1000" b="0" dirty="0">
                        <a:solidFill>
                          <a:schemeClr val="tx1"/>
                        </a:solidFill>
                        <a:effectLst/>
                        <a:latin typeface="Calibri"/>
                        <a:ea typeface="Calibri"/>
                        <a:cs typeface="Times New Roman"/>
                      </a:endParaRPr>
                    </a:p>
                  </a:txBody>
                  <a:tcPr marL="68580" marR="68580" marT="0" marB="0" anchor="ctr">
                    <a:solidFill>
                      <a:schemeClr val="bg2"/>
                    </a:solidFill>
                  </a:tcPr>
                </a:tc>
              </a:tr>
              <a:tr h="185571">
                <a:tc>
                  <a:txBody>
                    <a:bodyPr/>
                    <a:lstStyle/>
                    <a:p>
                      <a:pPr marL="0" marR="0" algn="r">
                        <a:lnSpc>
                          <a:spcPct val="115000"/>
                        </a:lnSpc>
                        <a:spcBef>
                          <a:spcPts val="0"/>
                        </a:spcBef>
                        <a:spcAft>
                          <a:spcPts val="0"/>
                        </a:spcAft>
                      </a:pPr>
                      <a:r>
                        <a:rPr lang="en-US" sz="1000" dirty="0">
                          <a:solidFill>
                            <a:schemeClr val="bg1"/>
                          </a:solidFill>
                          <a:effectLst/>
                        </a:rPr>
                        <a:t>Ferner et al. (2002)</a:t>
                      </a:r>
                      <a:endParaRPr lang="en-US" sz="1000" b="0" dirty="0">
                        <a:solidFill>
                          <a:schemeClr val="bg1"/>
                        </a:solidFill>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000" dirty="0">
                          <a:solidFill>
                            <a:schemeClr val="bg1"/>
                          </a:solidFill>
                          <a:effectLst/>
                        </a:rPr>
                        <a:t>All MPNST: postoperative </a:t>
                      </a:r>
                      <a:r>
                        <a:rPr lang="en-US" sz="1000" dirty="0" smtClean="0">
                          <a:solidFill>
                            <a:schemeClr val="bg1"/>
                          </a:solidFill>
                          <a:effectLst/>
                        </a:rPr>
                        <a:t>radiotherapy</a:t>
                      </a:r>
                      <a:r>
                        <a:rPr lang="en-US" sz="1000" baseline="0" dirty="0" smtClean="0">
                          <a:solidFill>
                            <a:schemeClr val="bg1"/>
                          </a:solidFill>
                          <a:effectLst/>
                        </a:rPr>
                        <a:t> </a:t>
                      </a:r>
                      <a:r>
                        <a:rPr lang="en-US" sz="1000" dirty="0" smtClean="0">
                          <a:solidFill>
                            <a:schemeClr val="bg1"/>
                          </a:solidFill>
                          <a:effectLst/>
                        </a:rPr>
                        <a:t>as </a:t>
                      </a:r>
                      <a:r>
                        <a:rPr lang="en-US" sz="1000" dirty="0">
                          <a:solidFill>
                            <a:schemeClr val="bg1"/>
                          </a:solidFill>
                          <a:effectLst/>
                        </a:rPr>
                        <a:t>a uniform treatment policy</a:t>
                      </a:r>
                      <a:endParaRPr lang="en-US" sz="1000" b="0" dirty="0">
                        <a:solidFill>
                          <a:schemeClr val="bg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dirty="0">
                          <a:solidFill>
                            <a:schemeClr val="bg1"/>
                          </a:solidFill>
                          <a:effectLst/>
                        </a:rPr>
                        <a:t>Expert group consensus </a:t>
                      </a:r>
                      <a:endParaRPr lang="en-US" sz="1000" b="0" dirty="0">
                        <a:solidFill>
                          <a:schemeClr val="bg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dirty="0">
                          <a:solidFill>
                            <a:schemeClr val="bg1"/>
                          </a:solidFill>
                          <a:effectLst/>
                        </a:rPr>
                        <a:t>AHRQ: C</a:t>
                      </a:r>
                      <a:endParaRPr lang="en-US" sz="1000" b="0" dirty="0">
                        <a:solidFill>
                          <a:schemeClr val="bg1"/>
                        </a:solidFill>
                        <a:effectLst/>
                        <a:latin typeface="Calibri"/>
                        <a:ea typeface="Calibri"/>
                        <a:cs typeface="Times New Roman"/>
                      </a:endParaRPr>
                    </a:p>
                  </a:txBody>
                  <a:tcPr marL="68580" marR="68580" marT="0" marB="0" anchor="ctr"/>
                </a:tc>
              </a:tr>
              <a:tr h="185571">
                <a:tc>
                  <a:txBody>
                    <a:bodyPr/>
                    <a:lstStyle/>
                    <a:p>
                      <a:pPr marL="0" marR="0" algn="r">
                        <a:lnSpc>
                          <a:spcPct val="115000"/>
                        </a:lnSpc>
                        <a:spcBef>
                          <a:spcPts val="0"/>
                        </a:spcBef>
                        <a:spcAft>
                          <a:spcPts val="0"/>
                        </a:spcAft>
                      </a:pPr>
                      <a:r>
                        <a:rPr lang="en-US" sz="1000" dirty="0">
                          <a:solidFill>
                            <a:schemeClr val="bg1"/>
                          </a:solidFill>
                          <a:effectLst/>
                        </a:rPr>
                        <a:t>Kar et al. (2006)</a:t>
                      </a:r>
                      <a:endParaRPr lang="en-US" sz="1000" b="0" dirty="0">
                        <a:solidFill>
                          <a:schemeClr val="bg1"/>
                        </a:solidFill>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000" dirty="0">
                          <a:solidFill>
                            <a:schemeClr val="bg1"/>
                          </a:solidFill>
                          <a:effectLst/>
                        </a:rPr>
                        <a:t>All MPNST: radical surgical resection as treatment of choice</a:t>
                      </a:r>
                      <a:endParaRPr lang="en-US" sz="1000" b="0" dirty="0">
                        <a:solidFill>
                          <a:schemeClr val="bg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dirty="0">
                          <a:solidFill>
                            <a:schemeClr val="bg1"/>
                          </a:solidFill>
                          <a:effectLst/>
                        </a:rPr>
                        <a:t>Case series</a:t>
                      </a:r>
                      <a:endParaRPr lang="en-US" sz="1000" b="0" dirty="0">
                        <a:solidFill>
                          <a:schemeClr val="bg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dirty="0">
                          <a:solidFill>
                            <a:schemeClr val="bg1"/>
                          </a:solidFill>
                          <a:effectLst/>
                        </a:rPr>
                        <a:t>Oxford: 4</a:t>
                      </a:r>
                      <a:endParaRPr lang="en-US" sz="1000" b="0" dirty="0">
                        <a:solidFill>
                          <a:schemeClr val="bg1"/>
                        </a:solidFill>
                        <a:effectLst/>
                        <a:latin typeface="Calibri"/>
                        <a:ea typeface="Calibri"/>
                        <a:cs typeface="Times New Roman"/>
                      </a:endParaRPr>
                    </a:p>
                  </a:txBody>
                  <a:tcPr marL="68580" marR="68580" marT="0" marB="0" anchor="ctr"/>
                </a:tc>
              </a:tr>
              <a:tr h="185571">
                <a:tc>
                  <a:txBody>
                    <a:bodyPr/>
                    <a:lstStyle/>
                    <a:p>
                      <a:pPr marL="0" marR="0" algn="r">
                        <a:lnSpc>
                          <a:spcPct val="115000"/>
                        </a:lnSpc>
                        <a:spcBef>
                          <a:spcPts val="0"/>
                        </a:spcBef>
                        <a:spcAft>
                          <a:spcPts val="0"/>
                        </a:spcAft>
                      </a:pPr>
                      <a:r>
                        <a:rPr lang="en-US" sz="1000" dirty="0">
                          <a:solidFill>
                            <a:schemeClr val="bg1"/>
                          </a:solidFill>
                          <a:effectLst/>
                        </a:rPr>
                        <a:t>Kar et al. (2006)</a:t>
                      </a:r>
                      <a:endParaRPr lang="en-US" sz="1000" b="0" dirty="0">
                        <a:solidFill>
                          <a:schemeClr val="bg1"/>
                        </a:solidFill>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000" dirty="0">
                          <a:solidFill>
                            <a:schemeClr val="bg1"/>
                          </a:solidFill>
                          <a:effectLst/>
                        </a:rPr>
                        <a:t>All MPNST: postoperative radiotherapy has a definite role in both disease free and overall survival</a:t>
                      </a:r>
                      <a:endParaRPr lang="en-US" sz="1000" b="0" dirty="0">
                        <a:solidFill>
                          <a:schemeClr val="bg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dirty="0">
                          <a:solidFill>
                            <a:schemeClr val="bg1"/>
                          </a:solidFill>
                          <a:effectLst/>
                        </a:rPr>
                        <a:t>Case series</a:t>
                      </a:r>
                      <a:endParaRPr lang="en-US" sz="1000" b="0" dirty="0">
                        <a:solidFill>
                          <a:schemeClr val="bg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dirty="0">
                          <a:solidFill>
                            <a:schemeClr val="bg1"/>
                          </a:solidFill>
                          <a:effectLst/>
                        </a:rPr>
                        <a:t>Oxford: 4</a:t>
                      </a:r>
                      <a:endParaRPr lang="en-US" sz="1000" b="0" dirty="0">
                        <a:solidFill>
                          <a:schemeClr val="bg1"/>
                        </a:solidFill>
                        <a:effectLst/>
                        <a:latin typeface="Calibri"/>
                        <a:ea typeface="Calibri"/>
                        <a:cs typeface="Times New Roman"/>
                      </a:endParaRPr>
                    </a:p>
                  </a:txBody>
                  <a:tcPr marL="68580" marR="68580" marT="0" marB="0" anchor="ctr"/>
                </a:tc>
              </a:tr>
              <a:tr h="185571">
                <a:tc>
                  <a:txBody>
                    <a:bodyPr/>
                    <a:lstStyle/>
                    <a:p>
                      <a:pPr marL="0" marR="0" algn="r">
                        <a:lnSpc>
                          <a:spcPct val="115000"/>
                        </a:lnSpc>
                        <a:spcBef>
                          <a:spcPts val="0"/>
                        </a:spcBef>
                        <a:spcAft>
                          <a:spcPts val="0"/>
                        </a:spcAft>
                      </a:pPr>
                      <a:r>
                        <a:rPr lang="en-US" sz="1000" dirty="0">
                          <a:solidFill>
                            <a:schemeClr val="bg1"/>
                          </a:solidFill>
                          <a:effectLst/>
                        </a:rPr>
                        <a:t>Ducatman et al. (1986)</a:t>
                      </a:r>
                      <a:endParaRPr lang="en-US" sz="1000" b="0" dirty="0">
                        <a:solidFill>
                          <a:schemeClr val="bg1"/>
                        </a:solidFill>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000" dirty="0">
                          <a:solidFill>
                            <a:schemeClr val="bg1"/>
                          </a:solidFill>
                          <a:effectLst/>
                        </a:rPr>
                        <a:t>All MPNST: radical tumor excision with as wide of a margin of normal tissue as is feasible and the removal of all but the most vital structures, with amputation if necessary</a:t>
                      </a:r>
                      <a:endParaRPr lang="en-US" sz="1000" b="0" dirty="0">
                        <a:solidFill>
                          <a:schemeClr val="bg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dirty="0">
                          <a:solidFill>
                            <a:schemeClr val="bg1"/>
                          </a:solidFill>
                          <a:effectLst/>
                        </a:rPr>
                        <a:t>Case series </a:t>
                      </a:r>
                      <a:r>
                        <a:rPr lang="en-US" sz="1000" dirty="0" smtClean="0">
                          <a:solidFill>
                            <a:schemeClr val="bg1"/>
                          </a:solidFill>
                          <a:effectLst/>
                        </a:rPr>
                        <a:t>/</a:t>
                      </a:r>
                    </a:p>
                    <a:p>
                      <a:pPr marL="0" marR="0" algn="ctr">
                        <a:lnSpc>
                          <a:spcPct val="115000"/>
                        </a:lnSpc>
                        <a:spcBef>
                          <a:spcPts val="0"/>
                        </a:spcBef>
                        <a:spcAft>
                          <a:spcPts val="0"/>
                        </a:spcAft>
                      </a:pPr>
                      <a:r>
                        <a:rPr lang="en-US" sz="1000" dirty="0" smtClean="0">
                          <a:solidFill>
                            <a:schemeClr val="bg1"/>
                          </a:solidFill>
                          <a:effectLst/>
                        </a:rPr>
                        <a:t>120 </a:t>
                      </a:r>
                      <a:r>
                        <a:rPr lang="en-US" sz="1000" dirty="0">
                          <a:solidFill>
                            <a:schemeClr val="bg1"/>
                          </a:solidFill>
                          <a:effectLst/>
                        </a:rPr>
                        <a:t>case review</a:t>
                      </a:r>
                      <a:endParaRPr lang="en-US" sz="1000" b="0" dirty="0">
                        <a:solidFill>
                          <a:schemeClr val="bg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dirty="0">
                          <a:solidFill>
                            <a:schemeClr val="bg1"/>
                          </a:solidFill>
                          <a:effectLst/>
                        </a:rPr>
                        <a:t>Oxford: 4</a:t>
                      </a:r>
                      <a:endParaRPr lang="en-US" sz="1000" b="0" dirty="0">
                        <a:solidFill>
                          <a:schemeClr val="bg1"/>
                        </a:solidFill>
                        <a:effectLst/>
                        <a:latin typeface="Calibri"/>
                        <a:ea typeface="Calibri"/>
                        <a:cs typeface="Times New Roman"/>
                      </a:endParaRPr>
                    </a:p>
                  </a:txBody>
                  <a:tcPr marL="68580" marR="68580" marT="0" marB="0" anchor="ctr"/>
                </a:tc>
              </a:tr>
              <a:tr h="185571">
                <a:tc>
                  <a:txBody>
                    <a:bodyPr/>
                    <a:lstStyle/>
                    <a:p>
                      <a:pPr marL="0" marR="0" algn="r">
                        <a:lnSpc>
                          <a:spcPct val="115000"/>
                        </a:lnSpc>
                        <a:spcBef>
                          <a:spcPts val="0"/>
                        </a:spcBef>
                        <a:spcAft>
                          <a:spcPts val="0"/>
                        </a:spcAft>
                      </a:pPr>
                      <a:r>
                        <a:rPr lang="en-US" sz="1000" dirty="0">
                          <a:solidFill>
                            <a:schemeClr val="bg1"/>
                          </a:solidFill>
                          <a:effectLst/>
                        </a:rPr>
                        <a:t>Pengfei et al. (2010)</a:t>
                      </a:r>
                      <a:endParaRPr lang="en-US" sz="1000" b="0" dirty="0">
                        <a:solidFill>
                          <a:schemeClr val="bg1"/>
                        </a:solidFill>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000" dirty="0">
                          <a:solidFill>
                            <a:schemeClr val="bg1"/>
                          </a:solidFill>
                          <a:effectLst/>
                        </a:rPr>
                        <a:t>Scalp MPNST: intraoperative assessment of margins to ensure total tumor excision</a:t>
                      </a:r>
                      <a:endParaRPr lang="en-US" sz="1000" b="0" dirty="0">
                        <a:solidFill>
                          <a:schemeClr val="bg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dirty="0">
                          <a:solidFill>
                            <a:schemeClr val="bg1"/>
                          </a:solidFill>
                          <a:effectLst/>
                        </a:rPr>
                        <a:t>Case report</a:t>
                      </a:r>
                      <a:endParaRPr lang="en-US" sz="1000" b="0" dirty="0">
                        <a:solidFill>
                          <a:schemeClr val="bg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dirty="0">
                          <a:solidFill>
                            <a:schemeClr val="bg1"/>
                          </a:solidFill>
                          <a:effectLst/>
                        </a:rPr>
                        <a:t>Oxford: 4</a:t>
                      </a:r>
                      <a:endParaRPr lang="en-US" sz="1000" b="0" dirty="0">
                        <a:solidFill>
                          <a:schemeClr val="bg1"/>
                        </a:solidFill>
                        <a:effectLst/>
                        <a:latin typeface="Calibri"/>
                        <a:ea typeface="Calibri"/>
                        <a:cs typeface="Times New Roman"/>
                      </a:endParaRPr>
                    </a:p>
                  </a:txBody>
                  <a:tcPr marL="68580" marR="68580" marT="0" marB="0" anchor="ctr"/>
                </a:tc>
              </a:tr>
              <a:tr h="331245">
                <a:tc>
                  <a:txBody>
                    <a:bodyPr/>
                    <a:lstStyle/>
                    <a:p>
                      <a:pPr marL="0" marR="0" algn="r">
                        <a:lnSpc>
                          <a:spcPct val="115000"/>
                        </a:lnSpc>
                        <a:spcBef>
                          <a:spcPts val="0"/>
                        </a:spcBef>
                        <a:spcAft>
                          <a:spcPts val="0"/>
                        </a:spcAft>
                      </a:pPr>
                      <a:r>
                        <a:rPr lang="en-US" sz="1000" dirty="0">
                          <a:solidFill>
                            <a:schemeClr val="bg1"/>
                          </a:solidFill>
                          <a:effectLst/>
                        </a:rPr>
                        <a:t>Kumar et al. (2007)</a:t>
                      </a:r>
                      <a:endParaRPr lang="en-US" sz="1000" b="0" dirty="0">
                        <a:solidFill>
                          <a:schemeClr val="bg1"/>
                        </a:solidFill>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000" dirty="0">
                          <a:solidFill>
                            <a:schemeClr val="bg1"/>
                          </a:solidFill>
                          <a:effectLst/>
                        </a:rPr>
                        <a:t>Scalp MPNST: partial resection in combination with radiotherapy for cases with involvement of important intracranial structures or blood vessels</a:t>
                      </a:r>
                      <a:endParaRPr lang="en-US" sz="1000" b="0" dirty="0">
                        <a:solidFill>
                          <a:schemeClr val="bg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dirty="0">
                          <a:solidFill>
                            <a:schemeClr val="bg1"/>
                          </a:solidFill>
                          <a:effectLst/>
                        </a:rPr>
                        <a:t>Case report</a:t>
                      </a:r>
                      <a:endParaRPr lang="en-US" sz="1000" b="0" dirty="0">
                        <a:solidFill>
                          <a:schemeClr val="bg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dirty="0">
                          <a:solidFill>
                            <a:schemeClr val="bg1"/>
                          </a:solidFill>
                          <a:effectLst/>
                        </a:rPr>
                        <a:t>Oxford: 4</a:t>
                      </a:r>
                      <a:endParaRPr lang="en-US" sz="1000" b="0" dirty="0">
                        <a:solidFill>
                          <a:schemeClr val="bg1"/>
                        </a:solidFill>
                        <a:effectLst/>
                        <a:latin typeface="Calibri"/>
                        <a:ea typeface="Calibri"/>
                        <a:cs typeface="Times New Roman"/>
                      </a:endParaRPr>
                    </a:p>
                  </a:txBody>
                  <a:tcPr marL="68580" marR="68580" marT="0" marB="0" anchor="ctr"/>
                </a:tc>
              </a:tr>
              <a:tr h="331245">
                <a:tc>
                  <a:txBody>
                    <a:bodyPr/>
                    <a:lstStyle/>
                    <a:p>
                      <a:pPr marL="0" marR="0" algn="r">
                        <a:lnSpc>
                          <a:spcPct val="115000"/>
                        </a:lnSpc>
                        <a:spcBef>
                          <a:spcPts val="0"/>
                        </a:spcBef>
                        <a:spcAft>
                          <a:spcPts val="0"/>
                        </a:spcAft>
                      </a:pPr>
                      <a:r>
                        <a:rPr lang="en-US" sz="1000" dirty="0">
                          <a:solidFill>
                            <a:schemeClr val="bg1"/>
                          </a:solidFill>
                          <a:effectLst/>
                        </a:rPr>
                        <a:t>Voth et al. (2011)</a:t>
                      </a:r>
                      <a:endParaRPr lang="en-US" sz="1000" b="0" dirty="0">
                        <a:solidFill>
                          <a:schemeClr val="bg1"/>
                        </a:solidFill>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000" dirty="0">
                          <a:solidFill>
                            <a:schemeClr val="bg1"/>
                          </a:solidFill>
                          <a:effectLst/>
                        </a:rPr>
                        <a:t>Scalp MPNST: radical excision with wide margins (≥ 2 cm), histologic control of resection borders and adjuvant radiotherapy</a:t>
                      </a:r>
                      <a:endParaRPr lang="en-US" sz="1000" b="0" dirty="0">
                        <a:solidFill>
                          <a:schemeClr val="bg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dirty="0">
                          <a:solidFill>
                            <a:schemeClr val="bg1"/>
                          </a:solidFill>
                          <a:effectLst/>
                        </a:rPr>
                        <a:t>Case report </a:t>
                      </a:r>
                    </a:p>
                    <a:p>
                      <a:pPr marL="0" marR="0" algn="ctr">
                        <a:lnSpc>
                          <a:spcPct val="115000"/>
                        </a:lnSpc>
                        <a:spcBef>
                          <a:spcPts val="0"/>
                        </a:spcBef>
                        <a:spcAft>
                          <a:spcPts val="0"/>
                        </a:spcAft>
                      </a:pPr>
                      <a:r>
                        <a:rPr lang="en-US" sz="1000" dirty="0">
                          <a:solidFill>
                            <a:schemeClr val="bg1"/>
                          </a:solidFill>
                          <a:effectLst/>
                        </a:rPr>
                        <a:t>Systematic review</a:t>
                      </a:r>
                      <a:endParaRPr lang="en-US" sz="1000" b="0" dirty="0">
                        <a:solidFill>
                          <a:schemeClr val="bg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dirty="0">
                          <a:solidFill>
                            <a:schemeClr val="bg1"/>
                          </a:solidFill>
                          <a:effectLst/>
                        </a:rPr>
                        <a:t>Oxford: 4</a:t>
                      </a:r>
                      <a:endParaRPr lang="en-US" sz="1000" b="0" dirty="0">
                        <a:solidFill>
                          <a:schemeClr val="bg1"/>
                        </a:solidFill>
                        <a:effectLst/>
                        <a:latin typeface="Calibri"/>
                        <a:ea typeface="Calibri"/>
                        <a:cs typeface="Times New Roman"/>
                      </a:endParaRPr>
                    </a:p>
                  </a:txBody>
                  <a:tcPr marL="68580" marR="68580" marT="0" marB="0" anchor="ctr"/>
                </a:tc>
              </a:tr>
              <a:tr h="185571">
                <a:tc>
                  <a:txBody>
                    <a:bodyPr/>
                    <a:lstStyle/>
                    <a:p>
                      <a:pPr marL="0" marR="0" algn="r">
                        <a:lnSpc>
                          <a:spcPct val="115000"/>
                        </a:lnSpc>
                        <a:spcBef>
                          <a:spcPts val="0"/>
                        </a:spcBef>
                        <a:spcAft>
                          <a:spcPts val="0"/>
                        </a:spcAft>
                      </a:pPr>
                      <a:r>
                        <a:rPr lang="en-US" sz="1000" dirty="0">
                          <a:solidFill>
                            <a:schemeClr val="bg1"/>
                          </a:solidFill>
                          <a:effectLst/>
                        </a:rPr>
                        <a:t>Woo et al. (2007)</a:t>
                      </a:r>
                      <a:endParaRPr lang="en-US" sz="1000" b="0" dirty="0">
                        <a:solidFill>
                          <a:schemeClr val="bg1"/>
                        </a:solidFill>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000" dirty="0">
                          <a:solidFill>
                            <a:schemeClr val="bg1"/>
                          </a:solidFill>
                          <a:effectLst/>
                        </a:rPr>
                        <a:t>Breast MPNST: modified radical mastectomy and axillary lymph node dissection for massive cases</a:t>
                      </a:r>
                      <a:endParaRPr lang="en-US" sz="1000" b="0" dirty="0">
                        <a:solidFill>
                          <a:schemeClr val="bg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dirty="0">
                          <a:solidFill>
                            <a:schemeClr val="bg1"/>
                          </a:solidFill>
                          <a:effectLst/>
                        </a:rPr>
                        <a:t>Case report</a:t>
                      </a:r>
                      <a:endParaRPr lang="en-US" sz="1000" b="0" dirty="0">
                        <a:solidFill>
                          <a:schemeClr val="bg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dirty="0">
                          <a:solidFill>
                            <a:schemeClr val="bg1"/>
                          </a:solidFill>
                          <a:effectLst/>
                        </a:rPr>
                        <a:t>Oxford: 4</a:t>
                      </a:r>
                      <a:endParaRPr lang="en-US" sz="1000" b="0" dirty="0">
                        <a:solidFill>
                          <a:schemeClr val="bg1"/>
                        </a:solidFill>
                        <a:effectLst/>
                        <a:latin typeface="Calibri"/>
                        <a:ea typeface="Calibri"/>
                        <a:cs typeface="Times New Roman"/>
                      </a:endParaRPr>
                    </a:p>
                  </a:txBody>
                  <a:tcPr marL="68580" marR="68580" marT="0" marB="0" anchor="ctr"/>
                </a:tc>
              </a:tr>
              <a:tr h="185571">
                <a:tc>
                  <a:txBody>
                    <a:bodyPr/>
                    <a:lstStyle/>
                    <a:p>
                      <a:pPr marL="0" marR="0" algn="r">
                        <a:lnSpc>
                          <a:spcPct val="115000"/>
                        </a:lnSpc>
                        <a:spcBef>
                          <a:spcPts val="0"/>
                        </a:spcBef>
                        <a:spcAft>
                          <a:spcPts val="0"/>
                        </a:spcAft>
                      </a:pPr>
                      <a:r>
                        <a:rPr lang="en-US" sz="1000" dirty="0">
                          <a:solidFill>
                            <a:schemeClr val="bg1"/>
                          </a:solidFill>
                          <a:effectLst/>
                        </a:rPr>
                        <a:t>Zhu et al. (2012)</a:t>
                      </a:r>
                      <a:endParaRPr lang="en-US" sz="1000" b="0" dirty="0">
                        <a:solidFill>
                          <a:schemeClr val="bg1"/>
                        </a:solidFill>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000" dirty="0">
                          <a:solidFill>
                            <a:schemeClr val="bg1"/>
                          </a:solidFill>
                          <a:effectLst/>
                        </a:rPr>
                        <a:t>Spinal MPNSTs: en bloc surgical resection if at all possible</a:t>
                      </a:r>
                      <a:endParaRPr lang="en-US" sz="1000" b="0" dirty="0">
                        <a:solidFill>
                          <a:schemeClr val="bg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dirty="0">
                          <a:solidFill>
                            <a:schemeClr val="bg1"/>
                          </a:solidFill>
                          <a:effectLst/>
                        </a:rPr>
                        <a:t>Case series</a:t>
                      </a:r>
                      <a:endParaRPr lang="en-US" sz="1000" b="0" dirty="0">
                        <a:solidFill>
                          <a:schemeClr val="bg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dirty="0">
                          <a:solidFill>
                            <a:schemeClr val="bg1"/>
                          </a:solidFill>
                          <a:effectLst/>
                        </a:rPr>
                        <a:t>Oxford: 4</a:t>
                      </a:r>
                      <a:endParaRPr lang="en-US" sz="1000" b="0" dirty="0">
                        <a:solidFill>
                          <a:schemeClr val="bg1"/>
                        </a:solidFill>
                        <a:effectLst/>
                        <a:latin typeface="Calibri"/>
                        <a:ea typeface="Calibri"/>
                        <a:cs typeface="Times New Roman"/>
                      </a:endParaRPr>
                    </a:p>
                  </a:txBody>
                  <a:tcPr marL="68580" marR="68580" marT="0" marB="0" anchor="ctr"/>
                </a:tc>
              </a:tr>
              <a:tr h="185571">
                <a:tc>
                  <a:txBody>
                    <a:bodyPr/>
                    <a:lstStyle/>
                    <a:p>
                      <a:pPr marL="0" marR="0" algn="r">
                        <a:lnSpc>
                          <a:spcPct val="115000"/>
                        </a:lnSpc>
                        <a:spcBef>
                          <a:spcPts val="0"/>
                        </a:spcBef>
                        <a:spcAft>
                          <a:spcPts val="0"/>
                        </a:spcAft>
                      </a:pPr>
                      <a:r>
                        <a:rPr lang="en-US" sz="1000" dirty="0">
                          <a:solidFill>
                            <a:schemeClr val="bg1"/>
                          </a:solidFill>
                          <a:effectLst/>
                        </a:rPr>
                        <a:t>Gousias et al. (2010)</a:t>
                      </a:r>
                      <a:endParaRPr lang="en-US" sz="1000" b="0" dirty="0">
                        <a:solidFill>
                          <a:schemeClr val="bg1"/>
                        </a:solidFill>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000" dirty="0">
                          <a:solidFill>
                            <a:schemeClr val="bg1"/>
                          </a:solidFill>
                          <a:effectLst/>
                        </a:rPr>
                        <a:t>Spinal MPNST: maximal surgical resection feasible with preservation of neurological function, followed by adjuvant stereotactically guided radiotherapy</a:t>
                      </a:r>
                      <a:endParaRPr lang="en-US" sz="1000" b="0" dirty="0">
                        <a:solidFill>
                          <a:schemeClr val="bg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dirty="0">
                          <a:solidFill>
                            <a:schemeClr val="bg1"/>
                          </a:solidFill>
                          <a:effectLst/>
                        </a:rPr>
                        <a:t>Case report</a:t>
                      </a:r>
                    </a:p>
                    <a:p>
                      <a:pPr marL="0" marR="0" algn="ctr">
                        <a:lnSpc>
                          <a:spcPct val="115000"/>
                        </a:lnSpc>
                        <a:spcBef>
                          <a:spcPts val="0"/>
                        </a:spcBef>
                        <a:spcAft>
                          <a:spcPts val="0"/>
                        </a:spcAft>
                      </a:pPr>
                      <a:r>
                        <a:rPr lang="en-US" sz="1000" dirty="0">
                          <a:solidFill>
                            <a:schemeClr val="bg1"/>
                          </a:solidFill>
                          <a:effectLst/>
                        </a:rPr>
                        <a:t>Literature review</a:t>
                      </a:r>
                      <a:endParaRPr lang="en-US" sz="1000" b="0" dirty="0">
                        <a:solidFill>
                          <a:schemeClr val="bg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dirty="0">
                          <a:solidFill>
                            <a:schemeClr val="bg1"/>
                          </a:solidFill>
                          <a:effectLst/>
                        </a:rPr>
                        <a:t>Oxford: 4</a:t>
                      </a:r>
                      <a:endParaRPr lang="en-US" sz="1000" b="0" dirty="0">
                        <a:solidFill>
                          <a:schemeClr val="bg1"/>
                        </a:solidFill>
                        <a:effectLst/>
                        <a:latin typeface="Calibri"/>
                        <a:ea typeface="Calibri"/>
                        <a:cs typeface="Times New Roman"/>
                      </a:endParaRPr>
                    </a:p>
                  </a:txBody>
                  <a:tcPr marL="68580" marR="68580" marT="0" marB="0" anchor="ctr"/>
                </a:tc>
              </a:tr>
              <a:tr h="185571">
                <a:tc>
                  <a:txBody>
                    <a:bodyPr/>
                    <a:lstStyle/>
                    <a:p>
                      <a:pPr marL="0" marR="0" algn="r">
                        <a:lnSpc>
                          <a:spcPct val="115000"/>
                        </a:lnSpc>
                        <a:spcBef>
                          <a:spcPts val="0"/>
                        </a:spcBef>
                        <a:spcAft>
                          <a:spcPts val="0"/>
                        </a:spcAft>
                      </a:pPr>
                      <a:r>
                        <a:rPr lang="en-US" sz="1000" dirty="0">
                          <a:solidFill>
                            <a:schemeClr val="bg1"/>
                          </a:solidFill>
                          <a:effectLst/>
                        </a:rPr>
                        <a:t>Lambrou et al. (2001)</a:t>
                      </a:r>
                      <a:endParaRPr lang="en-US" sz="1000" b="0" dirty="0">
                        <a:solidFill>
                          <a:schemeClr val="bg1"/>
                        </a:solidFill>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000" dirty="0">
                          <a:solidFill>
                            <a:schemeClr val="bg1"/>
                          </a:solidFill>
                          <a:effectLst/>
                        </a:rPr>
                        <a:t>Vulva MPNST: complete surgical resection with adjuvant radiation +/- chemotherapy</a:t>
                      </a:r>
                      <a:endParaRPr lang="en-US" sz="1000" b="0" dirty="0">
                        <a:solidFill>
                          <a:schemeClr val="bg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dirty="0">
                          <a:solidFill>
                            <a:schemeClr val="bg1"/>
                          </a:solidFill>
                          <a:effectLst/>
                        </a:rPr>
                        <a:t>Case report</a:t>
                      </a:r>
                      <a:endParaRPr lang="en-US" sz="1000" b="0" dirty="0">
                        <a:solidFill>
                          <a:schemeClr val="bg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dirty="0">
                          <a:solidFill>
                            <a:schemeClr val="bg1"/>
                          </a:solidFill>
                          <a:effectLst/>
                        </a:rPr>
                        <a:t>Oxford: 4</a:t>
                      </a:r>
                      <a:endParaRPr lang="en-US" sz="1000" b="0" dirty="0">
                        <a:solidFill>
                          <a:schemeClr val="bg1"/>
                        </a:solidFill>
                        <a:effectLst/>
                        <a:latin typeface="Calibri"/>
                        <a:ea typeface="Calibri"/>
                        <a:cs typeface="Times New Roman"/>
                      </a:endParaRPr>
                    </a:p>
                  </a:txBody>
                  <a:tcPr marL="68580" marR="68580" marT="0" marB="0" anchor="ctr"/>
                </a:tc>
              </a:tr>
              <a:tr h="331245">
                <a:tc>
                  <a:txBody>
                    <a:bodyPr/>
                    <a:lstStyle/>
                    <a:p>
                      <a:pPr marL="0" marR="0" algn="r">
                        <a:lnSpc>
                          <a:spcPct val="115000"/>
                        </a:lnSpc>
                        <a:spcBef>
                          <a:spcPts val="0"/>
                        </a:spcBef>
                        <a:spcAft>
                          <a:spcPts val="0"/>
                        </a:spcAft>
                      </a:pPr>
                      <a:r>
                        <a:rPr lang="en-US" sz="1000" dirty="0">
                          <a:solidFill>
                            <a:schemeClr val="bg1"/>
                          </a:solidFill>
                          <a:effectLst/>
                        </a:rPr>
                        <a:t>Spiliopoulos et al. (2011)</a:t>
                      </a:r>
                      <a:endParaRPr lang="en-US" sz="1000" b="0" dirty="0">
                        <a:solidFill>
                          <a:schemeClr val="bg1"/>
                        </a:solidFill>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000" dirty="0">
                          <a:solidFill>
                            <a:schemeClr val="bg1"/>
                          </a:solidFill>
                          <a:effectLst/>
                        </a:rPr>
                        <a:t>Brachial plexus MPNST: reconstruction as an adjunct to surgical excision in patients in whom surgical morbidity is a necessary outcome of achieving gross total resection</a:t>
                      </a:r>
                      <a:endParaRPr lang="en-US" sz="1000" b="0" dirty="0">
                        <a:solidFill>
                          <a:schemeClr val="bg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dirty="0">
                          <a:solidFill>
                            <a:schemeClr val="bg1"/>
                          </a:solidFill>
                          <a:effectLst/>
                        </a:rPr>
                        <a:t>Case report</a:t>
                      </a:r>
                      <a:endParaRPr lang="en-US" sz="1000" b="0" dirty="0">
                        <a:solidFill>
                          <a:schemeClr val="bg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dirty="0">
                          <a:solidFill>
                            <a:schemeClr val="bg1"/>
                          </a:solidFill>
                          <a:effectLst/>
                        </a:rPr>
                        <a:t>Oxford: 4</a:t>
                      </a:r>
                      <a:endParaRPr lang="en-US" sz="1000" b="0" dirty="0">
                        <a:solidFill>
                          <a:schemeClr val="bg1"/>
                        </a:solidFill>
                        <a:effectLst/>
                        <a:latin typeface="Calibri"/>
                        <a:ea typeface="Calibri"/>
                        <a:cs typeface="Times New Roman"/>
                      </a:endParaRPr>
                    </a:p>
                  </a:txBody>
                  <a:tcPr marL="68580" marR="68580" marT="0" marB="0" anchor="ctr"/>
                </a:tc>
              </a:tr>
              <a:tr h="331245">
                <a:tc>
                  <a:txBody>
                    <a:bodyPr/>
                    <a:lstStyle/>
                    <a:p>
                      <a:pPr marL="0" marR="0" algn="r">
                        <a:lnSpc>
                          <a:spcPct val="115000"/>
                        </a:lnSpc>
                        <a:spcBef>
                          <a:spcPts val="0"/>
                        </a:spcBef>
                        <a:spcAft>
                          <a:spcPts val="0"/>
                        </a:spcAft>
                      </a:pPr>
                      <a:r>
                        <a:rPr lang="en-US" sz="1000" dirty="0">
                          <a:solidFill>
                            <a:schemeClr val="bg1"/>
                          </a:solidFill>
                          <a:effectLst/>
                        </a:rPr>
                        <a:t>Minovi et al. (2006)</a:t>
                      </a:r>
                      <a:endParaRPr lang="en-US" sz="1000" b="0" dirty="0">
                        <a:solidFill>
                          <a:schemeClr val="bg1"/>
                        </a:solidFill>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000" dirty="0">
                          <a:solidFill>
                            <a:schemeClr val="bg1"/>
                          </a:solidFill>
                          <a:effectLst/>
                        </a:rPr>
                        <a:t>Head and neck MPNST: complete tumor excision plus adjuvant radiotherapy</a:t>
                      </a:r>
                      <a:endParaRPr lang="en-US" sz="1000" b="0" dirty="0">
                        <a:solidFill>
                          <a:schemeClr val="bg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dirty="0">
                          <a:solidFill>
                            <a:schemeClr val="bg1"/>
                          </a:solidFill>
                          <a:effectLst/>
                        </a:rPr>
                        <a:t>Case series </a:t>
                      </a:r>
                    </a:p>
                    <a:p>
                      <a:pPr marL="0" marR="0" algn="ctr">
                        <a:lnSpc>
                          <a:spcPct val="115000"/>
                        </a:lnSpc>
                        <a:spcBef>
                          <a:spcPts val="0"/>
                        </a:spcBef>
                        <a:spcAft>
                          <a:spcPts val="0"/>
                        </a:spcAft>
                      </a:pPr>
                      <a:r>
                        <a:rPr lang="en-US" sz="1000" dirty="0">
                          <a:solidFill>
                            <a:schemeClr val="bg1"/>
                          </a:solidFill>
                          <a:effectLst/>
                        </a:rPr>
                        <a:t>Literature review</a:t>
                      </a:r>
                      <a:endParaRPr lang="en-US" sz="1000" b="0" dirty="0">
                        <a:solidFill>
                          <a:schemeClr val="bg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dirty="0">
                          <a:solidFill>
                            <a:schemeClr val="bg1"/>
                          </a:solidFill>
                          <a:effectLst/>
                        </a:rPr>
                        <a:t>Oxford: 4</a:t>
                      </a:r>
                      <a:endParaRPr lang="en-US" sz="1000" b="0" dirty="0">
                        <a:solidFill>
                          <a:schemeClr val="bg1"/>
                        </a:solidFill>
                        <a:effectLst/>
                        <a:latin typeface="Calibri"/>
                        <a:ea typeface="Calibri"/>
                        <a:cs typeface="Times New Roman"/>
                      </a:endParaRPr>
                    </a:p>
                  </a:txBody>
                  <a:tcPr marL="68580" marR="68580" marT="0" marB="0" anchor="ctr"/>
                </a:tc>
              </a:tr>
              <a:tr h="185571">
                <a:tc>
                  <a:txBody>
                    <a:bodyPr/>
                    <a:lstStyle/>
                    <a:p>
                      <a:pPr marL="0" marR="0" algn="r">
                        <a:lnSpc>
                          <a:spcPct val="115000"/>
                        </a:lnSpc>
                        <a:spcBef>
                          <a:spcPts val="0"/>
                        </a:spcBef>
                        <a:spcAft>
                          <a:spcPts val="0"/>
                        </a:spcAft>
                      </a:pPr>
                      <a:r>
                        <a:rPr lang="en-US" sz="1000" dirty="0">
                          <a:solidFill>
                            <a:schemeClr val="bg1"/>
                          </a:solidFill>
                          <a:effectLst/>
                        </a:rPr>
                        <a:t>Chen et al. (2007)</a:t>
                      </a:r>
                      <a:endParaRPr lang="en-US" sz="1000" b="0" dirty="0">
                        <a:solidFill>
                          <a:schemeClr val="bg1"/>
                        </a:solidFill>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000" dirty="0">
                          <a:solidFill>
                            <a:schemeClr val="bg1"/>
                          </a:solidFill>
                          <a:effectLst/>
                        </a:rPr>
                        <a:t>Intracranial MPNST: complete surgical resection with radiotherapy for local control</a:t>
                      </a:r>
                      <a:endParaRPr lang="en-US" sz="1000" b="0" dirty="0">
                        <a:solidFill>
                          <a:schemeClr val="bg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dirty="0">
                          <a:solidFill>
                            <a:schemeClr val="bg1"/>
                          </a:solidFill>
                          <a:effectLst/>
                        </a:rPr>
                        <a:t>Case report</a:t>
                      </a:r>
                      <a:endParaRPr lang="en-US" sz="1000" b="0" dirty="0">
                        <a:solidFill>
                          <a:schemeClr val="bg1"/>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dirty="0">
                          <a:solidFill>
                            <a:schemeClr val="bg1"/>
                          </a:solidFill>
                          <a:effectLst/>
                        </a:rPr>
                        <a:t>Oxford: 4</a:t>
                      </a:r>
                      <a:endParaRPr lang="en-US" sz="1000" b="0" dirty="0">
                        <a:solidFill>
                          <a:schemeClr val="bg1"/>
                        </a:solidFill>
                        <a:effectLst/>
                        <a:latin typeface="Calibri"/>
                        <a:ea typeface="Calibri"/>
                        <a:cs typeface="Times New Roman"/>
                      </a:endParaRPr>
                    </a:p>
                  </a:txBody>
                  <a:tcPr marL="68580" marR="68580" marT="0" marB="0" anchor="ctr"/>
                </a:tc>
              </a:tr>
            </a:tbl>
          </a:graphicData>
        </a:graphic>
      </p:graphicFrame>
      <p:sp>
        <p:nvSpPr>
          <p:cNvPr id="5" name="Content Placeholder 2"/>
          <p:cNvSpPr>
            <a:spLocks noGrp="1"/>
          </p:cNvSpPr>
          <p:nvPr>
            <p:ph idx="1"/>
          </p:nvPr>
        </p:nvSpPr>
        <p:spPr>
          <a:xfrm>
            <a:off x="228600" y="713013"/>
            <a:ext cx="8610600" cy="5916387"/>
          </a:xfrm>
        </p:spPr>
        <p:txBody>
          <a:bodyPr>
            <a:noAutofit/>
          </a:bodyPr>
          <a:lstStyle/>
          <a:p>
            <a:pPr marL="114300" indent="-114300"/>
            <a:endParaRPr lang="en-US" sz="1400" dirty="0"/>
          </a:p>
          <a:p>
            <a:pPr marL="114300" indent="-114300"/>
            <a:r>
              <a:rPr lang="en-US" sz="1400" dirty="0" smtClean="0"/>
              <a:t>Due to the rarity of MPNST, there have been no controlled trials, well designed cohort or case-control studies evaluating treatment. The body of evidence consists primarily of case reports, case series and literature reviews </a:t>
            </a:r>
            <a:endParaRPr lang="en-US" sz="1400" dirty="0"/>
          </a:p>
          <a:p>
            <a:pPr marL="114300" indent="-114300"/>
            <a:r>
              <a:rPr lang="en-US" sz="1400" dirty="0" smtClean="0"/>
              <a:t>Listed below are several of the articles from which evidence was derived for this presentation. They are graded by evidence level as defined by either the </a:t>
            </a:r>
            <a:r>
              <a:rPr lang="en-US" sz="1400" dirty="0" smtClean="0">
                <a:hlinkClick r:id="rId2"/>
              </a:rPr>
              <a:t>Oxford Center </a:t>
            </a:r>
            <a:r>
              <a:rPr lang="en-US" sz="1400" dirty="0">
                <a:hlinkClick r:id="rId2"/>
              </a:rPr>
              <a:t>for Evidence-Based </a:t>
            </a:r>
            <a:r>
              <a:rPr lang="en-US" sz="1400" dirty="0" smtClean="0">
                <a:hlinkClick r:id="rId2"/>
              </a:rPr>
              <a:t>Medicine</a:t>
            </a:r>
            <a:r>
              <a:rPr lang="en-US" sz="1400" dirty="0">
                <a:hlinkClick r:id="rId2"/>
              </a:rPr>
              <a:t> </a:t>
            </a:r>
            <a:r>
              <a:rPr lang="en-US" sz="1400" dirty="0" smtClean="0"/>
              <a:t>or the </a:t>
            </a:r>
            <a:r>
              <a:rPr lang="en-US" sz="1400" dirty="0" smtClean="0">
                <a:hlinkClick r:id="rId3"/>
              </a:rPr>
              <a:t>AHRQ </a:t>
            </a:r>
            <a:r>
              <a:rPr lang="en-US" sz="1400" dirty="0" smtClean="0"/>
              <a:t>guidelines</a:t>
            </a:r>
          </a:p>
        </p:txBody>
      </p:sp>
      <p:sp>
        <p:nvSpPr>
          <p:cNvPr id="6" name="Title 1"/>
          <p:cNvSpPr>
            <a:spLocks noGrp="1"/>
          </p:cNvSpPr>
          <p:nvPr>
            <p:ph type="title"/>
          </p:nvPr>
        </p:nvSpPr>
        <p:spPr>
          <a:xfrm>
            <a:off x="0" y="274638"/>
            <a:ext cx="9144000" cy="563562"/>
          </a:xfrm>
        </p:spPr>
        <p:txBody>
          <a:bodyPr>
            <a:normAutofit fontScale="90000"/>
          </a:bodyPr>
          <a:lstStyle/>
          <a:p>
            <a:pPr algn="ctr"/>
            <a:r>
              <a:rPr lang="en-US" dirty="0" smtClean="0"/>
              <a:t>MANAGEMENT EVIDENCE</a:t>
            </a:r>
            <a:endParaRPr lang="en-US" dirty="0"/>
          </a:p>
        </p:txBody>
      </p:sp>
    </p:spTree>
    <p:extLst>
      <p:ext uri="{BB962C8B-B14F-4D97-AF65-F5344CB8AC3E}">
        <p14:creationId xmlns:p14="http://schemas.microsoft.com/office/powerpoint/2010/main" val="14259266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274638"/>
            <a:ext cx="9144000" cy="563562"/>
          </a:xfrm>
        </p:spPr>
        <p:txBody>
          <a:bodyPr>
            <a:normAutofit fontScale="90000"/>
          </a:bodyPr>
          <a:lstStyle/>
          <a:p>
            <a:pPr algn="ctr"/>
            <a:r>
              <a:rPr lang="en-US" dirty="0" smtClean="0"/>
              <a:t>SUMMARY</a:t>
            </a:r>
            <a:endParaRPr lang="en-US" dirty="0"/>
          </a:p>
        </p:txBody>
      </p:sp>
      <p:sp>
        <p:nvSpPr>
          <p:cNvPr id="5" name="Content Placeholder 2"/>
          <p:cNvSpPr>
            <a:spLocks noGrp="1"/>
          </p:cNvSpPr>
          <p:nvPr>
            <p:ph idx="1"/>
          </p:nvPr>
        </p:nvSpPr>
        <p:spPr>
          <a:xfrm>
            <a:off x="304800" y="838200"/>
            <a:ext cx="8610600" cy="5715000"/>
          </a:xfrm>
        </p:spPr>
        <p:txBody>
          <a:bodyPr>
            <a:noAutofit/>
          </a:bodyPr>
          <a:lstStyle/>
          <a:p>
            <a:pPr marL="114300" indent="-114300"/>
            <a:r>
              <a:rPr lang="en-US" sz="1300" dirty="0" smtClean="0"/>
              <a:t>MPNSTs are rare malignancies that are classically associated with pre-existing plexiform neurofibromas in neurofibromatosis type 1 (NF-1) patients, but also occur in association with radiation as well as sporadically in patients with no known risk factors</a:t>
            </a:r>
          </a:p>
          <a:p>
            <a:pPr marL="114300" indent="-114300"/>
            <a:r>
              <a:rPr lang="en-US" sz="1300" dirty="0" smtClean="0"/>
              <a:t>The typical presentation of sporadic MPNST is a new painless enlarging mass. The typical presentation of MPNST in an NF-1 patient is rapid enlargement or new onset of pain associated with a pre-existing plexiform neurofibroma</a:t>
            </a:r>
          </a:p>
          <a:p>
            <a:pPr marL="114300" indent="-114300"/>
            <a:r>
              <a:rPr lang="en-US" sz="1300" dirty="0" smtClean="0"/>
              <a:t>Although both MPNST and benign neurofibromas share in common the absence of neurofibromin function due to loss of both NF-1 alleles, malignant transformation to MPNST requires several additional aberrations, most notably constituent activity of the proliferative Ras-</a:t>
            </a:r>
            <a:r>
              <a:rPr lang="en-US" sz="1300" dirty="0" err="1" smtClean="0"/>
              <a:t>GTPase</a:t>
            </a:r>
            <a:r>
              <a:rPr lang="en-US" sz="1300" dirty="0" smtClean="0"/>
              <a:t> pathway, increased expression of growth factor receptors such as EGFR and decreased activity in additional tumor suppressors such as p53, p16</a:t>
            </a:r>
            <a:r>
              <a:rPr lang="en-US" sz="1300" baseline="30000" dirty="0" smtClean="0"/>
              <a:t>INK4A</a:t>
            </a:r>
            <a:r>
              <a:rPr lang="en-US" sz="1300" dirty="0"/>
              <a:t> </a:t>
            </a:r>
            <a:r>
              <a:rPr lang="en-US" sz="1300" dirty="0" smtClean="0"/>
              <a:t>and p19</a:t>
            </a:r>
            <a:r>
              <a:rPr lang="en-US" sz="1300" baseline="30000" dirty="0" smtClean="0"/>
              <a:t>ARF</a:t>
            </a:r>
            <a:endParaRPr lang="en-US" sz="1300" dirty="0" smtClean="0"/>
          </a:p>
          <a:p>
            <a:pPr marL="114300" indent="-114300"/>
            <a:r>
              <a:rPr lang="en-US" sz="1300" dirty="0"/>
              <a:t>Grossly, MPNSTs typically appear "fusiform" (wide in the middle with tapering at both ends), larger than 5 cm and tan-gray on cut section. Necrosis, cyst formation and a "pseudocapsule" are frequently, but not always, present features. They may or may not be surrounded by portions of a pre-existing neurofibroma which have not undergone malignant </a:t>
            </a:r>
            <a:r>
              <a:rPr lang="en-US" sz="1300" dirty="0" smtClean="0"/>
              <a:t>transformation</a:t>
            </a:r>
          </a:p>
          <a:p>
            <a:pPr marL="114300" indent="-114300"/>
            <a:r>
              <a:rPr lang="en-US" sz="1300" dirty="0" smtClean="0"/>
              <a:t>The histologic features of MPNSTs show considerable variation and they overlap greatly with benign neurofibromas. However, several features argue in favor of MPNST</a:t>
            </a:r>
            <a:r>
              <a:rPr lang="en-US" sz="1300" dirty="0"/>
              <a:t>, including perivascular hypercellularity, hyperchromatic wavy nuclei, high mitotic activity, necrosis and </a:t>
            </a:r>
            <a:r>
              <a:rPr lang="en-US" sz="1300" dirty="0" smtClean="0"/>
              <a:t>only focal </a:t>
            </a:r>
            <a:r>
              <a:rPr lang="en-US" sz="1300" dirty="0"/>
              <a:t>or no </a:t>
            </a:r>
            <a:r>
              <a:rPr lang="en-US" sz="1300" dirty="0" smtClean="0"/>
              <a:t>areas of S-100 positivity</a:t>
            </a:r>
          </a:p>
          <a:p>
            <a:pPr marL="114300" indent="-114300"/>
            <a:r>
              <a:rPr lang="en-US" sz="1300" dirty="0" smtClean="0"/>
              <a:t>MRI is the imaging modality of choice for evaluating MPNSTs. It can be useful for differentiating MPNST from benign neurofibroma based on the absence of the fascicular sign, target sign and split-fat sign. CT is most useful for detecting metastases and chest CT should </a:t>
            </a:r>
            <a:r>
              <a:rPr lang="en-US" sz="1300" smtClean="0"/>
              <a:t>be </a:t>
            </a:r>
            <a:r>
              <a:rPr lang="en-US" sz="1300" smtClean="0"/>
              <a:t>ordered </a:t>
            </a:r>
            <a:r>
              <a:rPr lang="en-US" sz="1300" dirty="0" smtClean="0"/>
              <a:t>for all newly diagnosed patients due to the high incidence of pulmonary metastases. PET-CT has an evolving role, especially with regards to differentiating neurofibroma from MPNST based on SUV </a:t>
            </a:r>
          </a:p>
          <a:p>
            <a:pPr marL="114300" indent="-114300"/>
            <a:r>
              <a:rPr lang="en-US" sz="1300" dirty="0"/>
              <a:t>P</a:t>
            </a:r>
            <a:r>
              <a:rPr lang="en-US" sz="1300" dirty="0" smtClean="0"/>
              <a:t>rognostic factors for MPNST include tumor size, </a:t>
            </a:r>
            <a:r>
              <a:rPr lang="en-US" sz="1300" dirty="0"/>
              <a:t>local recurrence </a:t>
            </a:r>
            <a:r>
              <a:rPr lang="en-US" sz="1300" dirty="0" smtClean="0"/>
              <a:t>and completeness of surgical resection. There is some evidence to suggest that tumor </a:t>
            </a:r>
            <a:r>
              <a:rPr lang="en-US" sz="1300" dirty="0"/>
              <a:t>location (extremity vs. trunk, head and </a:t>
            </a:r>
            <a:r>
              <a:rPr lang="en-US" sz="1300" dirty="0" smtClean="0"/>
              <a:t>neck), histologic grade, p53 </a:t>
            </a:r>
            <a:r>
              <a:rPr lang="en-US" sz="1300" dirty="0"/>
              <a:t>expression, </a:t>
            </a:r>
            <a:r>
              <a:rPr lang="en-US" sz="1300" dirty="0" smtClean="0"/>
              <a:t>S-100 expression, radiation therapy and </a:t>
            </a:r>
            <a:r>
              <a:rPr lang="en-US" sz="1300" dirty="0"/>
              <a:t>histologic </a:t>
            </a:r>
            <a:r>
              <a:rPr lang="en-US" sz="1300" dirty="0" smtClean="0"/>
              <a:t>subtype may also be important prognostic factors</a:t>
            </a:r>
          </a:p>
          <a:p>
            <a:pPr marL="114300" indent="-114300"/>
            <a:r>
              <a:rPr lang="en-US" sz="1300" dirty="0" smtClean="0"/>
              <a:t>Complete surgical removal of an MPNST provides the </a:t>
            </a:r>
            <a:r>
              <a:rPr lang="en-US" sz="1300" u="sng" dirty="0" smtClean="0"/>
              <a:t>only</a:t>
            </a:r>
            <a:r>
              <a:rPr lang="en-US" sz="1300" dirty="0" smtClean="0"/>
              <a:t> hope for cure. There are some cases where neoadjuvant radiation and/or chemotherapy have allowed for complete surgical removal and thereby enabled cure. There is considerable evidence to suggest that adjuvant radiation, but not adjuvant chemotherapy, is helpful in preventing local recurrence of MPNST</a:t>
            </a:r>
          </a:p>
          <a:p>
            <a:pPr marL="114300" indent="-114300"/>
            <a:r>
              <a:rPr lang="en-US" sz="1300" dirty="0" smtClean="0"/>
              <a:t>Postoperative follow-up strategies for MPNST varies greatly across practitioners. No formal guidelines for follow-up have been proposed, however </a:t>
            </a:r>
            <a:r>
              <a:rPr lang="en-US" sz="1300" dirty="0"/>
              <a:t>one author </a:t>
            </a:r>
            <a:r>
              <a:rPr lang="en-US" sz="1300" dirty="0" smtClean="0"/>
              <a:t>has demonstrated that regular, frequent re-evaluation with MRI can allow for timely excision of local recurrences, thereby prolonging overall survival and extending the potential for cure</a:t>
            </a:r>
          </a:p>
          <a:p>
            <a:pPr marL="114300" indent="-114300"/>
            <a:endParaRPr lang="en-US" sz="1300" dirty="0"/>
          </a:p>
          <a:p>
            <a:pPr marL="114300" indent="-114300"/>
            <a:endParaRPr lang="en-US" sz="1300" dirty="0" smtClean="0"/>
          </a:p>
          <a:p>
            <a:pPr marL="114300" indent="-114300"/>
            <a:endParaRPr lang="en-US" sz="1300" dirty="0" smtClean="0"/>
          </a:p>
          <a:p>
            <a:pPr marL="114300" indent="-114300"/>
            <a:endParaRPr lang="en-US" sz="1300" dirty="0" smtClean="0"/>
          </a:p>
          <a:p>
            <a:pPr marL="114300" indent="-114300"/>
            <a:endParaRPr lang="en-US" sz="1300" dirty="0" smtClean="0"/>
          </a:p>
          <a:p>
            <a:pPr marL="114300" indent="-114300"/>
            <a:endParaRPr lang="en-US" sz="1300" dirty="0" smtClean="0"/>
          </a:p>
          <a:p>
            <a:pPr marL="114300" indent="-114300"/>
            <a:endParaRPr lang="en-US" sz="1300" dirty="0" smtClean="0"/>
          </a:p>
          <a:p>
            <a:pPr marL="114300" indent="-114300"/>
            <a:endParaRPr lang="en-US" sz="1300" dirty="0"/>
          </a:p>
          <a:p>
            <a:pPr lvl="1"/>
            <a:endParaRPr lang="en-US" sz="1400" dirty="0"/>
          </a:p>
        </p:txBody>
      </p:sp>
    </p:spTree>
    <p:extLst>
      <p:ext uri="{BB962C8B-B14F-4D97-AF65-F5344CB8AC3E}">
        <p14:creationId xmlns:p14="http://schemas.microsoft.com/office/powerpoint/2010/main" val="18421797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 y="762000"/>
            <a:ext cx="8839200" cy="5940088"/>
          </a:xfrm>
          <a:prstGeom prst="rect">
            <a:avLst/>
          </a:prstGeom>
        </p:spPr>
        <p:txBody>
          <a:bodyPr wrap="square">
            <a:spAutoFit/>
          </a:bodyPr>
          <a:lstStyle/>
          <a:p>
            <a:r>
              <a:rPr lang="en-US" sz="1000" b="1" dirty="0" smtClean="0"/>
              <a:t>1. </a:t>
            </a:r>
            <a:r>
              <a:rPr lang="en-US" sz="1000" dirty="0" err="1" smtClean="0"/>
              <a:t>Hajdu</a:t>
            </a:r>
            <a:r>
              <a:rPr lang="en-US" sz="1000" dirty="0" smtClean="0"/>
              <a:t> </a:t>
            </a:r>
            <a:r>
              <a:rPr lang="en-US" sz="1000" dirty="0"/>
              <a:t>SI. Peripheral nerve sheath tumors. </a:t>
            </a:r>
            <a:r>
              <a:rPr lang="en-US" sz="1000" dirty="0" err="1"/>
              <a:t>Histogenesis</a:t>
            </a:r>
            <a:r>
              <a:rPr lang="en-US" sz="1000" dirty="0"/>
              <a:t>, classification, and prognosis. </a:t>
            </a:r>
            <a:r>
              <a:rPr lang="en-US" sz="1000" i="1" dirty="0"/>
              <a:t>Cancer. </a:t>
            </a:r>
            <a:r>
              <a:rPr lang="en-US" sz="1000" dirty="0"/>
              <a:t>Dec 15 1993;72(12):3549-3552.</a:t>
            </a:r>
          </a:p>
          <a:p>
            <a:r>
              <a:rPr lang="en-US" sz="1000" b="1" dirty="0" smtClean="0"/>
              <a:t>2. </a:t>
            </a:r>
            <a:r>
              <a:rPr lang="en-US" sz="1000" dirty="0" smtClean="0"/>
              <a:t>Lee </a:t>
            </a:r>
            <a:r>
              <a:rPr lang="en-US" sz="1000" dirty="0"/>
              <a:t>CS, Huh JS, Chang JW, Park JK. The early detection of recurrence of malignant peripheral nerve sheath tumor by frequent magnetic resonance imaging. </a:t>
            </a:r>
            <a:r>
              <a:rPr lang="en-US" sz="1000" i="1" dirty="0"/>
              <a:t>Journal of Korean Neurosurgical Society. </a:t>
            </a:r>
            <a:r>
              <a:rPr lang="en-US" sz="1000" dirty="0"/>
              <a:t>Jan 2010;47(1):51-54.</a:t>
            </a:r>
          </a:p>
          <a:p>
            <a:r>
              <a:rPr lang="en-US" sz="1000" b="1" dirty="0" smtClean="0"/>
              <a:t>3. </a:t>
            </a:r>
            <a:r>
              <a:rPr lang="en-US" sz="1000" dirty="0" smtClean="0"/>
              <a:t>Foley </a:t>
            </a:r>
            <a:r>
              <a:rPr lang="en-US" sz="1000" dirty="0"/>
              <a:t>KM, Woodruff JM, Ellis FT, Posner JB. Radiation-induced malignant and atypical peripheral nerve sheath tumors. </a:t>
            </a:r>
            <a:r>
              <a:rPr lang="en-US" sz="1000" i="1" dirty="0"/>
              <a:t>Annals of neurology. </a:t>
            </a:r>
            <a:r>
              <a:rPr lang="en-US" sz="1000" dirty="0"/>
              <a:t>Apr 1980;7(4):311-318.</a:t>
            </a:r>
          </a:p>
          <a:p>
            <a:r>
              <a:rPr lang="en-US" sz="1000" b="1" dirty="0" smtClean="0"/>
              <a:t>4. </a:t>
            </a:r>
            <a:r>
              <a:rPr lang="en-US" sz="1000" dirty="0" smtClean="0"/>
              <a:t>Ducatman </a:t>
            </a:r>
            <a:r>
              <a:rPr lang="en-US" sz="1000" dirty="0"/>
              <a:t>BS, </a:t>
            </a:r>
            <a:r>
              <a:rPr lang="en-US" sz="1000" dirty="0" err="1"/>
              <a:t>Scheithauer</a:t>
            </a:r>
            <a:r>
              <a:rPr lang="en-US" sz="1000" dirty="0"/>
              <a:t> BW. </a:t>
            </a:r>
            <a:r>
              <a:rPr lang="en-US" sz="1000" dirty="0" err="1"/>
              <a:t>Postirradiation</a:t>
            </a:r>
            <a:r>
              <a:rPr lang="en-US" sz="1000" dirty="0"/>
              <a:t> </a:t>
            </a:r>
            <a:r>
              <a:rPr lang="en-US" sz="1000" dirty="0" err="1"/>
              <a:t>neurofibrosarcoma</a:t>
            </a:r>
            <a:r>
              <a:rPr lang="en-US" sz="1000" dirty="0"/>
              <a:t>. </a:t>
            </a:r>
            <a:r>
              <a:rPr lang="en-US" sz="1000" i="1" dirty="0"/>
              <a:t>Cancer. </a:t>
            </a:r>
            <a:r>
              <a:rPr lang="en-US" sz="1000" dirty="0"/>
              <a:t>Mar 15 1983;51(6):1028-1033.</a:t>
            </a:r>
          </a:p>
          <a:p>
            <a:r>
              <a:rPr lang="en-US" sz="1000" b="1" dirty="0" smtClean="0"/>
              <a:t>5. </a:t>
            </a:r>
            <a:r>
              <a:rPr lang="en-US" sz="1000" dirty="0" smtClean="0"/>
              <a:t>Eric </a:t>
            </a:r>
            <a:r>
              <a:rPr lang="en-US" sz="1000" dirty="0" err="1"/>
              <a:t>Legiur</a:t>
            </a:r>
            <a:r>
              <a:rPr lang="en-US" sz="1000" dirty="0"/>
              <a:t> HD, </a:t>
            </a:r>
            <a:r>
              <a:rPr lang="en-US" sz="1000" dirty="0" err="1"/>
              <a:t>Rina</a:t>
            </a:r>
            <a:r>
              <a:rPr lang="en-US" sz="1000" dirty="0"/>
              <a:t> Wu, Bryan K. Hall,. TP53 Mutations Are Frequent in Malignant NFI Tumors. </a:t>
            </a:r>
            <a:r>
              <a:rPr lang="en-US" sz="1000" i="1" dirty="0"/>
              <a:t>Genes </a:t>
            </a:r>
            <a:r>
              <a:rPr lang="en-US" sz="1000" i="1" dirty="0" err="1"/>
              <a:t>Chromosom</a:t>
            </a:r>
            <a:r>
              <a:rPr lang="en-US" sz="1000" i="1" dirty="0"/>
              <a:t> Cancer. </a:t>
            </a:r>
            <a:r>
              <a:rPr lang="en-US" sz="1000" dirty="0"/>
              <a:t>1994;10:250-255.</a:t>
            </a:r>
          </a:p>
          <a:p>
            <a:r>
              <a:rPr lang="en-US" sz="1000" b="1" dirty="0" smtClean="0"/>
              <a:t>6. </a:t>
            </a:r>
            <a:r>
              <a:rPr lang="en-US" sz="1000" dirty="0" smtClean="0"/>
              <a:t>Li </a:t>
            </a:r>
            <a:r>
              <a:rPr lang="en-US" sz="1000" dirty="0"/>
              <a:t>CS, Huang GS, Wu HD, et al. Differentiation of soft tissue benign and malignant peripheral nerve sheath tumors with magnetic resonance imaging. </a:t>
            </a:r>
            <a:r>
              <a:rPr lang="en-US" sz="1000" i="1" dirty="0"/>
              <a:t>Clinical imaging. </a:t>
            </a:r>
            <a:r>
              <a:rPr lang="en-US" sz="1000" dirty="0"/>
              <a:t>Mar-Apr 2008;32(2):121-127.</a:t>
            </a:r>
          </a:p>
          <a:p>
            <a:r>
              <a:rPr lang="en-US" sz="1000" b="1" dirty="0" smtClean="0"/>
              <a:t>7. </a:t>
            </a:r>
            <a:r>
              <a:rPr lang="en-US" sz="1000" dirty="0" err="1" smtClean="0"/>
              <a:t>Klijanienko</a:t>
            </a:r>
            <a:r>
              <a:rPr lang="en-US" sz="1000" dirty="0" smtClean="0"/>
              <a:t> </a:t>
            </a:r>
            <a:r>
              <a:rPr lang="en-US" sz="1000" dirty="0"/>
              <a:t>J, </a:t>
            </a:r>
            <a:r>
              <a:rPr lang="en-US" sz="1000" dirty="0" err="1"/>
              <a:t>Caillaud</a:t>
            </a:r>
            <a:r>
              <a:rPr lang="en-US" sz="1000" dirty="0"/>
              <a:t> JM, </a:t>
            </a:r>
            <a:r>
              <a:rPr lang="en-US" sz="1000" dirty="0" err="1"/>
              <a:t>Lagace</a:t>
            </a:r>
            <a:r>
              <a:rPr lang="en-US" sz="1000" dirty="0"/>
              <a:t> R, </a:t>
            </a:r>
            <a:r>
              <a:rPr lang="en-US" sz="1000" dirty="0" err="1"/>
              <a:t>Vielh</a:t>
            </a:r>
            <a:r>
              <a:rPr lang="en-US" sz="1000" dirty="0"/>
              <a:t> P. </a:t>
            </a:r>
            <a:r>
              <a:rPr lang="en-US" sz="1000" dirty="0" err="1"/>
              <a:t>Cytohistologic</a:t>
            </a:r>
            <a:r>
              <a:rPr lang="en-US" sz="1000" dirty="0"/>
              <a:t> correlations of 24 malignant peripheral nerve sheath tumor (MPNST) in 17 patients: the </a:t>
            </a:r>
            <a:r>
              <a:rPr lang="en-US" sz="1000" dirty="0" err="1"/>
              <a:t>Institut</a:t>
            </a:r>
            <a:r>
              <a:rPr lang="en-US" sz="1000" dirty="0"/>
              <a:t> Curie experience. </a:t>
            </a:r>
            <a:r>
              <a:rPr lang="en-US" sz="1000" i="1" dirty="0"/>
              <a:t>Diagnostic cytopathology. </a:t>
            </a:r>
            <a:r>
              <a:rPr lang="en-US" sz="1000" dirty="0"/>
              <a:t>Aug 2002;27(2):103-108.</a:t>
            </a:r>
          </a:p>
          <a:p>
            <a:r>
              <a:rPr lang="en-US" sz="1000" b="1" dirty="0" smtClean="0"/>
              <a:t>8. </a:t>
            </a:r>
            <a:r>
              <a:rPr lang="en-US" sz="1000" dirty="0" smtClean="0"/>
              <a:t>Gonzalez-Martinez </a:t>
            </a:r>
            <a:r>
              <a:rPr lang="en-US" sz="1000" dirty="0"/>
              <a:t>T, Perez-</a:t>
            </a:r>
            <a:r>
              <a:rPr lang="en-US" sz="1000" dirty="0" err="1"/>
              <a:t>Pinera</a:t>
            </a:r>
            <a:r>
              <a:rPr lang="en-US" sz="1000" dirty="0"/>
              <a:t> P, Diaz-</a:t>
            </a:r>
            <a:r>
              <a:rPr lang="en-US" sz="1000" dirty="0" err="1"/>
              <a:t>Esnal</a:t>
            </a:r>
            <a:r>
              <a:rPr lang="en-US" sz="1000" dirty="0"/>
              <a:t> B, Vega JA. S-100 proteins in the human peripheral nervous system. </a:t>
            </a:r>
            <a:r>
              <a:rPr lang="en-US" sz="1000" i="1" dirty="0"/>
              <a:t>Microscopy research and technique. </a:t>
            </a:r>
            <a:r>
              <a:rPr lang="en-US" sz="1000" dirty="0"/>
              <a:t>Apr 15 2003;60(6):633-638.</a:t>
            </a:r>
          </a:p>
          <a:p>
            <a:r>
              <a:rPr lang="en-US" sz="1000" b="1" dirty="0" smtClean="0"/>
              <a:t>9. </a:t>
            </a:r>
            <a:r>
              <a:rPr lang="en-US" sz="1000" dirty="0" smtClean="0"/>
              <a:t>Smith </a:t>
            </a:r>
            <a:r>
              <a:rPr lang="en-US" sz="1000" dirty="0"/>
              <a:t>TA, </a:t>
            </a:r>
            <a:r>
              <a:rPr lang="en-US" sz="1000" dirty="0" err="1"/>
              <a:t>Machen</a:t>
            </a:r>
            <a:r>
              <a:rPr lang="en-US" sz="1000" dirty="0"/>
              <a:t> SK, Fisher C, </a:t>
            </a:r>
            <a:r>
              <a:rPr lang="en-US" sz="1000" dirty="0" err="1"/>
              <a:t>Goldblum</a:t>
            </a:r>
            <a:r>
              <a:rPr lang="en-US" sz="1000" dirty="0"/>
              <a:t> JR. Usefulness of cytokeratin subsets for distinguishing monophasic synovial sarcoma from malignant peripheral nerve sheath tumor. </a:t>
            </a:r>
            <a:r>
              <a:rPr lang="en-US" sz="1000" i="1" dirty="0"/>
              <a:t>American journal of clinical pathology. </a:t>
            </a:r>
            <a:r>
              <a:rPr lang="en-US" sz="1000" dirty="0"/>
              <a:t>Nov 1999;112(5):641-648.</a:t>
            </a:r>
          </a:p>
          <a:p>
            <a:r>
              <a:rPr lang="en-US" sz="1000" b="1" dirty="0" smtClean="0"/>
              <a:t>10. </a:t>
            </a:r>
            <a:r>
              <a:rPr lang="en-US" sz="1000" dirty="0" err="1" smtClean="0"/>
              <a:t>Bhargava</a:t>
            </a:r>
            <a:r>
              <a:rPr lang="en-US" sz="1000" dirty="0" smtClean="0"/>
              <a:t> </a:t>
            </a:r>
            <a:r>
              <a:rPr lang="en-US" sz="1000" dirty="0"/>
              <a:t>R, Parham DM, </a:t>
            </a:r>
            <a:r>
              <a:rPr lang="en-US" sz="1000" dirty="0" err="1"/>
              <a:t>Lasater</a:t>
            </a:r>
            <a:r>
              <a:rPr lang="en-US" sz="1000" dirty="0"/>
              <a:t> OE, Chari RS, Chen G, Fletcher BD. MR imaging differentiation of benign and malignant peripheral nerve sheath tumors: use of the target sign. </a:t>
            </a:r>
            <a:r>
              <a:rPr lang="en-US" sz="1000" i="1" dirty="0"/>
              <a:t>Pediatric radiology. </a:t>
            </a:r>
            <a:r>
              <a:rPr lang="en-US" sz="1000" dirty="0"/>
              <a:t>Feb 1997;27(2):124-129.</a:t>
            </a:r>
          </a:p>
          <a:p>
            <a:r>
              <a:rPr lang="en-US" sz="1000" b="1" dirty="0" smtClean="0"/>
              <a:t>11. </a:t>
            </a:r>
            <a:r>
              <a:rPr lang="en-US" sz="1000" dirty="0" smtClean="0"/>
              <a:t>Banks </a:t>
            </a:r>
            <a:r>
              <a:rPr lang="en-US" sz="1000" dirty="0"/>
              <a:t>KP. The target sign: extremity. </a:t>
            </a:r>
            <a:r>
              <a:rPr lang="en-US" sz="1000" i="1" dirty="0"/>
              <a:t>Radiology. </a:t>
            </a:r>
            <a:r>
              <a:rPr lang="en-US" sz="1000" dirty="0"/>
              <a:t>Mar 2005;234(3):899-900.</a:t>
            </a:r>
          </a:p>
          <a:p>
            <a:r>
              <a:rPr lang="en-US" sz="1000" b="1" dirty="0" smtClean="0"/>
              <a:t>12. </a:t>
            </a:r>
            <a:r>
              <a:rPr lang="en-US" sz="1000" dirty="0" err="1" smtClean="0"/>
              <a:t>Pilavaki</a:t>
            </a:r>
            <a:r>
              <a:rPr lang="en-US" sz="1000" dirty="0" smtClean="0"/>
              <a:t> </a:t>
            </a:r>
            <a:r>
              <a:rPr lang="en-US" sz="1000" dirty="0"/>
              <a:t>M, </a:t>
            </a:r>
            <a:r>
              <a:rPr lang="en-US" sz="1000" dirty="0" err="1"/>
              <a:t>Chourmouzi</a:t>
            </a:r>
            <a:r>
              <a:rPr lang="en-US" sz="1000" dirty="0"/>
              <a:t> D, </a:t>
            </a:r>
            <a:r>
              <a:rPr lang="en-US" sz="1000" dirty="0" err="1"/>
              <a:t>Kiziridou</a:t>
            </a:r>
            <a:r>
              <a:rPr lang="en-US" sz="1000" dirty="0"/>
              <a:t> A, </a:t>
            </a:r>
            <a:r>
              <a:rPr lang="en-US" sz="1000" dirty="0" err="1"/>
              <a:t>Skordalaki</a:t>
            </a:r>
            <a:r>
              <a:rPr lang="en-US" sz="1000" dirty="0"/>
              <a:t> A, </a:t>
            </a:r>
            <a:r>
              <a:rPr lang="en-US" sz="1000" dirty="0" err="1"/>
              <a:t>Zarampoukas</a:t>
            </a:r>
            <a:r>
              <a:rPr lang="en-US" sz="1000" dirty="0"/>
              <a:t> T, </a:t>
            </a:r>
            <a:r>
              <a:rPr lang="en-US" sz="1000" dirty="0" err="1"/>
              <a:t>Drevelengas</a:t>
            </a:r>
            <a:r>
              <a:rPr lang="en-US" sz="1000" dirty="0"/>
              <a:t> A. Imaging of peripheral nerve sheath tumors with pathologic correlation: pictorial review. </a:t>
            </a:r>
            <a:r>
              <a:rPr lang="en-US" sz="1000" i="1" dirty="0"/>
              <a:t>European journal of radiology. </a:t>
            </a:r>
            <a:r>
              <a:rPr lang="en-US" sz="1000" dirty="0"/>
              <a:t>Dec 2004;52(3):229-239.</a:t>
            </a:r>
          </a:p>
          <a:p>
            <a:r>
              <a:rPr lang="en-US" sz="1000" b="1" dirty="0" smtClean="0"/>
              <a:t>13. </a:t>
            </a:r>
            <a:r>
              <a:rPr lang="en-US" sz="1000" dirty="0" err="1" smtClean="0"/>
              <a:t>Murphey</a:t>
            </a:r>
            <a:r>
              <a:rPr lang="en-US" sz="1000" dirty="0" smtClean="0"/>
              <a:t> </a:t>
            </a:r>
            <a:r>
              <a:rPr lang="en-US" sz="1000" dirty="0"/>
              <a:t>MD, Smith WS, Smith SE, </a:t>
            </a:r>
            <a:r>
              <a:rPr lang="en-US" sz="1000" dirty="0" err="1"/>
              <a:t>Kransdorf</a:t>
            </a:r>
            <a:r>
              <a:rPr lang="en-US" sz="1000" dirty="0"/>
              <a:t> MJ, Temple HT. From the archives of the AFIP. Imaging of musculoskeletal neurogenic tumors: radiologic-pathologic correlation. </a:t>
            </a:r>
            <a:r>
              <a:rPr lang="en-US" sz="1000" i="1" dirty="0" err="1"/>
              <a:t>Radiographics</a:t>
            </a:r>
            <a:r>
              <a:rPr lang="en-US" sz="1000" i="1" dirty="0"/>
              <a:t> : a review publication of the Radiological Society of North America, Inc. </a:t>
            </a:r>
            <a:r>
              <a:rPr lang="en-US" sz="1000" dirty="0"/>
              <a:t>Sep-Oct 1999;19(5):1253-1280.</a:t>
            </a:r>
          </a:p>
          <a:p>
            <a:r>
              <a:rPr lang="en-US" sz="1000" b="1" dirty="0" smtClean="0"/>
              <a:t>14. </a:t>
            </a:r>
            <a:r>
              <a:rPr lang="en-US" sz="1000" dirty="0" err="1" smtClean="0"/>
              <a:t>Chhabra</a:t>
            </a:r>
            <a:r>
              <a:rPr lang="en-US" sz="1000" dirty="0" smtClean="0"/>
              <a:t> </a:t>
            </a:r>
            <a:r>
              <a:rPr lang="en-US" sz="1000" dirty="0"/>
              <a:t>A, </a:t>
            </a:r>
            <a:r>
              <a:rPr lang="en-US" sz="1000" dirty="0" err="1"/>
              <a:t>Soldatos</a:t>
            </a:r>
            <a:r>
              <a:rPr lang="en-US" sz="1000" dirty="0"/>
              <a:t> T, Durand DJ, </a:t>
            </a:r>
            <a:r>
              <a:rPr lang="en-US" sz="1000" dirty="0" err="1"/>
              <a:t>Carrino</a:t>
            </a:r>
            <a:r>
              <a:rPr lang="en-US" sz="1000" dirty="0"/>
              <a:t> JA, McCarthy EF, Belzberg AJ. The role of magnetic resonance imaging in the diagnostic evaluation of malignant peripheral nerve sheath tumors. </a:t>
            </a:r>
            <a:r>
              <a:rPr lang="en-US" sz="1000" i="1" dirty="0"/>
              <a:t>Indian journal of cancer. </a:t>
            </a:r>
            <a:r>
              <a:rPr lang="en-US" sz="1000" dirty="0"/>
              <a:t>Jul-Sep 2011;48(3):328-334.</a:t>
            </a:r>
          </a:p>
          <a:p>
            <a:r>
              <a:rPr lang="en-US" sz="1000" b="1" dirty="0" smtClean="0"/>
              <a:t>15. </a:t>
            </a:r>
            <a:r>
              <a:rPr lang="en-US" sz="1000" dirty="0" err="1" smtClean="0"/>
              <a:t>Maniker</a:t>
            </a:r>
            <a:r>
              <a:rPr lang="en-US" sz="1000" dirty="0" smtClean="0"/>
              <a:t> </a:t>
            </a:r>
            <a:r>
              <a:rPr lang="en-US" sz="1000" dirty="0"/>
              <a:t>AH. Diagnostic steps, imaging, and electrophysiology. </a:t>
            </a:r>
            <a:r>
              <a:rPr lang="en-US" sz="1000" i="1" dirty="0"/>
              <a:t>Neurosurgery clinics of North America. </a:t>
            </a:r>
            <a:r>
              <a:rPr lang="en-US" sz="1000" dirty="0"/>
              <a:t>Apr 2004;15(2):</a:t>
            </a:r>
            <a:r>
              <a:rPr lang="en-US" sz="1000" dirty="0" smtClean="0"/>
              <a:t>133-144</a:t>
            </a:r>
          </a:p>
          <a:p>
            <a:r>
              <a:rPr lang="en-US" sz="1000" b="1" dirty="0" smtClean="0"/>
              <a:t>16. </a:t>
            </a:r>
            <a:r>
              <a:rPr lang="en-US" sz="1000" dirty="0" err="1" smtClean="0"/>
              <a:t>Bensaid</a:t>
            </a:r>
            <a:r>
              <a:rPr lang="en-US" sz="1000" dirty="0" smtClean="0"/>
              <a:t> </a:t>
            </a:r>
            <a:r>
              <a:rPr lang="en-US" sz="1000" dirty="0"/>
              <a:t>B, </a:t>
            </a:r>
            <a:r>
              <a:rPr lang="en-US" sz="1000" dirty="0" err="1"/>
              <a:t>Giammarile</a:t>
            </a:r>
            <a:r>
              <a:rPr lang="en-US" sz="1000" dirty="0"/>
              <a:t> F, </a:t>
            </a:r>
            <a:r>
              <a:rPr lang="en-US" sz="1000" dirty="0" err="1"/>
              <a:t>Mognetti</a:t>
            </a:r>
            <a:r>
              <a:rPr lang="en-US" sz="1000" dirty="0"/>
              <a:t> T, et al. [Utility of 18 FDG </a:t>
            </a:r>
            <a:r>
              <a:rPr lang="en-US" sz="1000" dirty="0" err="1"/>
              <a:t>positon</a:t>
            </a:r>
            <a:r>
              <a:rPr lang="en-US" sz="1000" dirty="0"/>
              <a:t> emission tomography in detection of sarcomatous transformation in neurofibromatosis type 1]. </a:t>
            </a:r>
            <a:r>
              <a:rPr lang="en-US" sz="1000" i="1" dirty="0" err="1"/>
              <a:t>Annales</a:t>
            </a:r>
            <a:r>
              <a:rPr lang="en-US" sz="1000" i="1" dirty="0"/>
              <a:t> de </a:t>
            </a:r>
            <a:r>
              <a:rPr lang="en-US" sz="1000" i="1" dirty="0" err="1"/>
              <a:t>dermatologie</a:t>
            </a:r>
            <a:r>
              <a:rPr lang="en-US" sz="1000" i="1" dirty="0"/>
              <a:t> et de </a:t>
            </a:r>
            <a:r>
              <a:rPr lang="en-US" sz="1000" i="1" dirty="0" err="1"/>
              <a:t>venereologie</a:t>
            </a:r>
            <a:r>
              <a:rPr lang="en-US" sz="1000" i="1" dirty="0"/>
              <a:t>. </a:t>
            </a:r>
            <a:r>
              <a:rPr lang="en-US" sz="1000" dirty="0"/>
              <a:t>Oct 2007;134(10 </a:t>
            </a:r>
            <a:r>
              <a:rPr lang="en-US" sz="1000" dirty="0" err="1"/>
              <a:t>Pt</a:t>
            </a:r>
            <a:r>
              <a:rPr lang="en-US" sz="1000" dirty="0"/>
              <a:t> 1):735-741.</a:t>
            </a:r>
          </a:p>
          <a:p>
            <a:r>
              <a:rPr lang="en-US" sz="1000" b="1" dirty="0" smtClean="0"/>
              <a:t>17. </a:t>
            </a:r>
            <a:r>
              <a:rPr lang="en-US" sz="1000" dirty="0" err="1" smtClean="0"/>
              <a:t>Basu</a:t>
            </a:r>
            <a:r>
              <a:rPr lang="en-US" sz="1000" dirty="0" smtClean="0"/>
              <a:t> </a:t>
            </a:r>
            <a:r>
              <a:rPr lang="en-US" sz="1000" dirty="0"/>
              <a:t>S, Nair N. Potential clinical role of FDG-PET in detecting sarcomatous transformation in von Recklinghausen's disease: a case study and review of the literature. </a:t>
            </a:r>
            <a:r>
              <a:rPr lang="en-US" sz="1000" i="1" dirty="0"/>
              <a:t>Journal of </a:t>
            </a:r>
            <a:r>
              <a:rPr lang="en-US" sz="1000" i="1" dirty="0" err="1"/>
              <a:t>neuro</a:t>
            </a:r>
            <a:r>
              <a:rPr lang="en-US" sz="1000" i="1" dirty="0"/>
              <a:t>-oncology. </a:t>
            </a:r>
            <a:r>
              <a:rPr lang="en-US" sz="1000" dirty="0"/>
              <a:t>Oct 2006;80(1):91-95.</a:t>
            </a:r>
          </a:p>
          <a:p>
            <a:r>
              <a:rPr lang="en-US" sz="1000" b="1" dirty="0" smtClean="0"/>
              <a:t>18. </a:t>
            </a:r>
            <a:r>
              <a:rPr lang="en-US" sz="1000" dirty="0" smtClean="0"/>
              <a:t>Benz </a:t>
            </a:r>
            <a:r>
              <a:rPr lang="en-US" sz="1000" dirty="0"/>
              <a:t>MR, </a:t>
            </a:r>
            <a:r>
              <a:rPr lang="en-US" sz="1000" dirty="0" err="1"/>
              <a:t>Czernin</a:t>
            </a:r>
            <a:r>
              <a:rPr lang="en-US" sz="1000" dirty="0"/>
              <a:t> J, Dry SM, et al. Quantitative F18-fluorodeoxyglucose positron emission tomography accurately characterizes peripheral nerve sheath tumors as malignant or benign. </a:t>
            </a:r>
            <a:r>
              <a:rPr lang="en-US" sz="1000" i="1" dirty="0"/>
              <a:t>Cancer. </a:t>
            </a:r>
            <a:r>
              <a:rPr lang="en-US" sz="1000" dirty="0"/>
              <a:t>Jan 15 2010;116(2):451-458.</a:t>
            </a:r>
          </a:p>
          <a:p>
            <a:r>
              <a:rPr lang="en-US" sz="1000" b="1" dirty="0" smtClean="0"/>
              <a:t>19. </a:t>
            </a:r>
            <a:r>
              <a:rPr lang="en-US" sz="1000" dirty="0" smtClean="0"/>
              <a:t>Cardona </a:t>
            </a:r>
            <a:r>
              <a:rPr lang="en-US" sz="1000" dirty="0"/>
              <a:t>S, </a:t>
            </a:r>
            <a:r>
              <a:rPr lang="en-US" sz="1000" dirty="0" err="1"/>
              <a:t>Schwarzbach</a:t>
            </a:r>
            <a:r>
              <a:rPr lang="en-US" sz="1000" dirty="0"/>
              <a:t> M, </a:t>
            </a:r>
            <a:r>
              <a:rPr lang="en-US" sz="1000" dirty="0" err="1"/>
              <a:t>Hinz</a:t>
            </a:r>
            <a:r>
              <a:rPr lang="en-US" sz="1000" dirty="0"/>
              <a:t> U, et al. Evaluation of F18-deoxyglucose positron emission tomography (FDG-PET) to assess the nature of neurogenic </a:t>
            </a:r>
            <a:r>
              <a:rPr lang="en-US" sz="1000" dirty="0" err="1"/>
              <a:t>tumours</a:t>
            </a:r>
            <a:r>
              <a:rPr lang="en-US" sz="1000" dirty="0"/>
              <a:t>. </a:t>
            </a:r>
            <a:r>
              <a:rPr lang="en-US" sz="1000" i="1" dirty="0"/>
              <a:t>European journal of surgical oncology : the journal of the European Society of Surgical Oncology and the British Association of Surgical Oncology. </a:t>
            </a:r>
            <a:r>
              <a:rPr lang="en-US" sz="1000" dirty="0"/>
              <a:t>Aug 2003;29(6):536-541.</a:t>
            </a:r>
          </a:p>
          <a:p>
            <a:r>
              <a:rPr lang="en-US" sz="1000" b="1" dirty="0" smtClean="0"/>
              <a:t>20. </a:t>
            </a:r>
            <a:r>
              <a:rPr lang="en-US" sz="1000" dirty="0" smtClean="0"/>
              <a:t>Brenner </a:t>
            </a:r>
            <a:r>
              <a:rPr lang="en-US" sz="1000" dirty="0"/>
              <a:t>W, Friedrich RE, </a:t>
            </a:r>
            <a:r>
              <a:rPr lang="en-US" sz="1000" dirty="0" err="1"/>
              <a:t>Gawad</a:t>
            </a:r>
            <a:r>
              <a:rPr lang="en-US" sz="1000" dirty="0"/>
              <a:t> KA, et al. Prognostic relevance of FDG PET in patients with neurofibromatosis type-1 and malignant peripheral nerve sheath </a:t>
            </a:r>
            <a:r>
              <a:rPr lang="en-US" sz="1000" dirty="0" err="1"/>
              <a:t>tumours</a:t>
            </a:r>
            <a:r>
              <a:rPr lang="en-US" sz="1000" dirty="0"/>
              <a:t>. </a:t>
            </a:r>
            <a:r>
              <a:rPr lang="en-US" sz="1000" i="1" dirty="0"/>
              <a:t>European journal of nuclear medicine and molecular imaging. </a:t>
            </a:r>
            <a:r>
              <a:rPr lang="en-US" sz="1000" dirty="0"/>
              <a:t>Apr 2006;33(4):428-432</a:t>
            </a:r>
            <a:r>
              <a:rPr lang="en-US" sz="1000" dirty="0" smtClean="0"/>
              <a:t>.</a:t>
            </a:r>
            <a:r>
              <a:rPr lang="en-US" sz="1000" b="1" dirty="0"/>
              <a:t> </a:t>
            </a:r>
            <a:endParaRPr lang="en-US" sz="1000" b="1" dirty="0" smtClean="0"/>
          </a:p>
          <a:p>
            <a:r>
              <a:rPr lang="en-US" sz="1000" b="1" dirty="0" smtClean="0"/>
              <a:t>21</a:t>
            </a:r>
            <a:r>
              <a:rPr lang="en-US" sz="1000" b="1" dirty="0"/>
              <a:t>. </a:t>
            </a:r>
            <a:r>
              <a:rPr lang="en-US" sz="1000" dirty="0" err="1"/>
              <a:t>Karabatsou</a:t>
            </a:r>
            <a:r>
              <a:rPr lang="en-US" sz="1000" dirty="0"/>
              <a:t> K, </a:t>
            </a:r>
            <a:r>
              <a:rPr lang="en-US" sz="1000" dirty="0" err="1"/>
              <a:t>Kiehl</a:t>
            </a:r>
            <a:r>
              <a:rPr lang="en-US" sz="1000" dirty="0"/>
              <a:t> TR, Wilson DM, </a:t>
            </a:r>
            <a:r>
              <a:rPr lang="en-US" sz="1000" dirty="0" err="1"/>
              <a:t>Hendler</a:t>
            </a:r>
            <a:r>
              <a:rPr lang="en-US" sz="1000" dirty="0"/>
              <a:t> A, </a:t>
            </a:r>
            <a:r>
              <a:rPr lang="en-US" sz="1000" dirty="0" err="1"/>
              <a:t>Guha</a:t>
            </a:r>
            <a:r>
              <a:rPr lang="en-US" sz="1000" dirty="0"/>
              <a:t> A. Potential role of 18fluorodeoxyglucose-positron emission tomography/computed tomography in differentiating benign neurofibroma from malignant peripheral nerve sheath tumor associated with neurofibromatosis 1. </a:t>
            </a:r>
            <a:r>
              <a:rPr lang="en-US" sz="1000" i="1" dirty="0"/>
              <a:t>Neurosurgery. </a:t>
            </a:r>
            <a:r>
              <a:rPr lang="en-US" sz="1000" dirty="0"/>
              <a:t>Oct 2009;65(4 </a:t>
            </a:r>
            <a:r>
              <a:rPr lang="en-US" sz="1000" dirty="0" err="1"/>
              <a:t>Suppl</a:t>
            </a:r>
            <a:r>
              <a:rPr lang="en-US" sz="1000" dirty="0"/>
              <a:t>):A160-170.</a:t>
            </a:r>
          </a:p>
          <a:p>
            <a:r>
              <a:rPr lang="en-US" sz="1000" b="1" dirty="0"/>
              <a:t>22. </a:t>
            </a:r>
            <a:r>
              <a:rPr lang="en-US" sz="1000" dirty="0"/>
              <a:t>Tsai LL, </a:t>
            </a:r>
            <a:r>
              <a:rPr lang="en-US" sz="1000" dirty="0" err="1"/>
              <a:t>Drubach</a:t>
            </a:r>
            <a:r>
              <a:rPr lang="en-US" sz="1000" dirty="0"/>
              <a:t> L, Fahey F, Irons M, Voss S, </a:t>
            </a:r>
            <a:r>
              <a:rPr lang="en-US" sz="1000" dirty="0" err="1"/>
              <a:t>Ullrich</a:t>
            </a:r>
            <a:r>
              <a:rPr lang="en-US" sz="1000" dirty="0"/>
              <a:t> NJ. [18F]-</a:t>
            </a:r>
            <a:r>
              <a:rPr lang="en-US" sz="1000" dirty="0" err="1"/>
              <a:t>Fluorodeoxyglucose</a:t>
            </a:r>
            <a:r>
              <a:rPr lang="en-US" sz="1000" dirty="0"/>
              <a:t> positron emission tomography in children with neurofibromatosis type 1 and plexiform neurofibromas: correlation with malignant transformation. </a:t>
            </a:r>
            <a:r>
              <a:rPr lang="en-US" sz="1000" i="1" dirty="0"/>
              <a:t>Journal of </a:t>
            </a:r>
            <a:r>
              <a:rPr lang="en-US" sz="1000" i="1" dirty="0" err="1"/>
              <a:t>neuro</a:t>
            </a:r>
            <a:r>
              <a:rPr lang="en-US" sz="1000" i="1" dirty="0"/>
              <a:t>-oncology. </a:t>
            </a:r>
            <a:r>
              <a:rPr lang="en-US" sz="1000" dirty="0"/>
              <a:t>Mar 11 2012</a:t>
            </a:r>
            <a:r>
              <a:rPr lang="en-US" sz="1000" dirty="0" smtClean="0"/>
              <a:t>.</a:t>
            </a:r>
            <a:endParaRPr lang="en-US" sz="1000" dirty="0"/>
          </a:p>
        </p:txBody>
      </p:sp>
      <p:sp>
        <p:nvSpPr>
          <p:cNvPr id="7" name="Title 1"/>
          <p:cNvSpPr>
            <a:spLocks noGrp="1"/>
          </p:cNvSpPr>
          <p:nvPr>
            <p:ph type="title"/>
          </p:nvPr>
        </p:nvSpPr>
        <p:spPr>
          <a:xfrm>
            <a:off x="0" y="274638"/>
            <a:ext cx="9144000" cy="563562"/>
          </a:xfrm>
        </p:spPr>
        <p:txBody>
          <a:bodyPr>
            <a:normAutofit fontScale="90000"/>
          </a:bodyPr>
          <a:lstStyle/>
          <a:p>
            <a:pPr algn="ctr"/>
            <a:r>
              <a:rPr lang="en-US" dirty="0" smtClean="0"/>
              <a:t>REFERENCES</a:t>
            </a:r>
            <a:endParaRPr lang="en-US" dirty="0"/>
          </a:p>
        </p:txBody>
      </p:sp>
    </p:spTree>
    <p:extLst>
      <p:ext uri="{BB962C8B-B14F-4D97-AF65-F5344CB8AC3E}">
        <p14:creationId xmlns:p14="http://schemas.microsoft.com/office/powerpoint/2010/main" val="23781010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 y="762000"/>
            <a:ext cx="8839200" cy="5940088"/>
          </a:xfrm>
          <a:prstGeom prst="rect">
            <a:avLst/>
          </a:prstGeom>
        </p:spPr>
        <p:txBody>
          <a:bodyPr wrap="square">
            <a:spAutoFit/>
          </a:bodyPr>
          <a:lstStyle/>
          <a:p>
            <a:r>
              <a:rPr lang="en-US" sz="1000" b="1" dirty="0"/>
              <a:t>23. </a:t>
            </a:r>
            <a:r>
              <a:rPr lang="en-US" sz="1000" dirty="0"/>
              <a:t>Ferner RE, Lucas JD, </a:t>
            </a:r>
            <a:r>
              <a:rPr lang="en-US" sz="1000" dirty="0" err="1"/>
              <a:t>O'Doherty</a:t>
            </a:r>
            <a:r>
              <a:rPr lang="en-US" sz="1000" dirty="0"/>
              <a:t> MJ, et al. Evaluation of (18)</a:t>
            </a:r>
            <a:r>
              <a:rPr lang="en-US" sz="1000" dirty="0" err="1"/>
              <a:t>fluorodeoxyglucose</a:t>
            </a:r>
            <a:r>
              <a:rPr lang="en-US" sz="1000" dirty="0"/>
              <a:t> positron emission tomography ((18)FDG PET) in the detection of malignant peripheral nerve sheath </a:t>
            </a:r>
            <a:r>
              <a:rPr lang="en-US" sz="1000" dirty="0" err="1"/>
              <a:t>tumours</a:t>
            </a:r>
            <a:r>
              <a:rPr lang="en-US" sz="1000" dirty="0"/>
              <a:t> arising from within plexiform neurofibromas in neurofibromatosis 1. </a:t>
            </a:r>
            <a:r>
              <a:rPr lang="en-US" sz="1000" i="1" dirty="0"/>
              <a:t>Journal of neurology, neurosurgery, and psychiatry. </a:t>
            </a:r>
            <a:r>
              <a:rPr lang="en-US" sz="1000" dirty="0"/>
              <a:t>Mar 2000;68(3):353-357.</a:t>
            </a:r>
          </a:p>
          <a:p>
            <a:r>
              <a:rPr lang="en-US" sz="1000" b="1" dirty="0" smtClean="0"/>
              <a:t>24. </a:t>
            </a:r>
            <a:r>
              <a:rPr lang="en-US" sz="1000" dirty="0" smtClean="0"/>
              <a:t>Ferner </a:t>
            </a:r>
            <a:r>
              <a:rPr lang="en-US" sz="1000" dirty="0"/>
              <a:t>RE, Golding JF, Smith M, et al. [18F]2-fluoro-2-deoxy-D-glucose positron emission tomography (FDG PET) as a diagnostic tool for neurofibromatosis 1 (NF1) associated malignant peripheral nerve sheath </a:t>
            </a:r>
            <a:r>
              <a:rPr lang="en-US" sz="1000" dirty="0" err="1"/>
              <a:t>tumours</a:t>
            </a:r>
            <a:r>
              <a:rPr lang="en-US" sz="1000" dirty="0"/>
              <a:t> (MPNSTs): a long-term clinical study. </a:t>
            </a:r>
            <a:r>
              <a:rPr lang="en-US" sz="1000" i="1" dirty="0"/>
              <a:t>Annals of oncology : official journal of the European Society for Medical Oncology / ESMO. </a:t>
            </a:r>
            <a:r>
              <a:rPr lang="en-US" sz="1000" dirty="0"/>
              <a:t>Feb 2008;19(2):390-394.</a:t>
            </a:r>
          </a:p>
          <a:p>
            <a:r>
              <a:rPr lang="en-US" sz="1000" b="1" dirty="0" smtClean="0"/>
              <a:t>25. </a:t>
            </a:r>
            <a:r>
              <a:rPr lang="en-US" sz="1000" dirty="0" smtClean="0"/>
              <a:t>Levine </a:t>
            </a:r>
            <a:r>
              <a:rPr lang="en-US" sz="1000" dirty="0"/>
              <a:t>E, </a:t>
            </a:r>
            <a:r>
              <a:rPr lang="en-US" sz="1000" dirty="0" err="1"/>
              <a:t>Huntrakoon</a:t>
            </a:r>
            <a:r>
              <a:rPr lang="en-US" sz="1000" dirty="0"/>
              <a:t> M, Wetzel LH. Malignant nerve-sheath neoplasms in neurofibromatosis: distinction from benign tumors by using imaging techniques. </a:t>
            </a:r>
            <a:r>
              <a:rPr lang="en-US" sz="1000" i="1" dirty="0"/>
              <a:t>AJR. American journal of </a:t>
            </a:r>
            <a:r>
              <a:rPr lang="en-US" sz="1000" i="1" dirty="0" err="1"/>
              <a:t>roentgenology</a:t>
            </a:r>
            <a:r>
              <a:rPr lang="en-US" sz="1000" i="1" dirty="0"/>
              <a:t>. </a:t>
            </a:r>
            <a:r>
              <a:rPr lang="en-US" sz="1000" dirty="0"/>
              <a:t>Nov 1987;149(5):1059-1064.</a:t>
            </a:r>
          </a:p>
          <a:p>
            <a:r>
              <a:rPr lang="en-US" sz="1000" b="1" dirty="0" smtClean="0"/>
              <a:t>26. </a:t>
            </a:r>
            <a:r>
              <a:rPr lang="en-US" sz="1000" dirty="0" err="1" smtClean="0"/>
              <a:t>Longhi</a:t>
            </a:r>
            <a:r>
              <a:rPr lang="en-US" sz="1000" dirty="0" smtClean="0"/>
              <a:t> </a:t>
            </a:r>
            <a:r>
              <a:rPr lang="en-US" sz="1000" dirty="0"/>
              <a:t>A, </a:t>
            </a:r>
            <a:r>
              <a:rPr lang="en-US" sz="1000" dirty="0" err="1"/>
              <a:t>Errani</a:t>
            </a:r>
            <a:r>
              <a:rPr lang="en-US" sz="1000" dirty="0"/>
              <a:t> C, </a:t>
            </a:r>
            <a:r>
              <a:rPr lang="en-US" sz="1000" dirty="0" err="1"/>
              <a:t>Magagnoli</a:t>
            </a:r>
            <a:r>
              <a:rPr lang="en-US" sz="1000" dirty="0"/>
              <a:t> G, et al. High grade malignant peripheral nerve sheath tumors: outcome of 62 patients with localized disease and review of the literature. </a:t>
            </a:r>
            <a:r>
              <a:rPr lang="en-US" sz="1000" i="1" dirty="0"/>
              <a:t>J </a:t>
            </a:r>
            <a:r>
              <a:rPr lang="en-US" sz="1000" i="1" dirty="0" err="1"/>
              <a:t>Chemother</a:t>
            </a:r>
            <a:r>
              <a:rPr lang="en-US" sz="1000" i="1" dirty="0"/>
              <a:t>. </a:t>
            </a:r>
            <a:r>
              <a:rPr lang="en-US" sz="1000" dirty="0"/>
              <a:t>Dec 2010;22(6):413-418.</a:t>
            </a:r>
          </a:p>
          <a:p>
            <a:r>
              <a:rPr lang="en-US" sz="1000" b="1" dirty="0" smtClean="0"/>
              <a:t>27. </a:t>
            </a:r>
            <a:r>
              <a:rPr lang="en-US" sz="1000" dirty="0" smtClean="0"/>
              <a:t>Baehring </a:t>
            </a:r>
            <a:r>
              <a:rPr lang="en-US" sz="1000" dirty="0"/>
              <a:t>JM, </a:t>
            </a:r>
            <a:r>
              <a:rPr lang="en-US" sz="1000" dirty="0" err="1"/>
              <a:t>Betensky</a:t>
            </a:r>
            <a:r>
              <a:rPr lang="en-US" sz="1000" dirty="0"/>
              <a:t> RA, </a:t>
            </a:r>
            <a:r>
              <a:rPr lang="en-US" sz="1000" dirty="0" err="1"/>
              <a:t>Batchelor</a:t>
            </a:r>
            <a:r>
              <a:rPr lang="en-US" sz="1000" dirty="0"/>
              <a:t> TT. Malignant peripheral nerve sheath tumor: the clinical spectrum and outcome of treatment. </a:t>
            </a:r>
            <a:r>
              <a:rPr lang="en-US" sz="1000" i="1" dirty="0"/>
              <a:t>Neurology. </a:t>
            </a:r>
            <a:r>
              <a:rPr lang="en-US" sz="1000" dirty="0"/>
              <a:t>Sep 9 2003;61(5):696-698.</a:t>
            </a:r>
          </a:p>
          <a:p>
            <a:r>
              <a:rPr lang="en-US" sz="1000" b="1" dirty="0" smtClean="0"/>
              <a:t>28. </a:t>
            </a:r>
            <a:r>
              <a:rPr lang="en-US" sz="1000" dirty="0" err="1" smtClean="0"/>
              <a:t>Demir</a:t>
            </a:r>
            <a:r>
              <a:rPr lang="en-US" sz="1000" dirty="0" smtClean="0"/>
              <a:t> </a:t>
            </a:r>
            <a:r>
              <a:rPr lang="en-US" sz="1000" dirty="0"/>
              <a:t>HA, </a:t>
            </a:r>
            <a:r>
              <a:rPr lang="en-US" sz="1000" dirty="0" err="1"/>
              <a:t>Varan</a:t>
            </a:r>
            <a:r>
              <a:rPr lang="en-US" sz="1000" dirty="0"/>
              <a:t> A, </a:t>
            </a:r>
            <a:r>
              <a:rPr lang="en-US" sz="1000" dirty="0" err="1"/>
              <a:t>Yalcn</a:t>
            </a:r>
            <a:r>
              <a:rPr lang="en-US" sz="1000" dirty="0"/>
              <a:t> B, </a:t>
            </a:r>
            <a:r>
              <a:rPr lang="en-US" sz="1000" dirty="0" err="1"/>
              <a:t>Akyuz</a:t>
            </a:r>
            <a:r>
              <a:rPr lang="en-US" sz="1000" dirty="0"/>
              <a:t> C, </a:t>
            </a:r>
            <a:r>
              <a:rPr lang="en-US" sz="1000" dirty="0" err="1"/>
              <a:t>Kutluk</a:t>
            </a:r>
            <a:r>
              <a:rPr lang="en-US" sz="1000" dirty="0"/>
              <a:t> T, </a:t>
            </a:r>
            <a:r>
              <a:rPr lang="en-US" sz="1000" dirty="0" err="1"/>
              <a:t>Buyukpamukcu</a:t>
            </a:r>
            <a:r>
              <a:rPr lang="en-US" sz="1000" dirty="0"/>
              <a:t> M. Malignant peripheral nerve sheath tumors in childhood: 13 cases from a single center. </a:t>
            </a:r>
            <a:r>
              <a:rPr lang="en-US" sz="1000" i="1" dirty="0"/>
              <a:t>Journal of pediatric hematology/oncology. </a:t>
            </a:r>
            <a:r>
              <a:rPr lang="en-US" sz="1000" dirty="0"/>
              <a:t>Apr 2012;34(3):204-207.</a:t>
            </a:r>
          </a:p>
          <a:p>
            <a:r>
              <a:rPr lang="en-US" sz="1000" b="1" dirty="0" smtClean="0"/>
              <a:t>29. </a:t>
            </a:r>
            <a:r>
              <a:rPr lang="en-US" sz="1000" dirty="0" err="1" smtClean="0"/>
              <a:t>Moharir</a:t>
            </a:r>
            <a:r>
              <a:rPr lang="en-US" sz="1000" dirty="0" smtClean="0"/>
              <a:t> </a:t>
            </a:r>
            <a:r>
              <a:rPr lang="en-US" sz="1000" dirty="0"/>
              <a:t>M, London K, </a:t>
            </a:r>
            <a:r>
              <a:rPr lang="en-US" sz="1000" dirty="0" err="1"/>
              <a:t>Howman</a:t>
            </a:r>
            <a:r>
              <a:rPr lang="en-US" sz="1000" dirty="0"/>
              <a:t>-Giles R, North K. Utility of positron emission tomography for </a:t>
            </a:r>
            <a:r>
              <a:rPr lang="en-US" sz="1000" dirty="0" err="1"/>
              <a:t>tumour</a:t>
            </a:r>
            <a:r>
              <a:rPr lang="en-US" sz="1000" dirty="0"/>
              <a:t> surveillance in children with neurofibromatosis type 1. </a:t>
            </a:r>
            <a:r>
              <a:rPr lang="en-US" sz="1000" i="1" dirty="0"/>
              <a:t>European journal of nuclear medicine and molecular imaging. </a:t>
            </a:r>
            <a:r>
              <a:rPr lang="en-US" sz="1000" dirty="0"/>
              <a:t>Jul 2010;37(7):1309-1317.</a:t>
            </a:r>
          </a:p>
          <a:p>
            <a:r>
              <a:rPr lang="en-US" sz="1000" b="1" dirty="0" smtClean="0"/>
              <a:t>30. </a:t>
            </a:r>
            <a:r>
              <a:rPr lang="en-US" sz="1000" dirty="0" smtClean="0"/>
              <a:t>Tucker </a:t>
            </a:r>
            <a:r>
              <a:rPr lang="en-US" sz="1000" dirty="0"/>
              <a:t>T, </a:t>
            </a:r>
            <a:r>
              <a:rPr lang="en-US" sz="1000" dirty="0" err="1"/>
              <a:t>Wolkenstein</a:t>
            </a:r>
            <a:r>
              <a:rPr lang="en-US" sz="1000" dirty="0"/>
              <a:t> P, </a:t>
            </a:r>
            <a:r>
              <a:rPr lang="en-US" sz="1000" dirty="0" err="1"/>
              <a:t>Revuz</a:t>
            </a:r>
            <a:r>
              <a:rPr lang="en-US" sz="1000" dirty="0"/>
              <a:t> J, Zeller J, Friedman JM. Association between benign and malignant peripheral nerve sheath tumors in NF1. </a:t>
            </a:r>
            <a:r>
              <a:rPr lang="en-US" sz="1000" i="1" dirty="0"/>
              <a:t>Neurology. </a:t>
            </a:r>
            <a:r>
              <a:rPr lang="en-US" sz="1000" dirty="0"/>
              <a:t>Jul 26 2005;65(2):</a:t>
            </a:r>
            <a:r>
              <a:rPr lang="en-US" sz="1000" dirty="0" smtClean="0"/>
              <a:t>205-211.</a:t>
            </a:r>
          </a:p>
          <a:p>
            <a:r>
              <a:rPr lang="en-US" sz="1000" b="1" dirty="0" smtClean="0"/>
              <a:t>31. </a:t>
            </a:r>
            <a:r>
              <a:rPr lang="en-US" sz="1000" dirty="0" smtClean="0"/>
              <a:t>Gousias </a:t>
            </a:r>
            <a:r>
              <a:rPr lang="en-US" sz="1000" dirty="0"/>
              <a:t>K, </a:t>
            </a:r>
            <a:r>
              <a:rPr lang="en-US" sz="1000" dirty="0" err="1"/>
              <a:t>Bostrom</a:t>
            </a:r>
            <a:r>
              <a:rPr lang="en-US" sz="1000" dirty="0"/>
              <a:t> J, Kovacs A, </a:t>
            </a:r>
            <a:r>
              <a:rPr lang="en-US" sz="1000" dirty="0" err="1"/>
              <a:t>Niehusmann</a:t>
            </a:r>
            <a:r>
              <a:rPr lang="en-US" sz="1000" dirty="0"/>
              <a:t> P, Wagner I, </a:t>
            </a:r>
            <a:r>
              <a:rPr lang="en-US" sz="1000" dirty="0" err="1"/>
              <a:t>Kristof</a:t>
            </a:r>
            <a:r>
              <a:rPr lang="en-US" sz="1000" dirty="0"/>
              <a:t> R. Factors of influence upon overall survival in the treatment of intracranial MPNSTs. Review of the literature and report of a case. </a:t>
            </a:r>
            <a:r>
              <a:rPr lang="en-US" sz="1000" i="1" dirty="0" err="1"/>
              <a:t>Radiat</a:t>
            </a:r>
            <a:r>
              <a:rPr lang="en-US" sz="1000" i="1" dirty="0"/>
              <a:t> </a:t>
            </a:r>
            <a:r>
              <a:rPr lang="en-US" sz="1000" i="1" dirty="0" err="1"/>
              <a:t>Oncol</a:t>
            </a:r>
            <a:r>
              <a:rPr lang="en-US" sz="1000" i="1" dirty="0"/>
              <a:t>. </a:t>
            </a:r>
            <a:r>
              <a:rPr lang="en-US" sz="1000" dirty="0"/>
              <a:t>2010;5:114.</a:t>
            </a:r>
          </a:p>
          <a:p>
            <a:r>
              <a:rPr lang="en-US" sz="1000" b="1" dirty="0" smtClean="0"/>
              <a:t>32. </a:t>
            </a:r>
            <a:r>
              <a:rPr lang="en-US" sz="1000" dirty="0" smtClean="0"/>
              <a:t>van </a:t>
            </a:r>
            <a:r>
              <a:rPr lang="en-US" sz="1000" dirty="0"/>
              <a:t>den </a:t>
            </a:r>
            <a:r>
              <a:rPr lang="en-US" sz="1000" dirty="0" err="1"/>
              <a:t>Munckhof</a:t>
            </a:r>
            <a:r>
              <a:rPr lang="en-US" sz="1000" dirty="0"/>
              <a:t> P, Germans MR, Schouten-van </a:t>
            </a:r>
            <a:r>
              <a:rPr lang="en-US" sz="1000" dirty="0" err="1"/>
              <a:t>Meeteren</a:t>
            </a:r>
            <a:r>
              <a:rPr lang="en-US" sz="1000" dirty="0"/>
              <a:t> AY, </a:t>
            </a:r>
            <a:r>
              <a:rPr lang="en-US" sz="1000" dirty="0" err="1"/>
              <a:t>Oldenburger</a:t>
            </a:r>
            <a:r>
              <a:rPr lang="en-US" sz="1000" dirty="0"/>
              <a:t> F, </a:t>
            </a:r>
            <a:r>
              <a:rPr lang="en-US" sz="1000" dirty="0" err="1"/>
              <a:t>Troost</a:t>
            </a:r>
            <a:r>
              <a:rPr lang="en-US" sz="1000" dirty="0"/>
              <a:t> D, </a:t>
            </a:r>
            <a:r>
              <a:rPr lang="en-US" sz="1000" dirty="0" err="1"/>
              <a:t>Vandertop</a:t>
            </a:r>
            <a:r>
              <a:rPr lang="en-US" sz="1000" dirty="0"/>
              <a:t> WP. Recurring intracranial malignant peripheral nerve sheath tumor: case report and systematic review of the literature. </a:t>
            </a:r>
            <a:r>
              <a:rPr lang="en-US" sz="1000" i="1" dirty="0"/>
              <a:t>Neurosurgery. </a:t>
            </a:r>
            <a:r>
              <a:rPr lang="en-US" sz="1000" dirty="0"/>
              <a:t>Apr 2011;68(4):E1152-1158; discussion E1159.</a:t>
            </a:r>
          </a:p>
          <a:p>
            <a:r>
              <a:rPr lang="en-US" sz="1000" b="1" dirty="0" smtClean="0"/>
              <a:t>33. </a:t>
            </a:r>
            <a:r>
              <a:rPr lang="en-US" sz="1000" dirty="0" smtClean="0"/>
              <a:t>Gupta </a:t>
            </a:r>
            <a:r>
              <a:rPr lang="en-US" sz="1000" dirty="0"/>
              <a:t>G, </a:t>
            </a:r>
            <a:r>
              <a:rPr lang="en-US" sz="1000" dirty="0" err="1"/>
              <a:t>Maniker</a:t>
            </a:r>
            <a:r>
              <a:rPr lang="en-US" sz="1000" dirty="0"/>
              <a:t> A. Malignant peripheral nerve sheath tumors. </a:t>
            </a:r>
            <a:r>
              <a:rPr lang="en-US" sz="1000" i="1" dirty="0"/>
              <a:t>Neurosurgical focus. </a:t>
            </a:r>
            <a:r>
              <a:rPr lang="en-US" sz="1000" dirty="0"/>
              <a:t>2007;22(6):E12.</a:t>
            </a:r>
          </a:p>
          <a:p>
            <a:r>
              <a:rPr lang="en-US" sz="1000" b="1" dirty="0" smtClean="0"/>
              <a:t>34. </a:t>
            </a:r>
            <a:r>
              <a:rPr lang="en-US" sz="1000" dirty="0" smtClean="0"/>
              <a:t>Spiliopoulos </a:t>
            </a:r>
            <a:r>
              <a:rPr lang="en-US" sz="1000" dirty="0"/>
              <a:t>K, Williams Z. Brachial plexus reconstruction following resection of a malignant peripheral nerve sheath tumor: case report. </a:t>
            </a:r>
            <a:r>
              <a:rPr lang="en-US" sz="1000" i="1" dirty="0"/>
              <a:t>Neurosurgery. </a:t>
            </a:r>
            <a:r>
              <a:rPr lang="en-US" sz="1000" dirty="0"/>
              <a:t>Jul 2011;69(1):E245-250; discussion E250.</a:t>
            </a:r>
          </a:p>
          <a:p>
            <a:r>
              <a:rPr lang="en-US" sz="1000" b="1" dirty="0" smtClean="0"/>
              <a:t>35. </a:t>
            </a:r>
            <a:r>
              <a:rPr lang="en-US" sz="1000" dirty="0" smtClean="0"/>
              <a:t>McLaughlin </a:t>
            </a:r>
            <a:r>
              <a:rPr lang="en-US" sz="1000" dirty="0"/>
              <a:t>EJ, </a:t>
            </a:r>
            <a:r>
              <a:rPr lang="en-US" sz="1000" dirty="0" err="1"/>
              <a:t>Heuer</a:t>
            </a:r>
            <a:r>
              <a:rPr lang="en-US" sz="1000" dirty="0"/>
              <a:t> GG, Whitmore RG, et al. Treatment of a malignant peripheral nerve sheath tumor and its complications through a multidisciplinary approach. </a:t>
            </a:r>
            <a:r>
              <a:rPr lang="en-US" sz="1000" i="1" dirty="0"/>
              <a:t>Journal of neurosurgery. Pediatrics. </a:t>
            </a:r>
            <a:r>
              <a:rPr lang="en-US" sz="1000" dirty="0"/>
              <a:t>May 2011;7(5):543-548.</a:t>
            </a:r>
          </a:p>
          <a:p>
            <a:r>
              <a:rPr lang="en-US" sz="1000" b="1" dirty="0" smtClean="0"/>
              <a:t>36. </a:t>
            </a:r>
            <a:r>
              <a:rPr lang="en-US" sz="1000" dirty="0" smtClean="0"/>
              <a:t>Kim </a:t>
            </a:r>
            <a:r>
              <a:rPr lang="en-US" sz="1000" dirty="0"/>
              <a:t>KT, Park YS, Kwon JT, Kim YB. Primary paraspinal malignant peripheral nerve sheath tumor. </a:t>
            </a:r>
            <a:r>
              <a:rPr lang="en-US" sz="1000" i="1" dirty="0"/>
              <a:t>Journal of Korean Neurosurgical Society. </a:t>
            </a:r>
            <a:r>
              <a:rPr lang="en-US" sz="1000" dirty="0"/>
              <a:t>Aug 2008;44(2):91-94.</a:t>
            </a:r>
          </a:p>
          <a:p>
            <a:r>
              <a:rPr lang="en-US" sz="1000" b="1" dirty="0" smtClean="0"/>
              <a:t>37. </a:t>
            </a:r>
            <a:r>
              <a:rPr lang="en-US" sz="1000" dirty="0" err="1" smtClean="0"/>
              <a:t>Xu</a:t>
            </a:r>
            <a:r>
              <a:rPr lang="en-US" sz="1000" dirty="0" smtClean="0"/>
              <a:t> </a:t>
            </a:r>
            <a:r>
              <a:rPr lang="en-US" sz="1000" dirty="0"/>
              <a:t>Q, Xing B, Huang X, Wang R, Li Y, Yang Z. Primary malignant peripheral nerve sheath tumor of the </a:t>
            </a:r>
            <a:r>
              <a:rPr lang="en-US" sz="1000" dirty="0" err="1"/>
              <a:t>cauda</a:t>
            </a:r>
            <a:r>
              <a:rPr lang="en-US" sz="1000" dirty="0"/>
              <a:t> </a:t>
            </a:r>
            <a:r>
              <a:rPr lang="en-US" sz="1000" dirty="0" err="1"/>
              <a:t>equina</a:t>
            </a:r>
            <a:r>
              <a:rPr lang="en-US" sz="1000" dirty="0"/>
              <a:t> with metastasis to the brain in a child: case report and literature review. </a:t>
            </a:r>
            <a:r>
              <a:rPr lang="en-US" sz="1000" i="1" dirty="0"/>
              <a:t>The spine journal : official journal of the North American Spine Society. </a:t>
            </a:r>
            <a:r>
              <a:rPr lang="en-US" sz="1000" dirty="0"/>
              <a:t>Apr 2012;12(4):e7-e13.</a:t>
            </a:r>
          </a:p>
          <a:p>
            <a:r>
              <a:rPr lang="en-US" sz="1000" b="1" dirty="0" smtClean="0"/>
              <a:t>38. </a:t>
            </a:r>
            <a:r>
              <a:rPr lang="en-US" sz="1000" dirty="0" err="1" smtClean="0"/>
              <a:t>Rames</a:t>
            </a:r>
            <a:r>
              <a:rPr lang="en-US" sz="1000" dirty="0" smtClean="0"/>
              <a:t> </a:t>
            </a:r>
            <a:r>
              <a:rPr lang="en-US" sz="1000" dirty="0"/>
              <a:t>RA, Smith MT. Malignant peripheral nerve sheath tumor of the prostate: a rare </a:t>
            </a:r>
            <a:r>
              <a:rPr lang="en-US" sz="1000" dirty="0" err="1"/>
              <a:t>manifestion</a:t>
            </a:r>
            <a:r>
              <a:rPr lang="en-US" sz="1000" dirty="0"/>
              <a:t> of neurofibromatosis type 1. </a:t>
            </a:r>
            <a:r>
              <a:rPr lang="en-US" sz="1000" i="1" dirty="0"/>
              <a:t>The Journal of urology. </a:t>
            </a:r>
            <a:r>
              <a:rPr lang="en-US" sz="1000" dirty="0"/>
              <a:t>Jul 1999;162(1):165-166.</a:t>
            </a:r>
          </a:p>
          <a:p>
            <a:r>
              <a:rPr lang="en-US" sz="1000" b="1" dirty="0" smtClean="0"/>
              <a:t>39. </a:t>
            </a:r>
            <a:r>
              <a:rPr lang="en-US" sz="1000" dirty="0" err="1" smtClean="0"/>
              <a:t>Garg</a:t>
            </a:r>
            <a:r>
              <a:rPr lang="en-US" sz="1000" dirty="0" smtClean="0"/>
              <a:t> </a:t>
            </a:r>
            <a:r>
              <a:rPr lang="en-US" sz="1000" dirty="0"/>
              <a:t>A, Gupta V, </a:t>
            </a:r>
            <a:r>
              <a:rPr lang="en-US" sz="1000" dirty="0" err="1"/>
              <a:t>Gaikwad</a:t>
            </a:r>
            <a:r>
              <a:rPr lang="en-US" sz="1000" dirty="0"/>
              <a:t> SB, et al. Scalp malignant peripheral nerve sheath tumor (MPNST) with bony involvement and new bone formation: case report. </a:t>
            </a:r>
            <a:r>
              <a:rPr lang="en-US" sz="1000" i="1" dirty="0"/>
              <a:t>Clinical neurology and neurosurgery. </a:t>
            </a:r>
            <a:r>
              <a:rPr lang="en-US" sz="1000" dirty="0"/>
              <a:t>Sep 2004;106(4):340-344</a:t>
            </a:r>
            <a:r>
              <a:rPr lang="en-US" sz="1000" dirty="0" smtClean="0"/>
              <a:t>.</a:t>
            </a:r>
            <a:r>
              <a:rPr lang="en-US" sz="1000" b="1" dirty="0"/>
              <a:t> </a:t>
            </a:r>
            <a:endParaRPr lang="en-US" sz="1000" b="1" dirty="0" smtClean="0"/>
          </a:p>
          <a:p>
            <a:r>
              <a:rPr lang="en-US" sz="1000" b="1" dirty="0" smtClean="0"/>
              <a:t>40</a:t>
            </a:r>
            <a:r>
              <a:rPr lang="en-US" sz="1000" b="1" dirty="0"/>
              <a:t>. </a:t>
            </a:r>
            <a:r>
              <a:rPr lang="en-US" sz="1000" dirty="0"/>
              <a:t>Ge P, Fu S, Lu L, </a:t>
            </a:r>
            <a:r>
              <a:rPr lang="en-US" sz="1000" dirty="0" err="1"/>
              <a:t>Zhong</a:t>
            </a:r>
            <a:r>
              <a:rPr lang="en-US" sz="1000" dirty="0"/>
              <a:t> Y, Qi B, </a:t>
            </a:r>
            <a:r>
              <a:rPr lang="en-US" sz="1000" dirty="0" err="1"/>
              <a:t>Luo</a:t>
            </a:r>
            <a:r>
              <a:rPr lang="en-US" sz="1000" dirty="0"/>
              <a:t> Y. Diffuse scalp malignant peripheral nerve sheath tumor with intracranial extension in a patient with neurofibromatosis type 1. </a:t>
            </a:r>
            <a:r>
              <a:rPr lang="en-US" sz="1000" i="1" dirty="0"/>
              <a:t>Journal of clinical neuroscience : official journal of the Neurosurgical Society of Australasia. </a:t>
            </a:r>
            <a:r>
              <a:rPr lang="en-US" sz="1000" dirty="0"/>
              <a:t>Nov 2010;17(11):1443-1444.</a:t>
            </a:r>
          </a:p>
          <a:p>
            <a:r>
              <a:rPr lang="en-US" sz="1000" b="1" dirty="0"/>
              <a:t>41. </a:t>
            </a:r>
            <a:r>
              <a:rPr lang="en-US" sz="1000" dirty="0"/>
              <a:t>Voth H, </a:t>
            </a:r>
            <a:r>
              <a:rPr lang="en-US" sz="1000" dirty="0" err="1"/>
              <a:t>Nakai</a:t>
            </a:r>
            <a:r>
              <a:rPr lang="en-US" sz="1000" dirty="0"/>
              <a:t> N, </a:t>
            </a:r>
            <a:r>
              <a:rPr lang="en-US" sz="1000" dirty="0" err="1"/>
              <a:t>Wardelmann</a:t>
            </a:r>
            <a:r>
              <a:rPr lang="en-US" sz="1000" dirty="0"/>
              <a:t> E, et al. Malignant peripheral nerve sheath tumor of the scalp: case report and review of the literature. </a:t>
            </a:r>
            <a:r>
              <a:rPr lang="en-US" sz="1000" i="1" dirty="0"/>
              <a:t>Dermatologic surgery : official publication for American Society for Dermatologic Surgery [et al.]. </a:t>
            </a:r>
            <a:r>
              <a:rPr lang="en-US" sz="1000" dirty="0"/>
              <a:t>Nov 2011;37(11):1684-1688.</a:t>
            </a:r>
          </a:p>
          <a:p>
            <a:endParaRPr lang="en-US" sz="1000" dirty="0"/>
          </a:p>
        </p:txBody>
      </p:sp>
      <p:sp>
        <p:nvSpPr>
          <p:cNvPr id="7" name="Title 1"/>
          <p:cNvSpPr>
            <a:spLocks noGrp="1"/>
          </p:cNvSpPr>
          <p:nvPr>
            <p:ph type="title"/>
          </p:nvPr>
        </p:nvSpPr>
        <p:spPr>
          <a:xfrm>
            <a:off x="0" y="274638"/>
            <a:ext cx="9144000" cy="563562"/>
          </a:xfrm>
        </p:spPr>
        <p:txBody>
          <a:bodyPr>
            <a:normAutofit fontScale="90000"/>
          </a:bodyPr>
          <a:lstStyle/>
          <a:p>
            <a:pPr algn="ctr"/>
            <a:r>
              <a:rPr lang="en-US" dirty="0" smtClean="0"/>
              <a:t>REFERENCES</a:t>
            </a:r>
            <a:endParaRPr lang="en-US" dirty="0"/>
          </a:p>
        </p:txBody>
      </p:sp>
    </p:spTree>
    <p:extLst>
      <p:ext uri="{BB962C8B-B14F-4D97-AF65-F5344CB8AC3E}">
        <p14:creationId xmlns:p14="http://schemas.microsoft.com/office/powerpoint/2010/main" val="2277076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563562"/>
          </a:xfrm>
        </p:spPr>
        <p:txBody>
          <a:bodyPr>
            <a:normAutofit fontScale="90000"/>
          </a:bodyPr>
          <a:lstStyle/>
          <a:p>
            <a:pPr algn="ctr"/>
            <a:r>
              <a:rPr lang="en-US" dirty="0" smtClean="0"/>
              <a:t>OVERVIEW</a:t>
            </a:r>
            <a:endParaRPr lang="en-US" dirty="0"/>
          </a:p>
        </p:txBody>
      </p:sp>
      <p:sp>
        <p:nvSpPr>
          <p:cNvPr id="3" name="Content Placeholder 2"/>
          <p:cNvSpPr>
            <a:spLocks noGrp="1"/>
          </p:cNvSpPr>
          <p:nvPr>
            <p:ph idx="1"/>
          </p:nvPr>
        </p:nvSpPr>
        <p:spPr>
          <a:xfrm>
            <a:off x="228600" y="838200"/>
            <a:ext cx="8763000" cy="5943600"/>
          </a:xfrm>
        </p:spPr>
        <p:txBody>
          <a:bodyPr>
            <a:noAutofit/>
          </a:bodyPr>
          <a:lstStyle/>
          <a:p>
            <a:pPr marL="0" indent="0">
              <a:buNone/>
            </a:pPr>
            <a:r>
              <a:rPr lang="en-US" sz="2300" b="1" dirty="0" smtClean="0">
                <a:solidFill>
                  <a:schemeClr val="bg2">
                    <a:lumMod val="25000"/>
                  </a:schemeClr>
                </a:solidFill>
              </a:rPr>
              <a:t> DEFINITION</a:t>
            </a:r>
          </a:p>
          <a:p>
            <a:pPr marL="114300" indent="-114300"/>
            <a:r>
              <a:rPr lang="en-US" sz="1400" dirty="0" smtClean="0"/>
              <a:t>Any sarcoma </a:t>
            </a:r>
            <a:r>
              <a:rPr lang="en-US" sz="1400" dirty="0"/>
              <a:t>with </a:t>
            </a:r>
            <a:r>
              <a:rPr lang="en-US" sz="1400" dirty="0" smtClean="0"/>
              <a:t>one </a:t>
            </a:r>
            <a:r>
              <a:rPr lang="en-US" sz="1400" dirty="0"/>
              <a:t>of the following </a:t>
            </a:r>
            <a:r>
              <a:rPr lang="en-US" sz="1400" dirty="0" smtClean="0"/>
              <a:t>features:</a:t>
            </a:r>
          </a:p>
          <a:p>
            <a:pPr marL="628650" lvl="2" indent="-171450">
              <a:buFont typeface="Courier New" pitchFamily="49" charset="0"/>
              <a:buChar char="o"/>
            </a:pPr>
            <a:r>
              <a:rPr lang="en-US" sz="1400" dirty="0"/>
              <a:t>a</a:t>
            </a:r>
            <a:r>
              <a:rPr lang="en-US" sz="1400" dirty="0" smtClean="0"/>
              <a:t>rising from </a:t>
            </a:r>
            <a:r>
              <a:rPr lang="en-US" sz="1400" dirty="0"/>
              <a:t>a peripheral nerve</a:t>
            </a:r>
          </a:p>
          <a:p>
            <a:pPr marL="628650" lvl="2" indent="-171450">
              <a:buFont typeface="Courier New" pitchFamily="49" charset="0"/>
              <a:buChar char="o"/>
            </a:pPr>
            <a:r>
              <a:rPr lang="en-US" sz="1400" dirty="0"/>
              <a:t>a</a:t>
            </a:r>
            <a:r>
              <a:rPr lang="en-US" sz="1400" dirty="0" smtClean="0"/>
              <a:t>rising from </a:t>
            </a:r>
            <a:r>
              <a:rPr lang="en-US" sz="1400" dirty="0"/>
              <a:t>a pre-existing benign nerve sheath tumor</a:t>
            </a:r>
          </a:p>
          <a:p>
            <a:pPr marL="628650" lvl="2" indent="-171450">
              <a:buFont typeface="Courier New" pitchFamily="49" charset="0"/>
              <a:buChar char="o"/>
            </a:pPr>
            <a:r>
              <a:rPr lang="en-US" sz="1400" dirty="0"/>
              <a:t>d</a:t>
            </a:r>
            <a:r>
              <a:rPr lang="en-US" sz="1400" dirty="0" smtClean="0"/>
              <a:t>emonstrating Schwann </a:t>
            </a:r>
            <a:r>
              <a:rPr lang="en-US" sz="1400" dirty="0"/>
              <a:t>cell differentiation on histologic </a:t>
            </a:r>
            <a:r>
              <a:rPr lang="en-US" sz="1400" dirty="0" smtClean="0"/>
              <a:t>examination</a:t>
            </a:r>
            <a:endParaRPr lang="en-US" sz="1400" b="1" dirty="0">
              <a:solidFill>
                <a:schemeClr val="tx1"/>
              </a:solidFill>
            </a:endParaRPr>
          </a:p>
          <a:p>
            <a:pPr marL="114300" indent="-114300"/>
            <a:r>
              <a:rPr lang="en-US" sz="1400" dirty="0" smtClean="0"/>
              <a:t>Any </a:t>
            </a:r>
            <a:r>
              <a:rPr lang="en-US" sz="1400" dirty="0"/>
              <a:t>malignant spindled tumor in </a:t>
            </a:r>
            <a:r>
              <a:rPr lang="en-US" sz="1400" dirty="0" smtClean="0"/>
              <a:t>a patient with neurofibromatosis 1 (NF-1), unless proven otherwise</a:t>
            </a:r>
          </a:p>
          <a:p>
            <a:endParaRPr lang="en-US" sz="400" b="1" dirty="0" smtClean="0"/>
          </a:p>
          <a:p>
            <a:pPr marL="0" indent="0">
              <a:buNone/>
            </a:pPr>
            <a:r>
              <a:rPr lang="en-US" sz="2300" b="1" dirty="0" smtClean="0">
                <a:solidFill>
                  <a:schemeClr val="bg2">
                    <a:lumMod val="25000"/>
                  </a:schemeClr>
                </a:solidFill>
              </a:rPr>
              <a:t> EPIDEMIOLOGY</a:t>
            </a:r>
          </a:p>
          <a:p>
            <a:pPr marL="114300" indent="-114300" algn="just"/>
            <a:r>
              <a:rPr lang="en-US" sz="1400" dirty="0" smtClean="0"/>
              <a:t>Accounts </a:t>
            </a:r>
            <a:r>
              <a:rPr lang="en-US" sz="1400" dirty="0"/>
              <a:t>for 5-10% of all soft tissue sarcomas</a:t>
            </a:r>
          </a:p>
          <a:p>
            <a:pPr marL="114300" indent="-114300" algn="just"/>
            <a:r>
              <a:rPr lang="en-US" sz="1400" dirty="0"/>
              <a:t>Incidence </a:t>
            </a:r>
            <a:r>
              <a:rPr lang="en-US" sz="1400" dirty="0" smtClean="0"/>
              <a:t>of 0.001</a:t>
            </a:r>
            <a:r>
              <a:rPr lang="en-US" sz="1400" dirty="0"/>
              <a:t>% in the general population</a:t>
            </a:r>
          </a:p>
          <a:p>
            <a:pPr marL="114300" indent="-114300" algn="just"/>
            <a:r>
              <a:rPr lang="en-US" sz="1400" dirty="0" smtClean="0"/>
              <a:t>Up to 50</a:t>
            </a:r>
            <a:r>
              <a:rPr lang="en-US" sz="1400" dirty="0"/>
              <a:t>% occur in patients with NF-1, </a:t>
            </a:r>
            <a:r>
              <a:rPr lang="en-US" sz="1400" dirty="0" smtClean="0"/>
              <a:t>10% are radiation-induced, 40% are sporadic</a:t>
            </a:r>
            <a:endParaRPr lang="en-US" sz="1400" dirty="0"/>
          </a:p>
          <a:p>
            <a:pPr marL="628650" lvl="1" indent="-171450" algn="just"/>
            <a:r>
              <a:rPr lang="en-US" sz="1400" b="1" dirty="0">
                <a:solidFill>
                  <a:schemeClr val="accent2">
                    <a:lumMod val="60000"/>
                    <a:lumOff val="40000"/>
                  </a:schemeClr>
                </a:solidFill>
              </a:rPr>
              <a:t>NF-1 associated </a:t>
            </a:r>
            <a:r>
              <a:rPr lang="en-US" sz="1400" b="1" dirty="0" smtClean="0">
                <a:solidFill>
                  <a:schemeClr val="accent2">
                    <a:lumMod val="60000"/>
                    <a:lumOff val="40000"/>
                  </a:schemeClr>
                </a:solidFill>
              </a:rPr>
              <a:t>MPNST</a:t>
            </a:r>
            <a:endParaRPr lang="en-US" sz="1400" b="1" dirty="0">
              <a:solidFill>
                <a:schemeClr val="accent2">
                  <a:lumMod val="60000"/>
                  <a:lumOff val="40000"/>
                </a:schemeClr>
              </a:solidFill>
            </a:endParaRPr>
          </a:p>
          <a:p>
            <a:pPr marL="1028700" lvl="2" indent="-114300" algn="just"/>
            <a:r>
              <a:rPr lang="en-US" sz="1400" dirty="0" smtClean="0"/>
              <a:t>develops </a:t>
            </a:r>
            <a:r>
              <a:rPr lang="en-US" sz="1400" dirty="0"/>
              <a:t>from existing plexiform neurofibromas, NOT </a:t>
            </a:r>
            <a:r>
              <a:rPr lang="en-US" sz="1400" dirty="0" smtClean="0"/>
              <a:t>superficial </a:t>
            </a:r>
            <a:r>
              <a:rPr lang="en-US" sz="1400" dirty="0"/>
              <a:t>neurofibromas</a:t>
            </a:r>
          </a:p>
          <a:p>
            <a:pPr marL="1028700" lvl="2" indent="-114300" algn="just"/>
            <a:r>
              <a:rPr lang="en-US" sz="1400" dirty="0" smtClean="0"/>
              <a:t>lifetime risk of MPNST in NF-1 patients has been reported between 5-10%</a:t>
            </a:r>
            <a:endParaRPr lang="en-US" sz="1400" dirty="0"/>
          </a:p>
          <a:p>
            <a:pPr marL="1028700" lvl="2" indent="-114300" algn="just"/>
            <a:r>
              <a:rPr lang="en-US" sz="1400" dirty="0"/>
              <a:t>t</a:t>
            </a:r>
            <a:r>
              <a:rPr lang="en-US" sz="1400" dirty="0" smtClean="0"/>
              <a:t>end </a:t>
            </a:r>
            <a:r>
              <a:rPr lang="en-US" sz="1400" dirty="0"/>
              <a:t>to present earlier in life and with larger tumors than sporadic </a:t>
            </a:r>
            <a:r>
              <a:rPr lang="en-US" sz="1400" dirty="0" smtClean="0"/>
              <a:t>MPNSTs</a:t>
            </a:r>
          </a:p>
          <a:p>
            <a:pPr marL="628650" lvl="1" indent="-171450" algn="just"/>
            <a:r>
              <a:rPr lang="en-US" sz="1400" b="1" dirty="0" smtClean="0">
                <a:solidFill>
                  <a:schemeClr val="accent2">
                    <a:lumMod val="60000"/>
                    <a:lumOff val="40000"/>
                  </a:schemeClr>
                </a:solidFill>
              </a:rPr>
              <a:t>Radiation-induced MPNST</a:t>
            </a:r>
          </a:p>
          <a:p>
            <a:pPr marL="1028700" lvl="2" indent="-171450" algn="just"/>
            <a:r>
              <a:rPr lang="en-US" sz="1400" dirty="0"/>
              <a:t>m</a:t>
            </a:r>
            <a:r>
              <a:rPr lang="en-US" sz="1400" dirty="0" smtClean="0"/>
              <a:t>ean </a:t>
            </a:r>
            <a:r>
              <a:rPr lang="en-US" sz="1400" dirty="0"/>
              <a:t>latency between irradiation and </a:t>
            </a:r>
            <a:r>
              <a:rPr lang="en-US" sz="1400" dirty="0" smtClean="0"/>
              <a:t>MPNST presentation may be around 15.5 years (range: 2-26)</a:t>
            </a:r>
            <a:endParaRPr lang="en-US" sz="1400" dirty="0"/>
          </a:p>
          <a:p>
            <a:pPr algn="just"/>
            <a:endParaRPr lang="en-US" sz="400" b="1" dirty="0" smtClean="0"/>
          </a:p>
          <a:p>
            <a:pPr marL="0" indent="0" algn="just">
              <a:buNone/>
            </a:pPr>
            <a:r>
              <a:rPr lang="en-US" sz="2300" b="1" dirty="0" smtClean="0">
                <a:solidFill>
                  <a:schemeClr val="bg2">
                    <a:lumMod val="25000"/>
                  </a:schemeClr>
                </a:solidFill>
              </a:rPr>
              <a:t> CLINICAL FEATURES</a:t>
            </a:r>
          </a:p>
          <a:p>
            <a:pPr marL="114300" indent="-114300"/>
            <a:r>
              <a:rPr lang="en-US" sz="1400" dirty="0"/>
              <a:t>Most commonly </a:t>
            </a:r>
            <a:r>
              <a:rPr lang="en-US" sz="1400" dirty="0" smtClean="0"/>
              <a:t>presents </a:t>
            </a:r>
            <a:r>
              <a:rPr lang="en-US" sz="1400" dirty="0"/>
              <a:t>as an enlarging </a:t>
            </a:r>
            <a:r>
              <a:rPr lang="en-US" sz="1400" dirty="0" smtClean="0"/>
              <a:t>mass +/- pain</a:t>
            </a:r>
            <a:r>
              <a:rPr lang="en-US" sz="1400" dirty="0"/>
              <a:t>, paresthesias or neurologic deficits</a:t>
            </a:r>
          </a:p>
          <a:p>
            <a:pPr marL="114300" indent="-114300"/>
            <a:r>
              <a:rPr lang="en-US" sz="1400" dirty="0" smtClean="0"/>
              <a:t>Most commonly occurs in or near a nerve trunk (e.g. brachial plexus, sacral plexus, </a:t>
            </a:r>
            <a:r>
              <a:rPr lang="en-US" sz="1400" dirty="0"/>
              <a:t>sciatic </a:t>
            </a:r>
            <a:r>
              <a:rPr lang="en-US" sz="1400" dirty="0" smtClean="0"/>
              <a:t>nerve)</a:t>
            </a:r>
            <a:endParaRPr lang="en-US" sz="1400" dirty="0"/>
          </a:p>
          <a:p>
            <a:pPr marL="114300" indent="-114300"/>
            <a:r>
              <a:rPr lang="en-US" sz="1400" dirty="0" smtClean="0"/>
              <a:t>Tend to recur locally and spread hematogenously, with lungs being the most common site of metastasis by far</a:t>
            </a:r>
          </a:p>
          <a:p>
            <a:pPr lvl="1"/>
            <a:endParaRPr lang="en-US" sz="1400" dirty="0"/>
          </a:p>
          <a:p>
            <a:endParaRPr lang="en-US" sz="1400" dirty="0"/>
          </a:p>
        </p:txBody>
      </p:sp>
    </p:spTree>
    <p:extLst>
      <p:ext uri="{BB962C8B-B14F-4D97-AF65-F5344CB8AC3E}">
        <p14:creationId xmlns:p14="http://schemas.microsoft.com/office/powerpoint/2010/main" val="1918225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 y="762000"/>
            <a:ext cx="8839200" cy="5016758"/>
          </a:xfrm>
          <a:prstGeom prst="rect">
            <a:avLst/>
          </a:prstGeom>
        </p:spPr>
        <p:txBody>
          <a:bodyPr wrap="square">
            <a:spAutoFit/>
          </a:bodyPr>
          <a:lstStyle/>
          <a:p>
            <a:r>
              <a:rPr lang="en-US" sz="1000" b="1" dirty="0" smtClean="0"/>
              <a:t>42. </a:t>
            </a:r>
            <a:r>
              <a:rPr lang="en-US" sz="1000" dirty="0" smtClean="0"/>
              <a:t>Fukushima </a:t>
            </a:r>
            <a:r>
              <a:rPr lang="en-US" sz="1000" dirty="0"/>
              <a:t>S, </a:t>
            </a:r>
            <a:r>
              <a:rPr lang="en-US" sz="1000" dirty="0" err="1"/>
              <a:t>Kageshita</a:t>
            </a:r>
            <a:r>
              <a:rPr lang="en-US" sz="1000" dirty="0"/>
              <a:t> T, </a:t>
            </a:r>
            <a:r>
              <a:rPr lang="en-US" sz="1000" dirty="0" err="1"/>
              <a:t>Wakasugi</a:t>
            </a:r>
            <a:r>
              <a:rPr lang="en-US" sz="1000" dirty="0"/>
              <a:t> S, et al. Giant malignant peripheral nerve sheath tumor of the scalp. </a:t>
            </a:r>
            <a:r>
              <a:rPr lang="en-US" sz="1000" i="1" dirty="0"/>
              <a:t>The Journal of dermatology. </a:t>
            </a:r>
            <a:r>
              <a:rPr lang="en-US" sz="1000" dirty="0"/>
              <a:t>Dec 2006;33(12):865-868.</a:t>
            </a:r>
          </a:p>
          <a:p>
            <a:r>
              <a:rPr lang="en-US" sz="1000" b="1" dirty="0" smtClean="0"/>
              <a:t>43. </a:t>
            </a:r>
            <a:r>
              <a:rPr lang="en-US" sz="1000" dirty="0" smtClean="0"/>
              <a:t>Woo </a:t>
            </a:r>
            <a:r>
              <a:rPr lang="en-US" sz="1000" dirty="0"/>
              <a:t>OH, Yong HS, Lee JB, Kim A, Koo BH, Kang EY. A giant malignant peripheral nerve sheath </a:t>
            </a:r>
            <a:r>
              <a:rPr lang="en-US" sz="1000" dirty="0" err="1"/>
              <a:t>tumour</a:t>
            </a:r>
            <a:r>
              <a:rPr lang="en-US" sz="1000" dirty="0"/>
              <a:t> of the breast: CT and pathological findings. </a:t>
            </a:r>
            <a:r>
              <a:rPr lang="en-US" sz="1000" i="1" dirty="0"/>
              <a:t>The British journal of radiology. </a:t>
            </a:r>
            <a:r>
              <a:rPr lang="en-US" sz="1000" dirty="0"/>
              <a:t>Feb 2007;80(950):e44-47.</a:t>
            </a:r>
          </a:p>
          <a:p>
            <a:r>
              <a:rPr lang="en-US" sz="1000" b="1" dirty="0" smtClean="0"/>
              <a:t>44. </a:t>
            </a:r>
            <a:r>
              <a:rPr lang="en-US" sz="1000" dirty="0" err="1" smtClean="0"/>
              <a:t>Fangfang</a:t>
            </a:r>
            <a:r>
              <a:rPr lang="en-US" sz="1000" dirty="0" smtClean="0"/>
              <a:t> </a:t>
            </a:r>
            <a:r>
              <a:rPr lang="en-US" sz="1000" dirty="0"/>
              <a:t>L, </a:t>
            </a:r>
            <a:r>
              <a:rPr lang="en-US" sz="1000" dirty="0" err="1"/>
              <a:t>Danhua</a:t>
            </a:r>
            <a:r>
              <a:rPr lang="en-US" sz="1000" dirty="0"/>
              <a:t> S, </a:t>
            </a:r>
            <a:r>
              <a:rPr lang="en-US" sz="1000" dirty="0" err="1"/>
              <a:t>Songlin</a:t>
            </a:r>
            <a:r>
              <a:rPr lang="en-US" sz="1000" dirty="0"/>
              <a:t> L, </a:t>
            </a:r>
            <a:r>
              <a:rPr lang="en-US" sz="1000" dirty="0" err="1"/>
              <a:t>Yanfeng</a:t>
            </a:r>
            <a:r>
              <a:rPr lang="en-US" sz="1000" dirty="0"/>
              <a:t> Z. An unusual breast malignant peripheral nerve sheath </a:t>
            </a:r>
            <a:r>
              <a:rPr lang="en-US" sz="1000" dirty="0" err="1"/>
              <a:t>tumour</a:t>
            </a:r>
            <a:r>
              <a:rPr lang="en-US" sz="1000" dirty="0"/>
              <a:t> and review of the literature. </a:t>
            </a:r>
            <a:r>
              <a:rPr lang="en-US" sz="1000" i="1" dirty="0"/>
              <a:t>Journal of clinical pathology. </a:t>
            </a:r>
            <a:r>
              <a:rPr lang="en-US" sz="1000" dirty="0"/>
              <a:t>Jul 2010;63(7):663-664.</a:t>
            </a:r>
          </a:p>
          <a:p>
            <a:r>
              <a:rPr lang="en-US" sz="1000" b="1" dirty="0" smtClean="0"/>
              <a:t>45. </a:t>
            </a:r>
            <a:r>
              <a:rPr lang="en-US" sz="1000" dirty="0" err="1" smtClean="0"/>
              <a:t>Thanapaisal</a:t>
            </a:r>
            <a:r>
              <a:rPr lang="en-US" sz="1000" dirty="0" smtClean="0"/>
              <a:t> </a:t>
            </a:r>
            <a:r>
              <a:rPr lang="en-US" sz="1000" dirty="0"/>
              <a:t>C, </a:t>
            </a:r>
            <a:r>
              <a:rPr lang="en-US" sz="1000" dirty="0" err="1"/>
              <a:t>Koonmee</a:t>
            </a:r>
            <a:r>
              <a:rPr lang="en-US" sz="1000" dirty="0"/>
              <a:t> S, </a:t>
            </a:r>
            <a:r>
              <a:rPr lang="en-US" sz="1000" dirty="0" err="1"/>
              <a:t>Siritunyaporn</a:t>
            </a:r>
            <a:r>
              <a:rPr lang="en-US" sz="1000" dirty="0"/>
              <a:t> S. Malignant peripheral nerve sheath tumor of breast in patient without Von Recklinghausen's neurofibromatosis: a case report. </a:t>
            </a:r>
            <a:r>
              <a:rPr lang="en-US" sz="1000" i="1" dirty="0"/>
              <a:t>Journal of the Medical Association of Thailand = </a:t>
            </a:r>
            <a:r>
              <a:rPr lang="en-US" sz="1000" i="1" dirty="0" err="1"/>
              <a:t>Chotmaihet</a:t>
            </a:r>
            <a:r>
              <a:rPr lang="en-US" sz="1000" i="1" dirty="0"/>
              <a:t> </a:t>
            </a:r>
            <a:r>
              <a:rPr lang="en-US" sz="1000" i="1" dirty="0" err="1"/>
              <a:t>thangphaet</a:t>
            </a:r>
            <a:r>
              <a:rPr lang="en-US" sz="1000" i="1" dirty="0"/>
              <a:t>. </a:t>
            </a:r>
            <a:r>
              <a:rPr lang="en-US" sz="1000" dirty="0"/>
              <a:t>Mar 2006;89(3):377-379.</a:t>
            </a:r>
          </a:p>
          <a:p>
            <a:r>
              <a:rPr lang="en-US" sz="1000" b="1" dirty="0" smtClean="0"/>
              <a:t>46. </a:t>
            </a:r>
            <a:r>
              <a:rPr lang="en-US" sz="1000" dirty="0" err="1" smtClean="0"/>
              <a:t>Dhingra</a:t>
            </a:r>
            <a:r>
              <a:rPr lang="en-US" sz="1000" dirty="0" smtClean="0"/>
              <a:t> </a:t>
            </a:r>
            <a:r>
              <a:rPr lang="en-US" sz="1000" dirty="0"/>
              <a:t>KK, </a:t>
            </a:r>
            <a:r>
              <a:rPr lang="en-US" sz="1000" dirty="0" err="1"/>
              <a:t>Mandal</a:t>
            </a:r>
            <a:r>
              <a:rPr lang="en-US" sz="1000" dirty="0"/>
              <a:t> S, Roy S, </a:t>
            </a:r>
            <a:r>
              <a:rPr lang="en-US" sz="1000" dirty="0" err="1"/>
              <a:t>Khurana</a:t>
            </a:r>
            <a:r>
              <a:rPr lang="en-US" sz="1000" dirty="0"/>
              <a:t> N. Malignant peripheral nerve sheath tumor of the breast: case report. </a:t>
            </a:r>
            <a:r>
              <a:rPr lang="en-US" sz="1000" i="1" dirty="0"/>
              <a:t>World journal of surgical oncology. </a:t>
            </a:r>
            <a:r>
              <a:rPr lang="en-US" sz="1000" dirty="0"/>
              <a:t>2007;5:142.</a:t>
            </a:r>
          </a:p>
          <a:p>
            <a:r>
              <a:rPr lang="en-US" sz="1000" b="1" dirty="0" smtClean="0"/>
              <a:t>47. </a:t>
            </a:r>
            <a:r>
              <a:rPr lang="en-US" sz="1000" dirty="0" err="1" smtClean="0"/>
              <a:t>Berrada</a:t>
            </a:r>
            <a:r>
              <a:rPr lang="en-US" sz="1000" dirty="0" smtClean="0"/>
              <a:t> </a:t>
            </a:r>
            <a:r>
              <a:rPr lang="en-US" sz="1000" dirty="0"/>
              <a:t>R, </a:t>
            </a:r>
            <a:r>
              <a:rPr lang="en-US" sz="1000" dirty="0" err="1"/>
              <a:t>Chahtane</a:t>
            </a:r>
            <a:r>
              <a:rPr lang="en-US" sz="1000" dirty="0"/>
              <a:t> A, </a:t>
            </a:r>
            <a:r>
              <a:rPr lang="en-US" sz="1000" dirty="0" err="1"/>
              <a:t>Lakhdar</a:t>
            </a:r>
            <a:r>
              <a:rPr lang="en-US" sz="1000" dirty="0"/>
              <a:t> A, et al. [Malignant schwannoma of the breast. A case report]. </a:t>
            </a:r>
            <a:r>
              <a:rPr lang="en-US" sz="1000" i="1" dirty="0"/>
              <a:t>Journal de </a:t>
            </a:r>
            <a:r>
              <a:rPr lang="en-US" sz="1000" i="1" dirty="0" err="1"/>
              <a:t>gynecologie</a:t>
            </a:r>
            <a:r>
              <a:rPr lang="en-US" sz="1000" i="1" dirty="0"/>
              <a:t>, </a:t>
            </a:r>
            <a:r>
              <a:rPr lang="en-US" sz="1000" i="1" dirty="0" err="1"/>
              <a:t>obstetrique</a:t>
            </a:r>
            <a:r>
              <a:rPr lang="en-US" sz="1000" i="1" dirty="0"/>
              <a:t> et </a:t>
            </a:r>
            <a:r>
              <a:rPr lang="en-US" sz="1000" i="1" dirty="0" err="1"/>
              <a:t>biologie</a:t>
            </a:r>
            <a:r>
              <a:rPr lang="en-US" sz="1000" i="1" dirty="0"/>
              <a:t> de la reproduction. </a:t>
            </a:r>
            <a:r>
              <a:rPr lang="en-US" sz="1000" dirty="0"/>
              <a:t>Jun 1998;27(4):441-444.</a:t>
            </a:r>
          </a:p>
          <a:p>
            <a:r>
              <a:rPr lang="en-US" sz="1000" b="1" dirty="0" smtClean="0"/>
              <a:t>48. </a:t>
            </a:r>
            <a:r>
              <a:rPr lang="en-US" sz="1000" dirty="0" err="1" smtClean="0"/>
              <a:t>Besznyak</a:t>
            </a:r>
            <a:r>
              <a:rPr lang="en-US" sz="1000" dirty="0" smtClean="0"/>
              <a:t> </a:t>
            </a:r>
            <a:r>
              <a:rPr lang="en-US" sz="1000" dirty="0"/>
              <a:t>I, </a:t>
            </a:r>
            <a:r>
              <a:rPr lang="en-US" sz="1000" dirty="0" err="1"/>
              <a:t>Dubecz</a:t>
            </a:r>
            <a:r>
              <a:rPr lang="en-US" sz="1000" dirty="0"/>
              <a:t> S, Peter I. [Malignant schwannoma of the breast]. </a:t>
            </a:r>
            <a:r>
              <a:rPr lang="en-US" sz="1000" i="1" dirty="0" err="1"/>
              <a:t>Orvosi</a:t>
            </a:r>
            <a:r>
              <a:rPr lang="en-US" sz="1000" i="1" dirty="0"/>
              <a:t> </a:t>
            </a:r>
            <a:r>
              <a:rPr lang="en-US" sz="1000" i="1" dirty="0" err="1"/>
              <a:t>hetilap</a:t>
            </a:r>
            <a:r>
              <a:rPr lang="en-US" sz="1000" i="1" dirty="0"/>
              <a:t>. </a:t>
            </a:r>
            <a:r>
              <a:rPr lang="en-US" sz="1000" dirty="0"/>
              <a:t>Jan 18 1998;139(3):137-139.</a:t>
            </a:r>
          </a:p>
          <a:p>
            <a:r>
              <a:rPr lang="en-US" sz="1000" b="1" dirty="0" smtClean="0"/>
              <a:t>49. </a:t>
            </a:r>
            <a:r>
              <a:rPr lang="en-US" sz="1000" dirty="0" smtClean="0"/>
              <a:t>Hauser </a:t>
            </a:r>
            <a:r>
              <a:rPr lang="en-US" sz="1000" dirty="0"/>
              <a:t>H, </a:t>
            </a:r>
            <a:r>
              <a:rPr lang="en-US" sz="1000" dirty="0" err="1"/>
              <a:t>Beham</a:t>
            </a:r>
            <a:r>
              <a:rPr lang="en-US" sz="1000" dirty="0"/>
              <a:t> A, </a:t>
            </a:r>
            <a:r>
              <a:rPr lang="en-US" sz="1000" dirty="0" err="1"/>
              <a:t>Steindorfer</a:t>
            </a:r>
            <a:r>
              <a:rPr lang="en-US" sz="1000" dirty="0"/>
              <a:t> P, Schmidt F, </a:t>
            </a:r>
            <a:r>
              <a:rPr lang="en-US" sz="1000" dirty="0" err="1"/>
              <a:t>Smola</a:t>
            </a:r>
            <a:r>
              <a:rPr lang="en-US" sz="1000" dirty="0"/>
              <a:t> MG. Malignant schwannoma of the breast. </a:t>
            </a:r>
            <a:r>
              <a:rPr lang="en-US" sz="1000" i="1" dirty="0" err="1"/>
              <a:t>Langenbecks</a:t>
            </a:r>
            <a:r>
              <a:rPr lang="en-US" sz="1000" i="1" dirty="0"/>
              <a:t> </a:t>
            </a:r>
            <a:r>
              <a:rPr lang="en-US" sz="1000" i="1" dirty="0" err="1"/>
              <a:t>Archiv</a:t>
            </a:r>
            <a:r>
              <a:rPr lang="en-US" sz="1000" i="1" dirty="0"/>
              <a:t> fur </a:t>
            </a:r>
            <a:r>
              <a:rPr lang="en-US" sz="1000" i="1" dirty="0" err="1"/>
              <a:t>Chirurgie</a:t>
            </a:r>
            <a:r>
              <a:rPr lang="en-US" sz="1000" i="1" dirty="0"/>
              <a:t>. </a:t>
            </a:r>
            <a:r>
              <a:rPr lang="en-US" sz="1000" dirty="0"/>
              <a:t>1995;380(6):350-353.</a:t>
            </a:r>
          </a:p>
          <a:p>
            <a:r>
              <a:rPr lang="en-US" sz="1000" b="1" dirty="0" smtClean="0"/>
              <a:t>50.</a:t>
            </a:r>
            <a:r>
              <a:rPr lang="en-US" sz="1000" dirty="0" smtClean="0"/>
              <a:t> Catania </a:t>
            </a:r>
            <a:r>
              <a:rPr lang="en-US" sz="1000" dirty="0"/>
              <a:t>S, </a:t>
            </a:r>
            <a:r>
              <a:rPr lang="en-US" sz="1000" dirty="0" err="1"/>
              <a:t>Pacifico</a:t>
            </a:r>
            <a:r>
              <a:rPr lang="en-US" sz="1000" dirty="0"/>
              <a:t> E, </a:t>
            </a:r>
            <a:r>
              <a:rPr lang="en-US" sz="1000" dirty="0" err="1"/>
              <a:t>Zurrida</a:t>
            </a:r>
            <a:r>
              <a:rPr lang="en-US" sz="1000" dirty="0"/>
              <a:t> S, </a:t>
            </a:r>
            <a:r>
              <a:rPr lang="en-US" sz="1000" dirty="0" err="1"/>
              <a:t>Cusumano</a:t>
            </a:r>
            <a:r>
              <a:rPr lang="en-US" sz="1000" dirty="0"/>
              <a:t> F. Malignant schwannoma of the breast. </a:t>
            </a:r>
            <a:r>
              <a:rPr lang="en-US" sz="1000" i="1" dirty="0"/>
              <a:t>European journal of surgical oncology : the journal of the European Society of Surgical Oncology and the British Association of Surgical Oncology. </a:t>
            </a:r>
            <a:r>
              <a:rPr lang="en-US" sz="1000" dirty="0"/>
              <a:t>Feb 1992;18(1):80-81</a:t>
            </a:r>
            <a:r>
              <a:rPr lang="en-US" sz="1000" dirty="0" smtClean="0"/>
              <a:t>.</a:t>
            </a:r>
          </a:p>
          <a:p>
            <a:r>
              <a:rPr lang="en-US" sz="1000" b="1" dirty="0" smtClean="0"/>
              <a:t>51. </a:t>
            </a:r>
            <a:r>
              <a:rPr lang="en-US" sz="1000" dirty="0" smtClean="0"/>
              <a:t>Catania </a:t>
            </a:r>
            <a:r>
              <a:rPr lang="en-US" sz="1000" dirty="0"/>
              <a:t>S, </a:t>
            </a:r>
            <a:r>
              <a:rPr lang="en-US" sz="1000" dirty="0" err="1"/>
              <a:t>Vittorelli</a:t>
            </a:r>
            <a:r>
              <a:rPr lang="en-US" sz="1000" dirty="0"/>
              <a:t> C, </a:t>
            </a:r>
            <a:r>
              <a:rPr lang="en-US" sz="1000" dirty="0" err="1"/>
              <a:t>Pacifico</a:t>
            </a:r>
            <a:r>
              <a:rPr lang="en-US" sz="1000" dirty="0"/>
              <a:t> E, </a:t>
            </a:r>
            <a:r>
              <a:rPr lang="en-US" sz="1000" dirty="0" err="1"/>
              <a:t>Cusumano</a:t>
            </a:r>
            <a:r>
              <a:rPr lang="en-US" sz="1000" dirty="0"/>
              <a:t> F, </a:t>
            </a:r>
            <a:r>
              <a:rPr lang="en-US" sz="1000" dirty="0" err="1"/>
              <a:t>Sarti</a:t>
            </a:r>
            <a:r>
              <a:rPr lang="en-US" sz="1000" dirty="0"/>
              <a:t> L. [Malignant schwannoma of the breast. Contribution to diagnosis and therapy]. </a:t>
            </a:r>
            <a:r>
              <a:rPr lang="en-US" sz="1000" i="1" dirty="0"/>
              <a:t>Minerva </a:t>
            </a:r>
            <a:r>
              <a:rPr lang="en-US" sz="1000" i="1" dirty="0" err="1"/>
              <a:t>chirurgica</a:t>
            </a:r>
            <a:r>
              <a:rPr lang="en-US" sz="1000" i="1" dirty="0"/>
              <a:t>. </a:t>
            </a:r>
            <a:r>
              <a:rPr lang="en-US" sz="1000" dirty="0"/>
              <a:t>Oct 15 1983;38(19):1589-1590.</a:t>
            </a:r>
          </a:p>
          <a:p>
            <a:r>
              <a:rPr lang="en-US" sz="1000" b="1" dirty="0" smtClean="0"/>
              <a:t>52. </a:t>
            </a:r>
            <a:r>
              <a:rPr lang="en-US" sz="1000" dirty="0" smtClean="0"/>
              <a:t>Heslin </a:t>
            </a:r>
            <a:r>
              <a:rPr lang="en-US" sz="1000" dirty="0"/>
              <a:t>MJ, Cordon-</a:t>
            </a:r>
            <a:r>
              <a:rPr lang="en-US" sz="1000" dirty="0" err="1"/>
              <a:t>Cardo</a:t>
            </a:r>
            <a:r>
              <a:rPr lang="en-US" sz="1000" dirty="0"/>
              <a:t> C, Lewis JJ, Woodruff JM, Brennan MF. Ki-67 detected by MIB-1 predicts distant metastasis and tumor mortality in primary, high grade extremity soft tissue sarcoma. </a:t>
            </a:r>
            <a:r>
              <a:rPr lang="en-US" sz="1000" i="1" dirty="0"/>
              <a:t>Cancer. </a:t>
            </a:r>
            <a:r>
              <a:rPr lang="en-US" sz="1000" dirty="0"/>
              <a:t>Aug 1 1998;83(3):490-497.</a:t>
            </a:r>
          </a:p>
          <a:p>
            <a:r>
              <a:rPr lang="en-US" sz="1000" b="1" dirty="0" smtClean="0"/>
              <a:t>53. </a:t>
            </a:r>
            <a:r>
              <a:rPr lang="en-US" sz="1000" dirty="0" smtClean="0"/>
              <a:t>Brekke </a:t>
            </a:r>
            <a:r>
              <a:rPr lang="en-US" sz="1000" dirty="0"/>
              <a:t>HR, </a:t>
            </a:r>
            <a:r>
              <a:rPr lang="en-US" sz="1000" dirty="0" err="1"/>
              <a:t>Kolberg</a:t>
            </a:r>
            <a:r>
              <a:rPr lang="en-US" sz="1000" dirty="0"/>
              <a:t> M, </a:t>
            </a:r>
            <a:r>
              <a:rPr lang="en-US" sz="1000" dirty="0" err="1"/>
              <a:t>Skotheim</a:t>
            </a:r>
            <a:r>
              <a:rPr lang="en-US" sz="1000" dirty="0"/>
              <a:t> RI, et al. Identification of p53 as a strong predictor of survival for patients with malignant peripheral nerve sheath tumors. </a:t>
            </a:r>
            <a:r>
              <a:rPr lang="en-US" sz="1000" i="1" dirty="0" err="1"/>
              <a:t>Neuro</a:t>
            </a:r>
            <a:r>
              <a:rPr lang="en-US" sz="1000" i="1" dirty="0"/>
              <a:t>-oncology. </a:t>
            </a:r>
            <a:r>
              <a:rPr lang="en-US" sz="1000" dirty="0"/>
              <a:t>Oct 2009;11(5):514-528.</a:t>
            </a:r>
          </a:p>
          <a:p>
            <a:r>
              <a:rPr lang="en-US" sz="1000" b="1" dirty="0" smtClean="0"/>
              <a:t>54. </a:t>
            </a:r>
            <a:r>
              <a:rPr lang="en-US" sz="1000" dirty="0" err="1" smtClean="0"/>
              <a:t>Halling</a:t>
            </a:r>
            <a:r>
              <a:rPr lang="en-US" sz="1000" dirty="0" smtClean="0"/>
              <a:t> </a:t>
            </a:r>
            <a:r>
              <a:rPr lang="en-US" sz="1000" dirty="0"/>
              <a:t>KC, </a:t>
            </a:r>
            <a:r>
              <a:rPr lang="en-US" sz="1000" dirty="0" err="1"/>
              <a:t>Scheithauer</a:t>
            </a:r>
            <a:r>
              <a:rPr lang="en-US" sz="1000" dirty="0"/>
              <a:t> BW, </a:t>
            </a:r>
            <a:r>
              <a:rPr lang="en-US" sz="1000" dirty="0" err="1"/>
              <a:t>Halling</a:t>
            </a:r>
            <a:r>
              <a:rPr lang="en-US" sz="1000" dirty="0"/>
              <a:t> AC, et al. p53 expression in neurofibroma and malignant peripheral nerve sheath tumor. An immunohistochemical study of sporadic and NF1-associated tumors. </a:t>
            </a:r>
            <a:r>
              <a:rPr lang="en-US" sz="1000" i="1" dirty="0"/>
              <a:t>American journal of clinical pathology. </a:t>
            </a:r>
            <a:r>
              <a:rPr lang="en-US" sz="1000" dirty="0"/>
              <a:t>Sep 1996;106(3):282-288.</a:t>
            </a:r>
          </a:p>
          <a:p>
            <a:r>
              <a:rPr lang="en-US" sz="1000" b="1" dirty="0" smtClean="0"/>
              <a:t>55. </a:t>
            </a:r>
            <a:r>
              <a:rPr lang="en-US" sz="1000" dirty="0" smtClean="0"/>
              <a:t>Collin </a:t>
            </a:r>
            <a:r>
              <a:rPr lang="en-US" sz="1000" dirty="0"/>
              <a:t>C, </a:t>
            </a:r>
            <a:r>
              <a:rPr lang="en-US" sz="1000" dirty="0" err="1"/>
              <a:t>Godbold</a:t>
            </a:r>
            <a:r>
              <a:rPr lang="en-US" sz="1000" dirty="0"/>
              <a:t> J, </a:t>
            </a:r>
            <a:r>
              <a:rPr lang="en-US" sz="1000" dirty="0" err="1"/>
              <a:t>Hajdu</a:t>
            </a:r>
            <a:r>
              <a:rPr lang="en-US" sz="1000" dirty="0"/>
              <a:t> S, Brennan M. Localized extremity soft tissue sarcoma: an analysis of factors affecting survival. </a:t>
            </a:r>
            <a:r>
              <a:rPr lang="en-US" sz="1000" i="1" dirty="0"/>
              <a:t>Journal of clinical oncology : official journal of the American Society of Clinical Oncology. </a:t>
            </a:r>
            <a:r>
              <a:rPr lang="en-US" sz="1000" dirty="0"/>
              <a:t>Apr 1987;5(4):601-612.</a:t>
            </a:r>
          </a:p>
          <a:p>
            <a:r>
              <a:rPr lang="en-US" sz="1000" b="1" dirty="0" smtClean="0"/>
              <a:t>56. </a:t>
            </a:r>
            <a:r>
              <a:rPr lang="en-US" sz="1000" dirty="0" smtClean="0"/>
              <a:t>Stucky </a:t>
            </a:r>
            <a:r>
              <a:rPr lang="en-US" sz="1000" dirty="0"/>
              <a:t>CC, Johnson KN, Gray RJ, et al. Malignant peripheral nerve sheath tumors (MPNST): the Mayo Clinic experience. </a:t>
            </a:r>
            <a:r>
              <a:rPr lang="en-US" sz="1000" i="1" dirty="0"/>
              <a:t>Annals of surgical oncology. </a:t>
            </a:r>
            <a:r>
              <a:rPr lang="en-US" sz="1000" dirty="0"/>
              <a:t>Mar 2012;19(3):878-885.</a:t>
            </a:r>
          </a:p>
          <a:p>
            <a:r>
              <a:rPr lang="en-US" sz="1000" b="1" dirty="0" smtClean="0"/>
              <a:t>57. </a:t>
            </a:r>
            <a:r>
              <a:rPr lang="en-US" sz="1000" dirty="0" smtClean="0"/>
              <a:t>Ducatman </a:t>
            </a:r>
            <a:r>
              <a:rPr lang="en-US" sz="1000" dirty="0"/>
              <a:t>BS, </a:t>
            </a:r>
            <a:r>
              <a:rPr lang="en-US" sz="1000" dirty="0" err="1"/>
              <a:t>Scheithauer</a:t>
            </a:r>
            <a:r>
              <a:rPr lang="en-US" sz="1000" dirty="0"/>
              <a:t> BW, </a:t>
            </a:r>
            <a:r>
              <a:rPr lang="en-US" sz="1000" dirty="0" err="1"/>
              <a:t>Piepgras</a:t>
            </a:r>
            <a:r>
              <a:rPr lang="en-US" sz="1000" dirty="0"/>
              <a:t> DG, </a:t>
            </a:r>
            <a:r>
              <a:rPr lang="en-US" sz="1000" dirty="0" err="1"/>
              <a:t>Reiman</a:t>
            </a:r>
            <a:r>
              <a:rPr lang="en-US" sz="1000" dirty="0"/>
              <a:t> HM, </a:t>
            </a:r>
            <a:r>
              <a:rPr lang="en-US" sz="1000" dirty="0" err="1"/>
              <a:t>Ilstrup</a:t>
            </a:r>
            <a:r>
              <a:rPr lang="en-US" sz="1000" dirty="0"/>
              <a:t> DM. Malignant peripheral nerve sheath tumors. A </a:t>
            </a:r>
            <a:r>
              <a:rPr lang="en-US" sz="1000" dirty="0" err="1"/>
              <a:t>clinicopathologic</a:t>
            </a:r>
            <a:r>
              <a:rPr lang="en-US" sz="1000" dirty="0"/>
              <a:t> study of 120 cases. </a:t>
            </a:r>
            <a:r>
              <a:rPr lang="en-US" sz="1000" i="1" dirty="0"/>
              <a:t>Cancer. </a:t>
            </a:r>
            <a:r>
              <a:rPr lang="en-US" sz="1000" dirty="0"/>
              <a:t>May 15 1986;57(10):2006-2021.</a:t>
            </a:r>
          </a:p>
          <a:p>
            <a:r>
              <a:rPr lang="en-US" sz="1000" b="1" dirty="0" smtClean="0"/>
              <a:t>58. </a:t>
            </a:r>
            <a:r>
              <a:rPr lang="en-US" sz="1000" dirty="0" smtClean="0"/>
              <a:t>Wong </a:t>
            </a:r>
            <a:r>
              <a:rPr lang="en-US" sz="1000" dirty="0"/>
              <a:t>WW, Hirose T, </a:t>
            </a:r>
            <a:r>
              <a:rPr lang="en-US" sz="1000" dirty="0" err="1"/>
              <a:t>Scheithauer</a:t>
            </a:r>
            <a:r>
              <a:rPr lang="en-US" sz="1000" dirty="0"/>
              <a:t> BW, </a:t>
            </a:r>
            <a:r>
              <a:rPr lang="en-US" sz="1000" dirty="0" err="1"/>
              <a:t>Schild</a:t>
            </a:r>
            <a:r>
              <a:rPr lang="en-US" sz="1000" dirty="0"/>
              <a:t> SE, Gunderson LL. Malignant peripheral nerve sheath tumor: analysis of treatment outcome. </a:t>
            </a:r>
            <a:r>
              <a:rPr lang="en-US" sz="1000" i="1" dirty="0"/>
              <a:t>International journal of radiation oncology, biology, physics. </a:t>
            </a:r>
            <a:r>
              <a:rPr lang="en-US" sz="1000" dirty="0"/>
              <a:t>Sep 1 1998;42(2):351-360.</a:t>
            </a:r>
          </a:p>
          <a:p>
            <a:r>
              <a:rPr lang="en-US" sz="1000" b="1" dirty="0" smtClean="0"/>
              <a:t>59. </a:t>
            </a:r>
            <a:r>
              <a:rPr lang="en-US" sz="1000" dirty="0" err="1" smtClean="0"/>
              <a:t>Kourea</a:t>
            </a:r>
            <a:r>
              <a:rPr lang="en-US" sz="1000" dirty="0" smtClean="0"/>
              <a:t> </a:t>
            </a:r>
            <a:r>
              <a:rPr lang="en-US" sz="1000" dirty="0"/>
              <a:t>HP, </a:t>
            </a:r>
            <a:r>
              <a:rPr lang="en-US" sz="1000" dirty="0" err="1"/>
              <a:t>Bilsky</a:t>
            </a:r>
            <a:r>
              <a:rPr lang="en-US" sz="1000" dirty="0"/>
              <a:t> MH, Leung DH, Lewis JJ, Woodruff JM. </a:t>
            </a:r>
            <a:r>
              <a:rPr lang="en-US" sz="1000" dirty="0" err="1"/>
              <a:t>Subdiaphragmatic</a:t>
            </a:r>
            <a:r>
              <a:rPr lang="en-US" sz="1000" dirty="0"/>
              <a:t> and </a:t>
            </a:r>
            <a:r>
              <a:rPr lang="en-US" sz="1000" dirty="0" err="1"/>
              <a:t>intrathoracic</a:t>
            </a:r>
            <a:r>
              <a:rPr lang="en-US" sz="1000" dirty="0"/>
              <a:t> paraspinal malignant peripheral nerve sheath tumors: a </a:t>
            </a:r>
            <a:r>
              <a:rPr lang="en-US" sz="1000" dirty="0" err="1"/>
              <a:t>clinicopathologic</a:t>
            </a:r>
            <a:r>
              <a:rPr lang="en-US" sz="1000" dirty="0"/>
              <a:t> study of 25 patients and 26 tumors. </a:t>
            </a:r>
            <a:r>
              <a:rPr lang="en-US" sz="1000" i="1" dirty="0"/>
              <a:t>Cancer. </a:t>
            </a:r>
            <a:r>
              <a:rPr lang="en-US" sz="1000" dirty="0"/>
              <a:t>Jun 1 1998;82(11):2191-2203</a:t>
            </a:r>
            <a:r>
              <a:rPr lang="en-US" sz="1000" dirty="0" smtClean="0"/>
              <a:t>.</a:t>
            </a:r>
            <a:endParaRPr lang="en-US" sz="1000" dirty="0"/>
          </a:p>
        </p:txBody>
      </p:sp>
      <p:sp>
        <p:nvSpPr>
          <p:cNvPr id="7" name="Title 1"/>
          <p:cNvSpPr>
            <a:spLocks noGrp="1"/>
          </p:cNvSpPr>
          <p:nvPr>
            <p:ph type="title"/>
          </p:nvPr>
        </p:nvSpPr>
        <p:spPr>
          <a:xfrm>
            <a:off x="0" y="274638"/>
            <a:ext cx="9144000" cy="563562"/>
          </a:xfrm>
        </p:spPr>
        <p:txBody>
          <a:bodyPr>
            <a:normAutofit fontScale="90000"/>
          </a:bodyPr>
          <a:lstStyle/>
          <a:p>
            <a:pPr algn="ctr"/>
            <a:r>
              <a:rPr lang="en-US" dirty="0" smtClean="0"/>
              <a:t>REFERENCES</a:t>
            </a:r>
            <a:endParaRPr lang="en-US" dirty="0"/>
          </a:p>
        </p:txBody>
      </p:sp>
    </p:spTree>
    <p:extLst>
      <p:ext uri="{BB962C8B-B14F-4D97-AF65-F5344CB8AC3E}">
        <p14:creationId xmlns:p14="http://schemas.microsoft.com/office/powerpoint/2010/main" val="1762512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28599" y="1114425"/>
            <a:ext cx="8724901" cy="2238375"/>
            <a:chOff x="228599" y="1114425"/>
            <a:chExt cx="8724901" cy="2238375"/>
          </a:xfrm>
        </p:grpSpPr>
        <p:pic>
          <p:nvPicPr>
            <p:cNvPr id="30"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250" r="961"/>
            <a:stretch/>
          </p:blipFill>
          <p:spPr bwMode="auto">
            <a:xfrm>
              <a:off x="228599" y="1114425"/>
              <a:ext cx="8724901" cy="223837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TextBox 30"/>
            <p:cNvSpPr txBox="1"/>
            <p:nvPr/>
          </p:nvSpPr>
          <p:spPr>
            <a:xfrm>
              <a:off x="1564904" y="1676401"/>
              <a:ext cx="1524000" cy="430887"/>
            </a:xfrm>
            <a:prstGeom prst="rect">
              <a:avLst/>
            </a:prstGeom>
            <a:noFill/>
          </p:spPr>
          <p:txBody>
            <a:bodyPr wrap="square" rtlCol="0">
              <a:spAutoFit/>
            </a:bodyPr>
            <a:lstStyle/>
            <a:p>
              <a:r>
                <a:rPr lang="en-US" sz="1100" dirty="0" smtClean="0">
                  <a:solidFill>
                    <a:schemeClr val="bg1"/>
                  </a:solidFill>
                  <a:latin typeface="Arial" pitchFamily="34" charset="0"/>
                  <a:cs typeface="Arial" pitchFamily="34" charset="0"/>
                </a:rPr>
                <a:t>Loss of remaining</a:t>
              </a:r>
            </a:p>
            <a:p>
              <a:r>
                <a:rPr lang="en-US" sz="1100" dirty="0" smtClean="0">
                  <a:solidFill>
                    <a:schemeClr val="bg1"/>
                  </a:solidFill>
                  <a:latin typeface="Arial" pitchFamily="34" charset="0"/>
                  <a:cs typeface="Arial" pitchFamily="34" charset="0"/>
                </a:rPr>
                <a:t>functional NF-1 gene</a:t>
              </a:r>
              <a:endParaRPr lang="en-US" sz="1100" dirty="0">
                <a:solidFill>
                  <a:schemeClr val="bg1"/>
                </a:solidFill>
                <a:latin typeface="Arial" pitchFamily="34" charset="0"/>
                <a:cs typeface="Arial" pitchFamily="34" charset="0"/>
              </a:endParaRPr>
            </a:p>
          </p:txBody>
        </p:sp>
        <p:sp>
          <p:nvSpPr>
            <p:cNvPr id="32" name="TextBox 31"/>
            <p:cNvSpPr txBox="1"/>
            <p:nvPr/>
          </p:nvSpPr>
          <p:spPr>
            <a:xfrm>
              <a:off x="3927104" y="1707179"/>
              <a:ext cx="1468324" cy="338554"/>
            </a:xfrm>
            <a:prstGeom prst="rect">
              <a:avLst/>
            </a:prstGeom>
            <a:noFill/>
          </p:spPr>
          <p:txBody>
            <a:bodyPr wrap="square" rtlCol="0">
              <a:spAutoFit/>
            </a:bodyPr>
            <a:lstStyle/>
            <a:p>
              <a:r>
                <a:rPr lang="en-US" sz="1600" dirty="0" smtClean="0">
                  <a:solidFill>
                    <a:schemeClr val="bg1"/>
                  </a:solidFill>
                  <a:latin typeface="Arial" pitchFamily="34" charset="0"/>
                  <a:cs typeface="Arial" pitchFamily="34" charset="0"/>
                </a:rPr>
                <a:t>↑</a:t>
              </a:r>
              <a:r>
                <a:rPr lang="en-US" sz="1100" dirty="0" smtClean="0">
                  <a:solidFill>
                    <a:schemeClr val="bg1"/>
                  </a:solidFill>
                  <a:latin typeface="Arial" pitchFamily="34" charset="0"/>
                  <a:cs typeface="Arial" pitchFamily="34" charset="0"/>
                </a:rPr>
                <a:t>Ras, cAMP, Ca</a:t>
              </a:r>
              <a:r>
                <a:rPr lang="en-US" sz="1100" baseline="30000" dirty="0" smtClean="0">
                  <a:solidFill>
                    <a:schemeClr val="bg1"/>
                  </a:solidFill>
                  <a:latin typeface="Arial" pitchFamily="34" charset="0"/>
                  <a:cs typeface="Arial" pitchFamily="34" charset="0"/>
                </a:rPr>
                <a:t>2+</a:t>
              </a:r>
              <a:endParaRPr lang="en-US" sz="1100" dirty="0">
                <a:solidFill>
                  <a:schemeClr val="bg1"/>
                </a:solidFill>
                <a:latin typeface="Arial" pitchFamily="34" charset="0"/>
                <a:cs typeface="Arial" pitchFamily="34" charset="0"/>
              </a:endParaRPr>
            </a:p>
          </p:txBody>
        </p:sp>
        <p:sp>
          <p:nvSpPr>
            <p:cNvPr id="33" name="TextBox 32"/>
            <p:cNvSpPr txBox="1"/>
            <p:nvPr/>
          </p:nvSpPr>
          <p:spPr>
            <a:xfrm>
              <a:off x="3927104" y="2133601"/>
              <a:ext cx="1905000" cy="338554"/>
            </a:xfrm>
            <a:prstGeom prst="rect">
              <a:avLst/>
            </a:prstGeom>
            <a:noFill/>
          </p:spPr>
          <p:txBody>
            <a:bodyPr wrap="square" rtlCol="0">
              <a:spAutoFit/>
            </a:bodyPr>
            <a:lstStyle/>
            <a:p>
              <a:r>
                <a:rPr lang="en-US" sz="1600" dirty="0" smtClean="0">
                  <a:solidFill>
                    <a:schemeClr val="bg1"/>
                  </a:solidFill>
                  <a:latin typeface="Arial" pitchFamily="34" charset="0"/>
                  <a:cs typeface="Arial" pitchFamily="34" charset="0"/>
                </a:rPr>
                <a:t>↑</a:t>
              </a:r>
              <a:r>
                <a:rPr lang="en-US" sz="1100" dirty="0" smtClean="0">
                  <a:solidFill>
                    <a:schemeClr val="bg1"/>
                  </a:solidFill>
                  <a:latin typeface="Arial" pitchFamily="34" charset="0"/>
                  <a:cs typeface="Arial" pitchFamily="34" charset="0"/>
                </a:rPr>
                <a:t>EGFR, Kit-L, TGF</a:t>
              </a:r>
              <a:r>
                <a:rPr lang="el-GR" sz="1100" dirty="0" smtClean="0">
                  <a:solidFill>
                    <a:schemeClr val="bg1"/>
                  </a:solidFill>
                  <a:latin typeface="Arial" pitchFamily="34" charset="0"/>
                  <a:cs typeface="Arial" pitchFamily="34" charset="0"/>
                </a:rPr>
                <a:t>β</a:t>
              </a:r>
              <a:r>
                <a:rPr lang="en-US" sz="1100" dirty="0" smtClean="0">
                  <a:solidFill>
                    <a:schemeClr val="bg1"/>
                  </a:solidFill>
                  <a:latin typeface="Arial" pitchFamily="34" charset="0"/>
                  <a:cs typeface="Arial" pitchFamily="34" charset="0"/>
                </a:rPr>
                <a:t>1</a:t>
              </a:r>
              <a:endParaRPr lang="en-US" sz="1100" dirty="0">
                <a:solidFill>
                  <a:schemeClr val="bg1"/>
                </a:solidFill>
                <a:latin typeface="Arial" pitchFamily="34" charset="0"/>
                <a:cs typeface="Arial" pitchFamily="34" charset="0"/>
              </a:endParaRPr>
            </a:p>
          </p:txBody>
        </p:sp>
        <p:sp>
          <p:nvSpPr>
            <p:cNvPr id="34" name="TextBox 33"/>
            <p:cNvSpPr txBox="1"/>
            <p:nvPr/>
          </p:nvSpPr>
          <p:spPr>
            <a:xfrm>
              <a:off x="6434983" y="1707179"/>
              <a:ext cx="2445121" cy="338554"/>
            </a:xfrm>
            <a:prstGeom prst="rect">
              <a:avLst/>
            </a:prstGeom>
            <a:noFill/>
          </p:spPr>
          <p:txBody>
            <a:bodyPr wrap="square" rtlCol="0">
              <a:spAutoFit/>
            </a:bodyPr>
            <a:lstStyle/>
            <a:p>
              <a:r>
                <a:rPr lang="en-US" sz="1600" dirty="0" smtClean="0">
                  <a:solidFill>
                    <a:schemeClr val="bg1"/>
                  </a:solidFill>
                  <a:latin typeface="Arial" pitchFamily="34" charset="0"/>
                  <a:cs typeface="Arial" pitchFamily="34" charset="0"/>
                </a:rPr>
                <a:t>↓</a:t>
              </a:r>
              <a:r>
                <a:rPr lang="en-US" sz="1100" dirty="0" smtClean="0">
                  <a:solidFill>
                    <a:schemeClr val="bg1"/>
                  </a:solidFill>
                  <a:latin typeface="Arial" pitchFamily="34" charset="0"/>
                  <a:cs typeface="Arial" pitchFamily="34" charset="0"/>
                </a:rPr>
                <a:t>p53, p16</a:t>
              </a:r>
              <a:r>
                <a:rPr lang="en-US" sz="1100" baseline="30000" dirty="0" smtClean="0">
                  <a:solidFill>
                    <a:schemeClr val="bg1"/>
                  </a:solidFill>
                  <a:latin typeface="Arial" pitchFamily="34" charset="0"/>
                  <a:cs typeface="Arial" pitchFamily="34" charset="0"/>
                </a:rPr>
                <a:t>INK4A</a:t>
              </a:r>
              <a:r>
                <a:rPr lang="en-US" sz="1100" dirty="0" smtClean="0">
                  <a:solidFill>
                    <a:schemeClr val="bg1"/>
                  </a:solidFill>
                  <a:latin typeface="Arial" pitchFamily="34" charset="0"/>
                  <a:cs typeface="Arial" pitchFamily="34" charset="0"/>
                </a:rPr>
                <a:t>, p19</a:t>
              </a:r>
              <a:r>
                <a:rPr lang="en-US" sz="1100" baseline="30000" dirty="0" smtClean="0">
                  <a:solidFill>
                    <a:schemeClr val="bg1"/>
                  </a:solidFill>
                  <a:latin typeface="Arial" pitchFamily="34" charset="0"/>
                  <a:cs typeface="Arial" pitchFamily="34" charset="0"/>
                </a:rPr>
                <a:t>ARF</a:t>
              </a:r>
              <a:r>
                <a:rPr lang="en-US" sz="1100" dirty="0" smtClean="0">
                  <a:solidFill>
                    <a:schemeClr val="bg1"/>
                  </a:solidFill>
                  <a:latin typeface="Arial" pitchFamily="34" charset="0"/>
                  <a:cs typeface="Arial" pitchFamily="34" charset="0"/>
                </a:rPr>
                <a:t>, Rb</a:t>
              </a:r>
              <a:endParaRPr lang="en-US" sz="1100" baseline="30000" dirty="0" smtClean="0">
                <a:solidFill>
                  <a:schemeClr val="bg1"/>
                </a:solidFill>
                <a:latin typeface="Arial" pitchFamily="34" charset="0"/>
                <a:cs typeface="Arial" pitchFamily="34" charset="0"/>
              </a:endParaRPr>
            </a:p>
          </p:txBody>
        </p:sp>
        <p:sp>
          <p:nvSpPr>
            <p:cNvPr id="35" name="TextBox 34"/>
            <p:cNvSpPr txBox="1"/>
            <p:nvPr/>
          </p:nvSpPr>
          <p:spPr>
            <a:xfrm>
              <a:off x="6434983" y="2133601"/>
              <a:ext cx="2057400" cy="507831"/>
            </a:xfrm>
            <a:prstGeom prst="rect">
              <a:avLst/>
            </a:prstGeom>
            <a:noFill/>
          </p:spPr>
          <p:txBody>
            <a:bodyPr wrap="square" rtlCol="0">
              <a:spAutoFit/>
            </a:bodyPr>
            <a:lstStyle/>
            <a:p>
              <a:r>
                <a:rPr lang="en-US" sz="1600" dirty="0" smtClean="0">
                  <a:solidFill>
                    <a:schemeClr val="bg1"/>
                  </a:solidFill>
                  <a:latin typeface="Arial" pitchFamily="34" charset="0"/>
                  <a:cs typeface="Arial" pitchFamily="34" charset="0"/>
                </a:rPr>
                <a:t>↑</a:t>
              </a:r>
              <a:r>
                <a:rPr lang="en-US" sz="1100" dirty="0" smtClean="0">
                  <a:solidFill>
                    <a:schemeClr val="bg1"/>
                  </a:solidFill>
                  <a:latin typeface="Arial" pitchFamily="34" charset="0"/>
                  <a:cs typeface="Arial" pitchFamily="34" charset="0"/>
                </a:rPr>
                <a:t>EGFR, ErbB2, c-KIT, c-MET</a:t>
              </a:r>
            </a:p>
            <a:p>
              <a:r>
                <a:rPr lang="en-US" sz="1100" dirty="0">
                  <a:solidFill>
                    <a:schemeClr val="bg1"/>
                  </a:solidFill>
                  <a:latin typeface="Arial" pitchFamily="34" charset="0"/>
                  <a:cs typeface="Arial" pitchFamily="34" charset="0"/>
                </a:rPr>
                <a:t> </a:t>
              </a:r>
              <a:r>
                <a:rPr lang="en-US" sz="1100" dirty="0" smtClean="0">
                  <a:solidFill>
                    <a:schemeClr val="bg1"/>
                  </a:solidFill>
                  <a:latin typeface="Arial" pitchFamily="34" charset="0"/>
                  <a:cs typeface="Arial" pitchFamily="34" charset="0"/>
                </a:rPr>
                <a:t>  HGF, PDGF</a:t>
              </a:r>
              <a:endParaRPr lang="en-US" sz="1100" dirty="0">
                <a:solidFill>
                  <a:schemeClr val="bg1"/>
                </a:solidFill>
                <a:latin typeface="Arial" pitchFamily="34" charset="0"/>
                <a:cs typeface="Arial" pitchFamily="34" charset="0"/>
              </a:endParaRPr>
            </a:p>
          </p:txBody>
        </p:sp>
        <p:sp>
          <p:nvSpPr>
            <p:cNvPr id="36" name="Oval 35"/>
            <p:cNvSpPr/>
            <p:nvPr/>
          </p:nvSpPr>
          <p:spPr>
            <a:xfrm>
              <a:off x="2098304" y="1219200"/>
              <a:ext cx="304800" cy="30480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sp>
          <p:nvSpPr>
            <p:cNvPr id="37" name="Oval 36"/>
            <p:cNvSpPr/>
            <p:nvPr/>
          </p:nvSpPr>
          <p:spPr>
            <a:xfrm>
              <a:off x="4508866" y="1219200"/>
              <a:ext cx="304800" cy="30480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dirty="0" smtClean="0">
                  <a:solidFill>
                    <a:schemeClr val="tx1"/>
                  </a:solidFill>
                </a:rPr>
                <a:t>B</a:t>
              </a:r>
              <a:endParaRPr lang="en-US" dirty="0">
                <a:solidFill>
                  <a:schemeClr val="tx1"/>
                </a:solidFill>
              </a:endParaRPr>
            </a:p>
          </p:txBody>
        </p:sp>
        <p:sp>
          <p:nvSpPr>
            <p:cNvPr id="38" name="Oval 37"/>
            <p:cNvSpPr/>
            <p:nvPr/>
          </p:nvSpPr>
          <p:spPr>
            <a:xfrm>
              <a:off x="4508866" y="2667000"/>
              <a:ext cx="304800" cy="30480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dirty="0" smtClean="0">
                  <a:solidFill>
                    <a:schemeClr val="tx1"/>
                  </a:solidFill>
                </a:rPr>
                <a:t>C</a:t>
              </a:r>
              <a:endParaRPr lang="en-US" dirty="0">
                <a:solidFill>
                  <a:schemeClr val="tx1"/>
                </a:solidFill>
              </a:endParaRPr>
            </a:p>
          </p:txBody>
        </p:sp>
        <p:sp>
          <p:nvSpPr>
            <p:cNvPr id="39" name="Oval 38"/>
            <p:cNvSpPr/>
            <p:nvPr/>
          </p:nvSpPr>
          <p:spPr>
            <a:xfrm>
              <a:off x="7203704" y="1219200"/>
              <a:ext cx="304800" cy="30480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dirty="0" smtClean="0">
                  <a:solidFill>
                    <a:schemeClr val="tx1"/>
                  </a:solidFill>
                </a:rPr>
                <a:t>D</a:t>
              </a:r>
              <a:endParaRPr lang="en-US" dirty="0">
                <a:solidFill>
                  <a:schemeClr val="tx1"/>
                </a:solidFill>
              </a:endParaRPr>
            </a:p>
          </p:txBody>
        </p:sp>
        <p:sp>
          <p:nvSpPr>
            <p:cNvPr id="40" name="Oval 39"/>
            <p:cNvSpPr/>
            <p:nvPr/>
          </p:nvSpPr>
          <p:spPr>
            <a:xfrm>
              <a:off x="7203704" y="2667000"/>
              <a:ext cx="304800" cy="30480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dirty="0" smtClean="0">
                  <a:solidFill>
                    <a:schemeClr val="tx1"/>
                  </a:solidFill>
                </a:rPr>
                <a:t>E</a:t>
              </a:r>
              <a:endParaRPr lang="en-US" dirty="0">
                <a:solidFill>
                  <a:schemeClr val="tx1"/>
                </a:solidFill>
              </a:endParaRPr>
            </a:p>
          </p:txBody>
        </p:sp>
      </p:grpSp>
      <p:sp>
        <p:nvSpPr>
          <p:cNvPr id="2" name="Title 1"/>
          <p:cNvSpPr>
            <a:spLocks noGrp="1"/>
          </p:cNvSpPr>
          <p:nvPr>
            <p:ph type="title"/>
          </p:nvPr>
        </p:nvSpPr>
        <p:spPr>
          <a:xfrm>
            <a:off x="609600" y="274638"/>
            <a:ext cx="7924800" cy="563562"/>
          </a:xfrm>
        </p:spPr>
        <p:txBody>
          <a:bodyPr>
            <a:normAutofit fontScale="90000"/>
          </a:bodyPr>
          <a:lstStyle/>
          <a:p>
            <a:pPr algn="ctr"/>
            <a:r>
              <a:rPr lang="en-US" dirty="0" smtClean="0"/>
              <a:t>PATHOGENESIS</a:t>
            </a:r>
            <a:endParaRPr lang="en-US" dirty="0"/>
          </a:p>
        </p:txBody>
      </p:sp>
      <p:sp>
        <p:nvSpPr>
          <p:cNvPr id="3" name="Content Placeholder 2"/>
          <p:cNvSpPr>
            <a:spLocks noGrp="1"/>
          </p:cNvSpPr>
          <p:nvPr>
            <p:ph idx="1"/>
          </p:nvPr>
        </p:nvSpPr>
        <p:spPr>
          <a:xfrm>
            <a:off x="247649" y="3505200"/>
            <a:ext cx="8651505" cy="2590800"/>
          </a:xfrm>
        </p:spPr>
        <p:txBody>
          <a:bodyPr lIns="0" tIns="0" rIns="0" bIns="0">
            <a:noAutofit/>
          </a:bodyPr>
          <a:lstStyle/>
          <a:p>
            <a:pPr marL="0" indent="0" algn="just">
              <a:buNone/>
            </a:pPr>
            <a:r>
              <a:rPr lang="en-US" sz="1600" b="1" dirty="0">
                <a:solidFill>
                  <a:schemeClr val="accent2">
                    <a:lumMod val="60000"/>
                    <a:lumOff val="40000"/>
                  </a:schemeClr>
                </a:solidFill>
              </a:rPr>
              <a:t>M</a:t>
            </a:r>
            <a:r>
              <a:rPr lang="en-US" sz="1600" b="1" dirty="0" smtClean="0">
                <a:solidFill>
                  <a:schemeClr val="accent2">
                    <a:lumMod val="60000"/>
                    <a:lumOff val="40000"/>
                  </a:schemeClr>
                </a:solidFill>
              </a:rPr>
              <a:t>odel for the pathogenesis of plexiform neurofibroma development and subsequent malignant transformation to malignant peripheral nerve sheath tumor (MPNST). </a:t>
            </a:r>
            <a:r>
              <a:rPr lang="en-US" sz="1400" dirty="0" smtClean="0">
                <a:solidFill>
                  <a:schemeClr val="tx1">
                    <a:lumMod val="75000"/>
                    <a:lumOff val="25000"/>
                  </a:schemeClr>
                </a:solidFill>
              </a:rPr>
              <a:t>The NF-1 gene encodes for the protein neurofibromin, which has been demonstrated to have tumor suppressor function. </a:t>
            </a:r>
            <a:r>
              <a:rPr lang="en-US" sz="1400" b="1" dirty="0" smtClean="0">
                <a:solidFill>
                  <a:schemeClr val="accent2">
                    <a:lumMod val="40000"/>
                    <a:lumOff val="60000"/>
                  </a:schemeClr>
                </a:solidFill>
                <a:effectLst>
                  <a:outerShdw blurRad="38100" dist="38100" dir="2700000" algn="tl">
                    <a:srgbClr val="000000">
                      <a:alpha val="43137"/>
                    </a:srgbClr>
                  </a:outerShdw>
                </a:effectLst>
              </a:rPr>
              <a:t>A</a:t>
            </a:r>
            <a:r>
              <a:rPr lang="en-US" sz="1400" b="1" dirty="0" smtClean="0">
                <a:solidFill>
                  <a:schemeClr val="tx1">
                    <a:lumMod val="75000"/>
                    <a:lumOff val="25000"/>
                  </a:schemeClr>
                </a:solidFill>
              </a:rPr>
              <a:t> </a:t>
            </a:r>
            <a:r>
              <a:rPr lang="en-US" sz="1400" dirty="0" smtClean="0">
                <a:solidFill>
                  <a:schemeClr val="tx1">
                    <a:lumMod val="75000"/>
                    <a:lumOff val="25000"/>
                  </a:schemeClr>
                </a:solidFill>
              </a:rPr>
              <a:t>Absence of the second functional NF-1 gene results in loss of neurofibromin function, leading to </a:t>
            </a:r>
            <a:r>
              <a:rPr lang="en-US" sz="1400" b="1" dirty="0" smtClean="0">
                <a:solidFill>
                  <a:schemeClr val="accent2">
                    <a:lumMod val="40000"/>
                    <a:lumOff val="60000"/>
                  </a:schemeClr>
                </a:solidFill>
                <a:effectLst>
                  <a:outerShdw blurRad="38100" dist="38100" dir="2700000" algn="tl">
                    <a:srgbClr val="000000">
                      <a:alpha val="43137"/>
                    </a:srgbClr>
                  </a:outerShdw>
                </a:effectLst>
              </a:rPr>
              <a:t>B</a:t>
            </a:r>
            <a:r>
              <a:rPr lang="en-US" sz="1400" b="1" dirty="0" smtClean="0">
                <a:solidFill>
                  <a:schemeClr val="tx1">
                    <a:lumMod val="75000"/>
                    <a:lumOff val="25000"/>
                  </a:schemeClr>
                </a:solidFill>
                <a:effectLst>
                  <a:outerShdw blurRad="38100" dist="38100" dir="2700000" algn="tl">
                    <a:srgbClr val="000000">
                      <a:alpha val="43137"/>
                    </a:srgbClr>
                  </a:outerShdw>
                </a:effectLst>
              </a:rPr>
              <a:t> </a:t>
            </a:r>
            <a:r>
              <a:rPr lang="en-US" sz="1400" dirty="0" smtClean="0">
                <a:solidFill>
                  <a:schemeClr val="tx1">
                    <a:lumMod val="75000"/>
                    <a:lumOff val="25000"/>
                  </a:schemeClr>
                </a:solidFill>
              </a:rPr>
              <a:t>de-regulation of several intracellular signaling cascades, including the Ras </a:t>
            </a:r>
            <a:r>
              <a:rPr lang="en-US" sz="1400" dirty="0" smtClean="0">
                <a:solidFill>
                  <a:schemeClr val="tx1">
                    <a:lumMod val="75000"/>
                    <a:lumOff val="25000"/>
                  </a:schemeClr>
                </a:solidFill>
                <a:sym typeface="Wingdings" pitchFamily="2" charset="2"/>
              </a:rPr>
              <a:t> Raf, MEK, ERK pathway, the cAMP  Protein kinase A pathway and calcium signaling pathways, all of which favor increased proliferative activity. Likewise, </a:t>
            </a:r>
            <a:r>
              <a:rPr lang="en-US" sz="1400" b="1" dirty="0" smtClean="0">
                <a:solidFill>
                  <a:schemeClr val="accent2">
                    <a:lumMod val="40000"/>
                    <a:lumOff val="60000"/>
                  </a:schemeClr>
                </a:solidFill>
                <a:effectLst>
                  <a:outerShdw blurRad="38100" dist="38100" dir="2700000" algn="tl">
                    <a:srgbClr val="000000">
                      <a:alpha val="43137"/>
                    </a:srgbClr>
                  </a:outerShdw>
                </a:effectLst>
              </a:rPr>
              <a:t>C</a:t>
            </a:r>
            <a:r>
              <a:rPr lang="en-US" sz="1400" b="1" dirty="0" smtClean="0">
                <a:solidFill>
                  <a:schemeClr val="tx1">
                    <a:lumMod val="75000"/>
                    <a:lumOff val="25000"/>
                  </a:schemeClr>
                </a:solidFill>
                <a:effectLst>
                  <a:outerShdw blurRad="38100" dist="38100" dir="2700000" algn="tl">
                    <a:srgbClr val="000000">
                      <a:alpha val="43137"/>
                    </a:srgbClr>
                  </a:outerShdw>
                </a:effectLst>
              </a:rPr>
              <a:t> </a:t>
            </a:r>
            <a:r>
              <a:rPr lang="en-US" sz="1400" dirty="0" smtClean="0">
                <a:solidFill>
                  <a:schemeClr val="tx1">
                    <a:lumMod val="75000"/>
                    <a:lumOff val="25000"/>
                  </a:schemeClr>
                </a:solidFill>
                <a:sym typeface="Wingdings" pitchFamily="2" charset="2"/>
              </a:rPr>
              <a:t>EGF receptor (EGFR) accumulates because its expression is no longer inhibited by neurofibromin. These pro-growth alterations, together with substantial increases in secretion of the factors Kit ligand (Kit-L) and transforming growth factor beta (</a:t>
            </a:r>
            <a:r>
              <a:rPr lang="en-US" sz="1400" dirty="0">
                <a:solidFill>
                  <a:schemeClr val="tx1">
                    <a:lumMod val="75000"/>
                    <a:lumOff val="25000"/>
                  </a:schemeClr>
                </a:solidFill>
                <a:cs typeface="Arial" pitchFamily="34" charset="0"/>
              </a:rPr>
              <a:t>TGF</a:t>
            </a:r>
            <a:r>
              <a:rPr lang="el-GR" sz="1400" dirty="0" smtClean="0">
                <a:solidFill>
                  <a:schemeClr val="tx1">
                    <a:lumMod val="75000"/>
                    <a:lumOff val="25000"/>
                  </a:schemeClr>
                </a:solidFill>
                <a:cs typeface="Arial" pitchFamily="34" charset="0"/>
              </a:rPr>
              <a:t>β</a:t>
            </a:r>
            <a:r>
              <a:rPr lang="en-US" sz="1400" dirty="0" smtClean="0">
                <a:solidFill>
                  <a:schemeClr val="tx1">
                    <a:lumMod val="75000"/>
                    <a:lumOff val="25000"/>
                  </a:schemeClr>
                </a:solidFill>
                <a:cs typeface="Arial" pitchFamily="34" charset="0"/>
              </a:rPr>
              <a:t>1) are thought to contribute to the development of neurofibromas. Several additional molecular and genetic aberrations occur in those plexiform neurofibromas that undergo malignant transformation to MPNST. One such aberration is the </a:t>
            </a:r>
            <a:r>
              <a:rPr lang="en-US" sz="1400" b="1" dirty="0" smtClean="0">
                <a:solidFill>
                  <a:schemeClr val="accent2">
                    <a:lumMod val="40000"/>
                    <a:lumOff val="60000"/>
                  </a:schemeClr>
                </a:solidFill>
                <a:effectLst>
                  <a:outerShdw blurRad="38100" dist="38100" dir="2700000" algn="tl">
                    <a:srgbClr val="000000">
                      <a:alpha val="43137"/>
                    </a:srgbClr>
                  </a:outerShdw>
                </a:effectLst>
              </a:rPr>
              <a:t>D</a:t>
            </a:r>
            <a:r>
              <a:rPr lang="en-US" sz="1400" dirty="0" smtClean="0">
                <a:solidFill>
                  <a:schemeClr val="tx1">
                    <a:lumMod val="75000"/>
                    <a:lumOff val="25000"/>
                  </a:schemeClr>
                </a:solidFill>
                <a:cs typeface="Arial" pitchFamily="34" charset="0"/>
              </a:rPr>
              <a:t> substantially decreased or absent expression of the key tumor suppressor proteins p53, p16</a:t>
            </a:r>
            <a:r>
              <a:rPr lang="en-US" sz="1400" baseline="30000" dirty="0" smtClean="0">
                <a:solidFill>
                  <a:schemeClr val="tx1">
                    <a:lumMod val="75000"/>
                    <a:lumOff val="25000"/>
                  </a:schemeClr>
                </a:solidFill>
                <a:cs typeface="Arial" pitchFamily="34" charset="0"/>
              </a:rPr>
              <a:t>INK4A</a:t>
            </a:r>
            <a:r>
              <a:rPr lang="en-US" sz="1400" dirty="0" smtClean="0">
                <a:solidFill>
                  <a:schemeClr val="tx1">
                    <a:lumMod val="75000"/>
                    <a:lumOff val="25000"/>
                  </a:schemeClr>
                </a:solidFill>
                <a:cs typeface="Arial" pitchFamily="34" charset="0"/>
              </a:rPr>
              <a:t>, p19</a:t>
            </a:r>
            <a:r>
              <a:rPr lang="en-US" sz="1400" baseline="30000" dirty="0" smtClean="0">
                <a:solidFill>
                  <a:schemeClr val="tx1">
                    <a:lumMod val="75000"/>
                    <a:lumOff val="25000"/>
                  </a:schemeClr>
                </a:solidFill>
                <a:cs typeface="Arial" pitchFamily="34" charset="0"/>
              </a:rPr>
              <a:t>ARF</a:t>
            </a:r>
            <a:r>
              <a:rPr lang="en-US" sz="1400" dirty="0" smtClean="0">
                <a:solidFill>
                  <a:schemeClr val="tx1">
                    <a:lumMod val="75000"/>
                    <a:lumOff val="25000"/>
                  </a:schemeClr>
                </a:solidFill>
                <a:cs typeface="Arial" pitchFamily="34" charset="0"/>
              </a:rPr>
              <a:t> and Rb (although p53 has actually been found to accumulate in the nuclei of cells in some MPNSTs). Another aberration is </a:t>
            </a:r>
            <a:r>
              <a:rPr lang="en-US" sz="1400" b="1" dirty="0" smtClean="0">
                <a:solidFill>
                  <a:schemeClr val="accent2">
                    <a:lumMod val="40000"/>
                    <a:lumOff val="60000"/>
                  </a:schemeClr>
                </a:solidFill>
                <a:effectLst>
                  <a:outerShdw blurRad="38100" dist="38100" dir="2700000" algn="tl">
                    <a:srgbClr val="000000">
                      <a:alpha val="43137"/>
                    </a:srgbClr>
                  </a:outerShdw>
                </a:effectLst>
              </a:rPr>
              <a:t>E</a:t>
            </a:r>
            <a:r>
              <a:rPr lang="en-US" sz="1400" dirty="0" smtClean="0">
                <a:solidFill>
                  <a:schemeClr val="tx1">
                    <a:lumMod val="75000"/>
                    <a:lumOff val="25000"/>
                  </a:schemeClr>
                </a:solidFill>
                <a:cs typeface="Arial" pitchFamily="34" charset="0"/>
              </a:rPr>
              <a:t> further increased expression of several growth factors and their ligands, including EGFR, ErbB2, c-KIT, c-MET, HGF and PDGF. </a:t>
            </a:r>
            <a:endParaRPr lang="en-US" sz="1400" dirty="0">
              <a:solidFill>
                <a:schemeClr val="tx1">
                  <a:lumMod val="75000"/>
                  <a:lumOff val="25000"/>
                </a:schemeClr>
              </a:solidFill>
            </a:endParaRPr>
          </a:p>
        </p:txBody>
      </p:sp>
      <p:sp>
        <p:nvSpPr>
          <p:cNvPr id="4" name="Rectangle 3"/>
          <p:cNvSpPr/>
          <p:nvPr/>
        </p:nvSpPr>
        <p:spPr>
          <a:xfrm>
            <a:off x="5181600" y="3121968"/>
            <a:ext cx="4572000" cy="246221"/>
          </a:xfrm>
          <a:prstGeom prst="rect">
            <a:avLst/>
          </a:prstGeom>
        </p:spPr>
        <p:txBody>
          <a:bodyPr>
            <a:spAutoFit/>
          </a:bodyPr>
          <a:lstStyle/>
          <a:p>
            <a:pPr algn="just"/>
            <a:r>
              <a:rPr lang="en-US" sz="1000" dirty="0">
                <a:solidFill>
                  <a:schemeClr val="tx1">
                    <a:lumMod val="50000"/>
                  </a:schemeClr>
                </a:solidFill>
                <a:cs typeface="Arial" pitchFamily="34" charset="0"/>
              </a:rPr>
              <a:t>(</a:t>
            </a:r>
            <a:r>
              <a:rPr lang="en-US" sz="1000" dirty="0" smtClean="0">
                <a:solidFill>
                  <a:schemeClr val="tx1">
                    <a:lumMod val="50000"/>
                  </a:schemeClr>
                </a:solidFill>
                <a:cs typeface="Arial" pitchFamily="34" charset="0"/>
              </a:rPr>
              <a:t>adapted by Timothy Beer </a:t>
            </a:r>
            <a:r>
              <a:rPr lang="en-US" sz="1000" dirty="0">
                <a:solidFill>
                  <a:schemeClr val="tx1">
                    <a:lumMod val="50000"/>
                  </a:schemeClr>
                </a:solidFill>
                <a:cs typeface="Arial" pitchFamily="34" charset="0"/>
              </a:rPr>
              <a:t>from </a:t>
            </a:r>
            <a:r>
              <a:rPr lang="pt-BR" sz="1000" dirty="0">
                <a:solidFill>
                  <a:schemeClr val="tx1">
                    <a:lumMod val="50000"/>
                  </a:schemeClr>
                </a:solidFill>
                <a:cs typeface="Arial" pitchFamily="34" charset="0"/>
              </a:rPr>
              <a:t>Carroll S, </a:t>
            </a:r>
            <a:r>
              <a:rPr lang="pt-BR" sz="1000" i="1" dirty="0">
                <a:solidFill>
                  <a:schemeClr val="tx1">
                    <a:lumMod val="50000"/>
                  </a:schemeClr>
                </a:solidFill>
                <a:cs typeface="Arial" pitchFamily="34" charset="0"/>
              </a:rPr>
              <a:t>Acta Neuropathol</a:t>
            </a:r>
            <a:r>
              <a:rPr lang="pt-BR" sz="1000" dirty="0">
                <a:solidFill>
                  <a:schemeClr val="tx1">
                    <a:lumMod val="50000"/>
                  </a:schemeClr>
                </a:solidFill>
                <a:cs typeface="Arial" pitchFamily="34" charset="0"/>
              </a:rPr>
              <a:t>, 2012)</a:t>
            </a:r>
            <a:endParaRPr lang="en-US" sz="1000" dirty="0">
              <a:solidFill>
                <a:schemeClr val="tx1">
                  <a:lumMod val="50000"/>
                </a:schemeClr>
              </a:solidFill>
            </a:endParaRPr>
          </a:p>
        </p:txBody>
      </p:sp>
    </p:spTree>
    <p:extLst>
      <p:ext uri="{BB962C8B-B14F-4D97-AF65-F5344CB8AC3E}">
        <p14:creationId xmlns:p14="http://schemas.microsoft.com/office/powerpoint/2010/main" val="32609616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563562"/>
          </a:xfrm>
        </p:spPr>
        <p:txBody>
          <a:bodyPr>
            <a:normAutofit fontScale="90000"/>
          </a:bodyPr>
          <a:lstStyle/>
          <a:p>
            <a:pPr algn="ctr"/>
            <a:r>
              <a:rPr lang="en-US" dirty="0" smtClean="0"/>
              <a:t>GROSS PATHOLOGY</a:t>
            </a:r>
            <a:endParaRPr lang="en-US" dirty="0"/>
          </a:p>
        </p:txBody>
      </p:sp>
      <p:sp>
        <p:nvSpPr>
          <p:cNvPr id="7" name="Content Placeholder 2"/>
          <p:cNvSpPr>
            <a:spLocks noGrp="1"/>
          </p:cNvSpPr>
          <p:nvPr>
            <p:ph idx="1"/>
          </p:nvPr>
        </p:nvSpPr>
        <p:spPr>
          <a:xfrm>
            <a:off x="304800" y="838200"/>
            <a:ext cx="8915400" cy="5943600"/>
          </a:xfrm>
        </p:spPr>
        <p:txBody>
          <a:bodyPr>
            <a:noAutofit/>
          </a:bodyPr>
          <a:lstStyle/>
          <a:p>
            <a:pPr marL="0" indent="0">
              <a:buNone/>
            </a:pPr>
            <a:r>
              <a:rPr lang="en-US" sz="2300" b="1" dirty="0" smtClean="0">
                <a:solidFill>
                  <a:schemeClr val="bg2">
                    <a:lumMod val="25000"/>
                  </a:schemeClr>
                </a:solidFill>
              </a:rPr>
              <a:t>FEATURES</a:t>
            </a:r>
          </a:p>
          <a:p>
            <a:pPr marL="114300" indent="-114300"/>
            <a:r>
              <a:rPr lang="en-US" sz="1400" dirty="0" smtClean="0"/>
              <a:t>Shape is globoid or </a:t>
            </a:r>
            <a:r>
              <a:rPr lang="en-US" sz="1400" dirty="0"/>
              <a:t>fusiform (wide in the middle and tapers at both </a:t>
            </a:r>
            <a:r>
              <a:rPr lang="en-US" sz="1400" dirty="0" smtClean="0"/>
              <a:t>ends)</a:t>
            </a:r>
          </a:p>
          <a:p>
            <a:pPr marL="114300" indent="-114300"/>
            <a:r>
              <a:rPr lang="en-US" sz="1400" dirty="0" smtClean="0"/>
              <a:t>Mean size in most series is 10-15 cm in greatest dimension and infrequently less than 5 cm</a:t>
            </a:r>
          </a:p>
          <a:p>
            <a:pPr marL="114300" indent="-114300"/>
            <a:r>
              <a:rPr lang="en-US" sz="1400" dirty="0" smtClean="0"/>
              <a:t>Consistency is fleshy and firm to hard </a:t>
            </a:r>
          </a:p>
          <a:p>
            <a:pPr marL="114300" indent="-114300"/>
            <a:r>
              <a:rPr lang="en-US" sz="1400" dirty="0" smtClean="0"/>
              <a:t>Color is typically tan-gray on cut section, but may include a wide variety of colors</a:t>
            </a:r>
          </a:p>
          <a:p>
            <a:pPr marL="114300" indent="-114300"/>
            <a:r>
              <a:rPr lang="en-US" sz="1400" dirty="0" smtClean="0"/>
              <a:t>Necrosis is typically present, either focally or extensively</a:t>
            </a:r>
          </a:p>
          <a:p>
            <a:pPr marL="114300" indent="-114300"/>
            <a:r>
              <a:rPr lang="en-US" sz="1400" dirty="0" smtClean="0"/>
              <a:t>Areas of cyst formation are commonly present </a:t>
            </a:r>
          </a:p>
          <a:p>
            <a:pPr marL="114300" indent="-114300"/>
            <a:r>
              <a:rPr lang="en-US" sz="1400" dirty="0" smtClean="0"/>
              <a:t>May or may not be covered by a fibrous pseudocapsule</a:t>
            </a:r>
          </a:p>
          <a:p>
            <a:pPr marL="114300" indent="-114300"/>
            <a:r>
              <a:rPr lang="en-US" sz="1400" dirty="0"/>
              <a:t>G</a:t>
            </a:r>
            <a:r>
              <a:rPr lang="en-US" sz="1400" dirty="0" smtClean="0"/>
              <a:t>ross invasion into surrounding soft tissues is a common finding</a:t>
            </a:r>
          </a:p>
          <a:p>
            <a:pPr marL="114300" indent="-114300"/>
            <a:r>
              <a:rPr lang="en-US" sz="1400" dirty="0" smtClean="0"/>
              <a:t>Entering and exiting nerve segments may be thickened </a:t>
            </a:r>
            <a:r>
              <a:rPr lang="en-US" sz="1400" dirty="0"/>
              <a:t>due to spread </a:t>
            </a:r>
            <a:r>
              <a:rPr lang="en-US" sz="1400" dirty="0" smtClean="0"/>
              <a:t>along the epineurium </a:t>
            </a:r>
            <a:r>
              <a:rPr lang="en-US" sz="1400" dirty="0"/>
              <a:t>and </a:t>
            </a:r>
            <a:r>
              <a:rPr lang="en-US" sz="1400" dirty="0" smtClean="0"/>
              <a:t>perineurium</a:t>
            </a:r>
          </a:p>
          <a:p>
            <a:pPr marL="114300" indent="-114300"/>
            <a:r>
              <a:rPr lang="en-US" sz="1400" dirty="0" smtClean="0"/>
              <a:t>May be surrounded by portions of plexiform neurofibroma which have not yet undergone malignant transformation</a:t>
            </a:r>
            <a:endParaRPr lang="en-US" sz="800" b="1" dirty="0" smtClean="0"/>
          </a:p>
          <a:p>
            <a:pPr marL="0" indent="0">
              <a:buNone/>
            </a:pPr>
            <a:endParaRPr lang="en-US" sz="600" b="1" dirty="0" smtClean="0">
              <a:solidFill>
                <a:schemeClr val="bg2">
                  <a:lumMod val="25000"/>
                </a:schemeClr>
              </a:solidFill>
            </a:endParaRPr>
          </a:p>
          <a:p>
            <a:pPr marL="0" indent="0">
              <a:buNone/>
            </a:pPr>
            <a:r>
              <a:rPr lang="en-US" sz="2300" b="1" dirty="0" smtClean="0">
                <a:solidFill>
                  <a:schemeClr val="bg2">
                    <a:lumMod val="25000"/>
                  </a:schemeClr>
                </a:solidFill>
              </a:rPr>
              <a:t>EXAMPLES</a:t>
            </a:r>
            <a:endParaRPr lang="en-US" sz="2300" b="1" dirty="0">
              <a:solidFill>
                <a:schemeClr val="bg2">
                  <a:lumMod val="25000"/>
                </a:schemeClr>
              </a:solidFill>
            </a:endParaRPr>
          </a:p>
          <a:p>
            <a:pPr marL="0" indent="0">
              <a:buNone/>
            </a:pPr>
            <a:endParaRPr lang="en-US" sz="1400" dirty="0"/>
          </a:p>
          <a:p>
            <a:pPr lvl="1"/>
            <a:endParaRPr lang="en-US" sz="1400" dirty="0"/>
          </a:p>
          <a:p>
            <a:pPr marL="0" indent="0">
              <a:buNone/>
            </a:pPr>
            <a:endParaRPr lang="en-US" sz="1400" dirty="0"/>
          </a:p>
        </p:txBody>
      </p:sp>
      <p:sp>
        <p:nvSpPr>
          <p:cNvPr id="9" name="TextBox 8"/>
          <p:cNvSpPr txBox="1"/>
          <p:nvPr/>
        </p:nvSpPr>
        <p:spPr>
          <a:xfrm>
            <a:off x="381000" y="6248400"/>
            <a:ext cx="2637320" cy="461665"/>
          </a:xfrm>
          <a:prstGeom prst="rect">
            <a:avLst/>
          </a:prstGeom>
          <a:noFill/>
        </p:spPr>
        <p:txBody>
          <a:bodyPr wrap="square" rtlCol="0">
            <a:spAutoFit/>
          </a:bodyPr>
          <a:lstStyle/>
          <a:p>
            <a:r>
              <a:rPr lang="en-US" sz="800" b="1" dirty="0">
                <a:solidFill>
                  <a:schemeClr val="accent2">
                    <a:lumMod val="40000"/>
                    <a:lumOff val="60000"/>
                  </a:schemeClr>
                </a:solidFill>
              </a:rPr>
              <a:t>Retroperitoneal </a:t>
            </a:r>
            <a:r>
              <a:rPr lang="en-US" sz="800" b="1" dirty="0" smtClean="0">
                <a:solidFill>
                  <a:schemeClr val="accent2">
                    <a:lumMod val="40000"/>
                    <a:lumOff val="60000"/>
                  </a:schemeClr>
                </a:solidFill>
              </a:rPr>
              <a:t>MPNST</a:t>
            </a:r>
            <a:r>
              <a:rPr lang="en-US" sz="800" b="1" dirty="0" smtClean="0"/>
              <a:t>. </a:t>
            </a:r>
            <a:r>
              <a:rPr lang="en-US" sz="800" dirty="0" smtClean="0"/>
              <a:t>Tan-gray with areas of necrosis and cyst formation. A thin pseudocapsule can be seen surrounding this tumor (</a:t>
            </a:r>
            <a:r>
              <a:rPr lang="en-US" sz="800" i="1" dirty="0" smtClean="0"/>
              <a:t>arrow</a:t>
            </a:r>
            <a:r>
              <a:rPr lang="en-US" sz="800" dirty="0" smtClean="0"/>
              <a:t>). </a:t>
            </a:r>
            <a:endParaRPr lang="en-US" sz="800" dirty="0"/>
          </a:p>
        </p:txBody>
      </p:sp>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l="3347" r="6279" b="3844"/>
          <a:stretch/>
        </p:blipFill>
        <p:spPr>
          <a:xfrm>
            <a:off x="457200" y="4496514"/>
            <a:ext cx="2314575" cy="1758494"/>
          </a:xfrm>
          <a:prstGeom prst="rect">
            <a:avLst/>
          </a:prstGeom>
          <a:ln w="3175">
            <a:solidFill>
              <a:schemeClr val="bg1">
                <a:lumMod val="50000"/>
              </a:schemeClr>
            </a:solidFill>
          </a:ln>
        </p:spPr>
      </p:pic>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t="2888"/>
          <a:stretch/>
        </p:blipFill>
        <p:spPr>
          <a:xfrm>
            <a:off x="3011699" y="4496514"/>
            <a:ext cx="2415752" cy="1758494"/>
          </a:xfrm>
          <a:prstGeom prst="rect">
            <a:avLst/>
          </a:prstGeom>
          <a:ln>
            <a:solidFill>
              <a:schemeClr val="bg1">
                <a:lumMod val="50000"/>
              </a:schemeClr>
            </a:solidFill>
          </a:ln>
        </p:spPr>
      </p:pic>
      <p:sp>
        <p:nvSpPr>
          <p:cNvPr id="16" name="TextBox 15"/>
          <p:cNvSpPr txBox="1"/>
          <p:nvPr/>
        </p:nvSpPr>
        <p:spPr>
          <a:xfrm>
            <a:off x="2942120" y="6248400"/>
            <a:ext cx="2637320" cy="461665"/>
          </a:xfrm>
          <a:prstGeom prst="rect">
            <a:avLst/>
          </a:prstGeom>
          <a:noFill/>
        </p:spPr>
        <p:txBody>
          <a:bodyPr wrap="square" rtlCol="0">
            <a:spAutoFit/>
          </a:bodyPr>
          <a:lstStyle/>
          <a:p>
            <a:r>
              <a:rPr lang="en-US" sz="800" b="1" dirty="0" smtClean="0">
                <a:solidFill>
                  <a:schemeClr val="accent2">
                    <a:lumMod val="40000"/>
                    <a:lumOff val="60000"/>
                  </a:schemeClr>
                </a:solidFill>
              </a:rPr>
              <a:t>MPNST adherent to psoas muscle.</a:t>
            </a:r>
            <a:r>
              <a:rPr lang="en-US" sz="800" b="1" dirty="0" smtClean="0">
                <a:solidFill>
                  <a:schemeClr val="tx2"/>
                </a:solidFill>
              </a:rPr>
              <a:t> </a:t>
            </a:r>
            <a:r>
              <a:rPr lang="en-US" sz="800" dirty="0" smtClean="0"/>
              <a:t>Tan-yellow with </a:t>
            </a:r>
            <a:r>
              <a:rPr lang="en-US" sz="800" dirty="0"/>
              <a:t>some areas of hemorrhage. A</a:t>
            </a:r>
            <a:r>
              <a:rPr lang="en-US" sz="800" dirty="0" smtClean="0"/>
              <a:t>dherent vessel (</a:t>
            </a:r>
            <a:r>
              <a:rPr lang="en-US" sz="800" i="1" dirty="0" smtClean="0"/>
              <a:t>arrowheads</a:t>
            </a:r>
            <a:r>
              <a:rPr lang="en-US" sz="800" dirty="0" smtClean="0"/>
              <a:t>) and </a:t>
            </a:r>
            <a:r>
              <a:rPr lang="en-US" sz="800" dirty="0"/>
              <a:t>portion of </a:t>
            </a:r>
            <a:r>
              <a:rPr lang="en-US" sz="800" dirty="0" smtClean="0"/>
              <a:t>psoas </a:t>
            </a:r>
            <a:r>
              <a:rPr lang="en-US" sz="800" dirty="0"/>
              <a:t>muscle (</a:t>
            </a:r>
            <a:r>
              <a:rPr lang="en-US" sz="800" i="1" dirty="0"/>
              <a:t>arrow</a:t>
            </a:r>
            <a:r>
              <a:rPr lang="en-US" sz="800" dirty="0" smtClean="0"/>
              <a:t>) can also be seen.</a:t>
            </a:r>
            <a:endParaRPr lang="en-US" sz="800" dirty="0"/>
          </a:p>
        </p:txBody>
      </p:sp>
      <p:pic>
        <p:nvPicPr>
          <p:cNvPr id="17" name="Picture 16"/>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l="10274" t="11580" r="6273" b="22732"/>
          <a:stretch/>
        </p:blipFill>
        <p:spPr>
          <a:xfrm>
            <a:off x="5667375" y="4495800"/>
            <a:ext cx="3004944" cy="1759208"/>
          </a:xfrm>
          <a:prstGeom prst="rect">
            <a:avLst/>
          </a:prstGeom>
          <a:ln w="6350">
            <a:solidFill>
              <a:schemeClr val="bg1">
                <a:lumMod val="50000"/>
              </a:schemeClr>
            </a:solidFill>
          </a:ln>
        </p:spPr>
        <p:style>
          <a:lnRef idx="2">
            <a:schemeClr val="dk1"/>
          </a:lnRef>
          <a:fillRef idx="1">
            <a:schemeClr val="lt1"/>
          </a:fillRef>
          <a:effectRef idx="0">
            <a:schemeClr val="dk1"/>
          </a:effectRef>
          <a:fontRef idx="minor">
            <a:schemeClr val="dk1"/>
          </a:fontRef>
        </p:style>
      </p:pic>
      <p:sp>
        <p:nvSpPr>
          <p:cNvPr id="18" name="TextBox 17"/>
          <p:cNvSpPr txBox="1"/>
          <p:nvPr/>
        </p:nvSpPr>
        <p:spPr>
          <a:xfrm>
            <a:off x="5585460" y="6248400"/>
            <a:ext cx="3119244" cy="461665"/>
          </a:xfrm>
          <a:prstGeom prst="rect">
            <a:avLst/>
          </a:prstGeom>
          <a:noFill/>
        </p:spPr>
        <p:txBody>
          <a:bodyPr wrap="square" rtlCol="0">
            <a:spAutoFit/>
          </a:bodyPr>
          <a:lstStyle/>
          <a:p>
            <a:r>
              <a:rPr lang="en-US" sz="800" b="1" dirty="0" smtClean="0">
                <a:solidFill>
                  <a:schemeClr val="accent2">
                    <a:lumMod val="40000"/>
                    <a:lumOff val="60000"/>
                  </a:schemeClr>
                </a:solidFill>
              </a:rPr>
              <a:t>MPNST of the right arm. </a:t>
            </a:r>
            <a:r>
              <a:rPr lang="en-US" sz="800" dirty="0" smtClean="0"/>
              <a:t>This image illustrates the typical “fusiform” (central enlargement with distal tapering) shape these tumors impart as they expand the involved nerve.</a:t>
            </a:r>
            <a:endParaRPr lang="en-US" sz="800" dirty="0"/>
          </a:p>
        </p:txBody>
      </p:sp>
    </p:spTree>
    <p:extLst>
      <p:ext uri="{BB962C8B-B14F-4D97-AF65-F5344CB8AC3E}">
        <p14:creationId xmlns:p14="http://schemas.microsoft.com/office/powerpoint/2010/main" val="15658590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563562"/>
          </a:xfrm>
        </p:spPr>
        <p:txBody>
          <a:bodyPr>
            <a:normAutofit fontScale="90000"/>
          </a:bodyPr>
          <a:lstStyle/>
          <a:p>
            <a:pPr algn="ctr"/>
            <a:r>
              <a:rPr lang="en-US" dirty="0" smtClean="0"/>
              <a:t>MICROSCOPIC PATHOLOGY</a:t>
            </a:r>
            <a:endParaRPr lang="en-US" dirty="0"/>
          </a:p>
        </p:txBody>
      </p:sp>
      <p:sp>
        <p:nvSpPr>
          <p:cNvPr id="6" name="Content Placeholder 2"/>
          <p:cNvSpPr>
            <a:spLocks noGrp="1"/>
          </p:cNvSpPr>
          <p:nvPr>
            <p:ph idx="1"/>
          </p:nvPr>
        </p:nvSpPr>
        <p:spPr>
          <a:xfrm>
            <a:off x="228600" y="838200"/>
            <a:ext cx="8915400" cy="5943600"/>
          </a:xfrm>
        </p:spPr>
        <p:txBody>
          <a:bodyPr>
            <a:noAutofit/>
          </a:bodyPr>
          <a:lstStyle/>
          <a:p>
            <a:pPr marL="0" indent="0">
              <a:buNone/>
            </a:pPr>
            <a:r>
              <a:rPr lang="en-US" sz="2300" b="1" dirty="0" smtClean="0">
                <a:solidFill>
                  <a:schemeClr val="bg2">
                    <a:lumMod val="25000"/>
                  </a:schemeClr>
                </a:solidFill>
              </a:rPr>
              <a:t>FEATURES</a:t>
            </a:r>
          </a:p>
          <a:p>
            <a:pPr marL="114300" indent="-114300"/>
            <a:r>
              <a:rPr lang="en-US" sz="1400" dirty="0" smtClean="0"/>
              <a:t>“Marbled” pattern of hypercellular fascicles of spindle cells interrupted by hypocellular myxoid areas </a:t>
            </a:r>
          </a:p>
          <a:p>
            <a:pPr marL="114300" indent="-114300"/>
            <a:r>
              <a:rPr lang="en-US" sz="1400" dirty="0" smtClean="0"/>
              <a:t>The </a:t>
            </a:r>
            <a:r>
              <a:rPr lang="en-US" sz="1400" dirty="0"/>
              <a:t>spindle cells are </a:t>
            </a:r>
            <a:r>
              <a:rPr lang="en-US" sz="1400" dirty="0" smtClean="0"/>
              <a:t>relatively large, with long, hyperchromatic, wavy or “serpentine” nuclei</a:t>
            </a:r>
          </a:p>
          <a:p>
            <a:pPr marL="114300" indent="-114300"/>
            <a:r>
              <a:rPr lang="en-US" sz="1400" dirty="0" smtClean="0"/>
              <a:t>Perivascular hypercellularity, with indentation of cells into vascular lumens, is characteristic</a:t>
            </a:r>
          </a:p>
          <a:p>
            <a:pPr marL="114300" indent="-114300"/>
            <a:r>
              <a:rPr lang="en-US" sz="1400" dirty="0" smtClean="0"/>
              <a:t>High-grade tumors </a:t>
            </a:r>
            <a:r>
              <a:rPr lang="en-US" sz="1400" dirty="0"/>
              <a:t>tend to have high mitotic activity and </a:t>
            </a:r>
            <a:r>
              <a:rPr lang="en-US" sz="1400" dirty="0" smtClean="0"/>
              <a:t>necrosis, while low-grade MPNSTs often lack these features </a:t>
            </a:r>
          </a:p>
          <a:p>
            <a:pPr marL="114300" indent="-114300"/>
            <a:r>
              <a:rPr lang="en-US" sz="1400" dirty="0" smtClean="0"/>
              <a:t>Minority </a:t>
            </a:r>
            <a:r>
              <a:rPr lang="en-US" sz="1400" dirty="0"/>
              <a:t>of MPNSTs have variable differentiation (e.g. rhabdomyoblastic, epithelioid, glandular</a:t>
            </a:r>
            <a:r>
              <a:rPr lang="en-US" sz="1400" dirty="0" smtClean="0"/>
              <a:t>)</a:t>
            </a:r>
          </a:p>
          <a:p>
            <a:pPr marL="114300" indent="-114300"/>
            <a:r>
              <a:rPr lang="en-US" sz="1400" dirty="0" smtClean="0"/>
              <a:t>No specific immunohistochemical markers, although several are used to help differentiate from BPNST and melanoma</a:t>
            </a:r>
          </a:p>
          <a:p>
            <a:pPr marL="114300" indent="-114300"/>
            <a:r>
              <a:rPr lang="en-US" sz="1400" dirty="0" smtClean="0"/>
              <a:t>S100+ in 50-60% (but usually only focally), Leu-7+ in 50%, </a:t>
            </a:r>
            <a:r>
              <a:rPr lang="en-US" sz="1400" dirty="0"/>
              <a:t>myelin basic </a:t>
            </a:r>
            <a:r>
              <a:rPr lang="en-US" sz="1400" dirty="0" smtClean="0"/>
              <a:t>protein+ in 50%, HMB45-, cytokeratin- </a:t>
            </a:r>
          </a:p>
          <a:p>
            <a:pPr marL="0" indent="0">
              <a:buNone/>
            </a:pPr>
            <a:endParaRPr lang="en-US" sz="800" b="1" dirty="0" smtClean="0">
              <a:solidFill>
                <a:schemeClr val="bg2">
                  <a:lumMod val="25000"/>
                </a:schemeClr>
              </a:solidFill>
            </a:endParaRPr>
          </a:p>
          <a:p>
            <a:pPr marL="0" indent="0">
              <a:buNone/>
            </a:pPr>
            <a:r>
              <a:rPr lang="en-US" sz="2300" b="1" dirty="0" smtClean="0">
                <a:solidFill>
                  <a:schemeClr val="bg2">
                    <a:lumMod val="25000"/>
                  </a:schemeClr>
                </a:solidFill>
              </a:rPr>
              <a:t>EXAMPLES</a:t>
            </a:r>
            <a:endParaRPr lang="en-US" sz="1400" dirty="0"/>
          </a:p>
          <a:p>
            <a:pPr lvl="1"/>
            <a:endParaRPr lang="en-US" sz="1400" dirty="0"/>
          </a:p>
          <a:p>
            <a:pPr marL="0" indent="0">
              <a:buNone/>
            </a:pPr>
            <a:endParaRPr lang="en-US" sz="1400" dirty="0"/>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r="28750"/>
          <a:stretch/>
        </p:blipFill>
        <p:spPr>
          <a:xfrm>
            <a:off x="237392" y="3733800"/>
            <a:ext cx="2658208" cy="2425032"/>
          </a:xfrm>
          <a:prstGeom prst="rect">
            <a:avLst/>
          </a:prstGeom>
        </p:spPr>
      </p:pic>
      <p:sp>
        <p:nvSpPr>
          <p:cNvPr id="9" name="TextBox 8"/>
          <p:cNvSpPr txBox="1"/>
          <p:nvPr/>
        </p:nvSpPr>
        <p:spPr>
          <a:xfrm>
            <a:off x="152400" y="6167735"/>
            <a:ext cx="2743200" cy="461665"/>
          </a:xfrm>
          <a:prstGeom prst="rect">
            <a:avLst/>
          </a:prstGeom>
          <a:noFill/>
        </p:spPr>
        <p:txBody>
          <a:bodyPr wrap="square" rtlCol="0">
            <a:spAutoFit/>
          </a:bodyPr>
          <a:lstStyle/>
          <a:p>
            <a:r>
              <a:rPr lang="en-US" sz="800" b="1" dirty="0" smtClean="0">
                <a:solidFill>
                  <a:schemeClr val="accent2">
                    <a:lumMod val="60000"/>
                    <a:lumOff val="40000"/>
                  </a:schemeClr>
                </a:solidFill>
              </a:rPr>
              <a:t>Perivascular accentuation. </a:t>
            </a:r>
            <a:r>
              <a:rPr lang="en-US" sz="800" dirty="0">
                <a:solidFill>
                  <a:schemeClr val="accent2">
                    <a:lumMod val="60000"/>
                    <a:lumOff val="40000"/>
                  </a:schemeClr>
                </a:solidFill>
              </a:rPr>
              <a:t> </a:t>
            </a:r>
            <a:r>
              <a:rPr lang="en-US" sz="800" dirty="0" smtClean="0"/>
              <a:t>Large spindle </a:t>
            </a:r>
            <a:r>
              <a:rPr lang="en-US" sz="800" dirty="0"/>
              <a:t>cells with irregular nuclei (arrows</a:t>
            </a:r>
            <a:r>
              <a:rPr lang="en-US" sz="800" dirty="0" smtClean="0"/>
              <a:t>) encroach into vascular lumens, a histologic hallmark of MPNST.</a:t>
            </a:r>
            <a:endParaRPr lang="en-US" sz="800"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0215" r="1"/>
          <a:stretch/>
        </p:blipFill>
        <p:spPr>
          <a:xfrm>
            <a:off x="2996375" y="3735672"/>
            <a:ext cx="2932175" cy="2423160"/>
          </a:xfrm>
          <a:prstGeom prst="rect">
            <a:avLst/>
          </a:prstGeom>
        </p:spPr>
      </p:pic>
      <p:sp>
        <p:nvSpPr>
          <p:cNvPr id="10" name="TextBox 9"/>
          <p:cNvSpPr txBox="1"/>
          <p:nvPr/>
        </p:nvSpPr>
        <p:spPr>
          <a:xfrm>
            <a:off x="2895600" y="6177260"/>
            <a:ext cx="3124200" cy="461665"/>
          </a:xfrm>
          <a:prstGeom prst="rect">
            <a:avLst/>
          </a:prstGeom>
          <a:noFill/>
        </p:spPr>
        <p:txBody>
          <a:bodyPr wrap="square" rtlCol="0">
            <a:spAutoFit/>
          </a:bodyPr>
          <a:lstStyle/>
          <a:p>
            <a:r>
              <a:rPr lang="en-US" sz="800" b="1" dirty="0" smtClean="0">
                <a:solidFill>
                  <a:schemeClr val="accent2">
                    <a:lumMod val="60000"/>
                    <a:lumOff val="40000"/>
                  </a:schemeClr>
                </a:solidFill>
              </a:rPr>
              <a:t>“Marbled” appearance. </a:t>
            </a:r>
            <a:r>
              <a:rPr lang="en-US" sz="800" dirty="0" smtClean="0"/>
              <a:t>Fascicles or bundles of tightly packed spindle cells alternate with relatively hypocellular myxoid zones, imparting a marbleized architecture. </a:t>
            </a:r>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24370" r="25055" b="786"/>
          <a:stretch/>
        </p:blipFill>
        <p:spPr>
          <a:xfrm>
            <a:off x="6029324" y="3735672"/>
            <a:ext cx="2886076" cy="2404110"/>
          </a:xfrm>
          <a:prstGeom prst="rect">
            <a:avLst/>
          </a:prstGeom>
        </p:spPr>
      </p:pic>
      <p:sp>
        <p:nvSpPr>
          <p:cNvPr id="11" name="TextBox 10"/>
          <p:cNvSpPr txBox="1"/>
          <p:nvPr/>
        </p:nvSpPr>
        <p:spPr>
          <a:xfrm>
            <a:off x="5943600" y="6139782"/>
            <a:ext cx="2962276" cy="461665"/>
          </a:xfrm>
          <a:prstGeom prst="rect">
            <a:avLst/>
          </a:prstGeom>
          <a:noFill/>
        </p:spPr>
        <p:txBody>
          <a:bodyPr wrap="square" rtlCol="0">
            <a:spAutoFit/>
          </a:bodyPr>
          <a:lstStyle/>
          <a:p>
            <a:r>
              <a:rPr lang="en-US" sz="800" b="1" dirty="0" smtClean="0">
                <a:solidFill>
                  <a:schemeClr val="accent2">
                    <a:lumMod val="60000"/>
                    <a:lumOff val="40000"/>
                  </a:schemeClr>
                </a:solidFill>
              </a:rPr>
              <a:t>S-100 staining. </a:t>
            </a:r>
            <a:r>
              <a:rPr lang="en-US" sz="800" i="1" dirty="0" smtClean="0"/>
              <a:t>(left</a:t>
            </a:r>
            <a:r>
              <a:rPr lang="en-US" sz="800" dirty="0" smtClean="0"/>
              <a:t>) MPNST stains S-100 positive only focally, whereas </a:t>
            </a:r>
            <a:r>
              <a:rPr lang="en-US" sz="800" i="1" dirty="0" smtClean="0"/>
              <a:t>(right)</a:t>
            </a:r>
            <a:r>
              <a:rPr lang="en-US" sz="800" dirty="0" smtClean="0"/>
              <a:t> benign neurofibroma stains S-100 positive strongly and diffusely.</a:t>
            </a:r>
          </a:p>
        </p:txBody>
      </p:sp>
      <p:sp>
        <p:nvSpPr>
          <p:cNvPr id="5" name="TextBox 4"/>
          <p:cNvSpPr txBox="1"/>
          <p:nvPr/>
        </p:nvSpPr>
        <p:spPr>
          <a:xfrm>
            <a:off x="6029324" y="3546056"/>
            <a:ext cx="1443038" cy="187744"/>
          </a:xfrm>
          <a:prstGeom prst="rect">
            <a:avLst/>
          </a:prstGeom>
          <a:solidFill>
            <a:schemeClr val="accent2">
              <a:lumMod val="20000"/>
              <a:lumOff val="80000"/>
            </a:schemeClr>
          </a:solidFill>
          <a:ln>
            <a:solidFill>
              <a:schemeClr val="bg2"/>
            </a:solidFill>
          </a:ln>
        </p:spPr>
        <p:txBody>
          <a:bodyPr wrap="square" tIns="9144" bIns="9144" rtlCol="0">
            <a:spAutoFit/>
          </a:bodyPr>
          <a:lstStyle/>
          <a:p>
            <a:pPr algn="ctr"/>
            <a:r>
              <a:rPr lang="en-US" sz="1100" b="1" dirty="0" smtClean="0">
                <a:solidFill>
                  <a:schemeClr val="bg1"/>
                </a:solidFill>
                <a:latin typeface="Arial" pitchFamily="34" charset="0"/>
                <a:cs typeface="Arial" pitchFamily="34" charset="0"/>
              </a:rPr>
              <a:t>MPNST</a:t>
            </a:r>
            <a:endParaRPr lang="en-US" sz="1100" b="1" dirty="0">
              <a:solidFill>
                <a:schemeClr val="bg1"/>
              </a:solidFill>
              <a:latin typeface="Arial" pitchFamily="34" charset="0"/>
              <a:cs typeface="Arial" pitchFamily="34" charset="0"/>
            </a:endParaRPr>
          </a:p>
        </p:txBody>
      </p:sp>
      <p:sp>
        <p:nvSpPr>
          <p:cNvPr id="12" name="TextBox 11"/>
          <p:cNvSpPr txBox="1"/>
          <p:nvPr/>
        </p:nvSpPr>
        <p:spPr>
          <a:xfrm>
            <a:off x="7472362" y="3546056"/>
            <a:ext cx="1443038" cy="187744"/>
          </a:xfrm>
          <a:prstGeom prst="rect">
            <a:avLst/>
          </a:prstGeom>
          <a:solidFill>
            <a:schemeClr val="accent2">
              <a:lumMod val="20000"/>
              <a:lumOff val="80000"/>
            </a:schemeClr>
          </a:solidFill>
          <a:ln>
            <a:solidFill>
              <a:schemeClr val="bg2"/>
            </a:solidFill>
          </a:ln>
        </p:spPr>
        <p:txBody>
          <a:bodyPr wrap="square" tIns="9144" bIns="9144" rtlCol="0">
            <a:spAutoFit/>
          </a:bodyPr>
          <a:lstStyle/>
          <a:p>
            <a:pPr algn="ctr"/>
            <a:r>
              <a:rPr lang="en-US" sz="1100" b="1" dirty="0" smtClean="0">
                <a:solidFill>
                  <a:schemeClr val="bg1"/>
                </a:solidFill>
                <a:latin typeface="Arial" pitchFamily="34" charset="0"/>
                <a:cs typeface="Arial" pitchFamily="34" charset="0"/>
              </a:rPr>
              <a:t>Neurofibroma</a:t>
            </a:r>
            <a:endParaRPr lang="en-US" sz="11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0051541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563562"/>
          </a:xfrm>
        </p:spPr>
        <p:txBody>
          <a:bodyPr>
            <a:normAutofit fontScale="90000"/>
          </a:bodyPr>
          <a:lstStyle/>
          <a:p>
            <a:pPr algn="ctr"/>
            <a:r>
              <a:rPr lang="en-US" dirty="0" smtClean="0"/>
              <a:t>IMAGING</a:t>
            </a:r>
            <a:endParaRPr lang="en-US" dirty="0"/>
          </a:p>
        </p:txBody>
      </p:sp>
      <p:sp>
        <p:nvSpPr>
          <p:cNvPr id="3" name="Content Placeholder 2"/>
          <p:cNvSpPr>
            <a:spLocks noGrp="1"/>
          </p:cNvSpPr>
          <p:nvPr>
            <p:ph idx="1"/>
          </p:nvPr>
        </p:nvSpPr>
        <p:spPr>
          <a:xfrm>
            <a:off x="304800" y="914400"/>
            <a:ext cx="8686800" cy="1981200"/>
          </a:xfrm>
        </p:spPr>
        <p:txBody>
          <a:bodyPr>
            <a:normAutofit/>
          </a:bodyPr>
          <a:lstStyle/>
          <a:p>
            <a:pPr marL="0" indent="0" algn="just">
              <a:buNone/>
            </a:pPr>
            <a:r>
              <a:rPr lang="en-US" sz="2300" b="1" dirty="0" smtClean="0">
                <a:solidFill>
                  <a:schemeClr val="bg2">
                    <a:lumMod val="25000"/>
                  </a:schemeClr>
                </a:solidFill>
              </a:rPr>
              <a:t>MRI </a:t>
            </a:r>
            <a:r>
              <a:rPr lang="en-US" sz="2300" dirty="0" smtClean="0">
                <a:solidFill>
                  <a:schemeClr val="bg2">
                    <a:lumMod val="25000"/>
                  </a:schemeClr>
                </a:solidFill>
              </a:rPr>
              <a:t>(with and without contrast)</a:t>
            </a:r>
            <a:endParaRPr lang="en-US" sz="2300" dirty="0">
              <a:solidFill>
                <a:schemeClr val="bg2">
                  <a:lumMod val="25000"/>
                </a:schemeClr>
              </a:solidFill>
            </a:endParaRPr>
          </a:p>
          <a:p>
            <a:pPr marL="114300" indent="-114300"/>
            <a:r>
              <a:rPr lang="en-US" sz="1400" dirty="0" smtClean="0"/>
              <a:t>Imaging modality of choice for peripheral nerve sheath tumors</a:t>
            </a:r>
            <a:endParaRPr lang="en-US" sz="1400" dirty="0"/>
          </a:p>
          <a:p>
            <a:pPr marL="114300" indent="-114300"/>
            <a:r>
              <a:rPr lang="en-US" sz="1400" dirty="0"/>
              <a:t>Cannot provide definitive diagnosis, but </a:t>
            </a:r>
            <a:r>
              <a:rPr lang="en-US" sz="1400" dirty="0" smtClean="0"/>
              <a:t>helps differentiate </a:t>
            </a:r>
            <a:r>
              <a:rPr lang="en-US" sz="1400" dirty="0"/>
              <a:t>MPNST from benign plexiform </a:t>
            </a:r>
            <a:r>
              <a:rPr lang="en-US" sz="1400" dirty="0" smtClean="0"/>
              <a:t>neurofibromas (see table)</a:t>
            </a:r>
          </a:p>
          <a:p>
            <a:pPr marL="114300" indent="-114300"/>
            <a:r>
              <a:rPr lang="en-US" sz="1400" dirty="0"/>
              <a:t>Fat suppression sequences may allow for better visualization of the nerve(s) </a:t>
            </a:r>
            <a:r>
              <a:rPr lang="en-US" sz="1400" dirty="0" smtClean="0"/>
              <a:t>involved</a:t>
            </a:r>
            <a:endParaRPr lang="en-US" sz="1400" baseline="30000" dirty="0"/>
          </a:p>
          <a:p>
            <a:pPr marL="114300" indent="-114300"/>
            <a:r>
              <a:rPr lang="en-US" sz="1400" dirty="0"/>
              <a:t>M</a:t>
            </a:r>
            <a:r>
              <a:rPr lang="en-US" sz="1400" dirty="0" smtClean="0"/>
              <a:t>agnetic </a:t>
            </a:r>
            <a:r>
              <a:rPr lang="en-US" sz="1400" dirty="0"/>
              <a:t>resonance </a:t>
            </a:r>
            <a:r>
              <a:rPr lang="en-US" sz="1400" dirty="0" smtClean="0"/>
              <a:t>neurography (MRN) </a:t>
            </a:r>
            <a:r>
              <a:rPr lang="en-US" sz="1400" dirty="0"/>
              <a:t>offers superior visualization and delineation of peripheral nerves from surrounding soft tissue and may be superior to MRI for evaluating MPNSTs, where the technology is </a:t>
            </a:r>
            <a:r>
              <a:rPr lang="en-US" sz="1400" dirty="0" smtClean="0"/>
              <a:t>available</a:t>
            </a:r>
            <a:endParaRPr lang="en-US" sz="1400" baseline="30000" dirty="0" smtClean="0"/>
          </a:p>
          <a:p>
            <a:pPr marL="457200" lvl="1" indent="0">
              <a:buNone/>
            </a:pPr>
            <a:endParaRPr lang="en-US" sz="1400" dirty="0" smtClean="0"/>
          </a:p>
          <a:p>
            <a:pPr lvl="1"/>
            <a:endParaRPr lang="en-US" sz="1400" dirty="0"/>
          </a:p>
        </p:txBody>
      </p:sp>
      <p:pic>
        <p:nvPicPr>
          <p:cNvPr id="6" name="Picture 5" descr="Targetsign.T2.FatSuppression.Plex.tibialnerve.jpg"/>
          <p:cNvPicPr>
            <a:picLocks noChangeAspect="1"/>
          </p:cNvPicPr>
          <p:nvPr/>
        </p:nvPicPr>
        <p:blipFill rotWithShape="1">
          <a:blip r:embed="rId2" cstate="print">
            <a:extLst>
              <a:ext uri="{28A0092B-C50C-407E-A947-70E740481C1C}">
                <a14:useLocalDpi xmlns:a14="http://schemas.microsoft.com/office/drawing/2010/main" val="0"/>
              </a:ext>
            </a:extLst>
          </a:blip>
          <a:srcRect t="22222" b="8148"/>
          <a:stretch/>
        </p:blipFill>
        <p:spPr>
          <a:xfrm>
            <a:off x="3722959" y="4347865"/>
            <a:ext cx="1873547" cy="1828800"/>
          </a:xfrm>
          <a:prstGeom prst="rect">
            <a:avLst/>
          </a:prstGeom>
        </p:spPr>
      </p:pic>
      <p:sp>
        <p:nvSpPr>
          <p:cNvPr id="9" name="TextBox 8"/>
          <p:cNvSpPr txBox="1"/>
          <p:nvPr/>
        </p:nvSpPr>
        <p:spPr>
          <a:xfrm>
            <a:off x="3657600" y="6153150"/>
            <a:ext cx="2082992" cy="461665"/>
          </a:xfrm>
          <a:prstGeom prst="rect">
            <a:avLst/>
          </a:prstGeom>
          <a:noFill/>
        </p:spPr>
        <p:txBody>
          <a:bodyPr wrap="square" rtlCol="0">
            <a:spAutoFit/>
          </a:bodyPr>
          <a:lstStyle/>
          <a:p>
            <a:r>
              <a:rPr lang="en-US" sz="800" b="1" dirty="0" smtClean="0">
                <a:solidFill>
                  <a:schemeClr val="accent2">
                    <a:lumMod val="60000"/>
                    <a:lumOff val="40000"/>
                  </a:schemeClr>
                </a:solidFill>
              </a:rPr>
              <a:t>Target sign. </a:t>
            </a:r>
            <a:r>
              <a:rPr lang="en-US" sz="800" dirty="0" smtClean="0"/>
              <a:t>(T2-MR) A  hypointense center with a hyperintense periphery in a benign plexiform neurofibroma of the tibial nerve. </a:t>
            </a:r>
            <a:endParaRPr lang="en-US" sz="800" dirty="0"/>
          </a:p>
        </p:txBody>
      </p:sp>
      <p:sp>
        <p:nvSpPr>
          <p:cNvPr id="12" name="TextBox 11"/>
          <p:cNvSpPr txBox="1"/>
          <p:nvPr/>
        </p:nvSpPr>
        <p:spPr>
          <a:xfrm>
            <a:off x="661092" y="6153150"/>
            <a:ext cx="2463108" cy="461665"/>
          </a:xfrm>
          <a:prstGeom prst="rect">
            <a:avLst/>
          </a:prstGeom>
          <a:noFill/>
        </p:spPr>
        <p:txBody>
          <a:bodyPr wrap="square" rtlCol="0">
            <a:spAutoFit/>
          </a:bodyPr>
          <a:lstStyle/>
          <a:p>
            <a:r>
              <a:rPr lang="en-US" sz="800" b="1" dirty="0" smtClean="0">
                <a:solidFill>
                  <a:schemeClr val="accent2">
                    <a:lumMod val="60000"/>
                    <a:lumOff val="40000"/>
                  </a:schemeClr>
                </a:solidFill>
              </a:rPr>
              <a:t>Fascicular sign</a:t>
            </a:r>
            <a:r>
              <a:rPr lang="en-US" sz="800" dirty="0" smtClean="0">
                <a:solidFill>
                  <a:schemeClr val="accent2">
                    <a:lumMod val="60000"/>
                    <a:lumOff val="40000"/>
                  </a:schemeClr>
                </a:solidFill>
              </a:rPr>
              <a:t>. </a:t>
            </a:r>
            <a:r>
              <a:rPr lang="en-US" sz="800" dirty="0"/>
              <a:t>(</a:t>
            </a:r>
            <a:r>
              <a:rPr lang="en-US" sz="800" dirty="0" smtClean="0"/>
              <a:t>T2-MR) A hypointense ring </a:t>
            </a:r>
            <a:r>
              <a:rPr lang="en-US" sz="800" b="1" i="1" dirty="0" smtClean="0"/>
              <a:t>(</a:t>
            </a:r>
            <a:r>
              <a:rPr lang="en-US" sz="800" i="1" dirty="0" smtClean="0"/>
              <a:t>arrows) </a:t>
            </a:r>
            <a:r>
              <a:rPr lang="en-US" sz="800" dirty="0" smtClean="0"/>
              <a:t>within an otherwise hyperintense benign plexiform neurofibroma. </a:t>
            </a:r>
          </a:p>
        </p:txBody>
      </p:sp>
      <p:pic>
        <p:nvPicPr>
          <p:cNvPr id="14" name="Picture 13" descr="fascicularsign.nf.arrow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266" y="4335165"/>
            <a:ext cx="2336800" cy="1841500"/>
          </a:xfrm>
          <a:prstGeom prst="rect">
            <a:avLst/>
          </a:prstGeom>
        </p:spPr>
      </p:pic>
      <p:pic>
        <p:nvPicPr>
          <p:cNvPr id="15" name="Picture 14" descr="split.fat.nf"/>
          <p:cNvPicPr>
            <a:picLocks noChangeAspect="1"/>
          </p:cNvPicPr>
          <p:nvPr/>
        </p:nvPicPr>
        <p:blipFill rotWithShape="1">
          <a:blip r:embed="rId4">
            <a:extLst>
              <a:ext uri="{28A0092B-C50C-407E-A947-70E740481C1C}">
                <a14:useLocalDpi xmlns:a14="http://schemas.microsoft.com/office/drawing/2010/main" val="0"/>
              </a:ext>
            </a:extLst>
          </a:blip>
          <a:srcRect l="9394" t="17460" r="2804" b="19640"/>
          <a:stretch/>
        </p:blipFill>
        <p:spPr>
          <a:xfrm>
            <a:off x="6248400" y="4347865"/>
            <a:ext cx="2209800" cy="1828800"/>
          </a:xfrm>
          <a:prstGeom prst="rect">
            <a:avLst/>
          </a:prstGeom>
        </p:spPr>
      </p:pic>
      <p:sp>
        <p:nvSpPr>
          <p:cNvPr id="16" name="TextBox 15"/>
          <p:cNvSpPr txBox="1"/>
          <p:nvPr/>
        </p:nvSpPr>
        <p:spPr>
          <a:xfrm>
            <a:off x="6172200" y="6153150"/>
            <a:ext cx="2369559" cy="461665"/>
          </a:xfrm>
          <a:prstGeom prst="rect">
            <a:avLst/>
          </a:prstGeom>
          <a:noFill/>
        </p:spPr>
        <p:txBody>
          <a:bodyPr wrap="none" rtlCol="0">
            <a:spAutoFit/>
          </a:bodyPr>
          <a:lstStyle/>
          <a:p>
            <a:r>
              <a:rPr lang="en-US" sz="800" b="1" dirty="0" smtClean="0">
                <a:solidFill>
                  <a:schemeClr val="accent2">
                    <a:lumMod val="60000"/>
                    <a:lumOff val="40000"/>
                  </a:schemeClr>
                </a:solidFill>
              </a:rPr>
              <a:t>Split-fat sign</a:t>
            </a:r>
            <a:r>
              <a:rPr lang="en-US" sz="800" dirty="0" smtClean="0">
                <a:solidFill>
                  <a:schemeClr val="accent2">
                    <a:lumMod val="60000"/>
                    <a:lumOff val="40000"/>
                  </a:schemeClr>
                </a:solidFill>
              </a:rPr>
              <a:t>. (</a:t>
            </a:r>
            <a:r>
              <a:rPr lang="en-US" sz="800" dirty="0" smtClean="0"/>
              <a:t>T1 MR) A rim of fat </a:t>
            </a:r>
            <a:r>
              <a:rPr lang="en-US" sz="800" i="1" dirty="0" smtClean="0"/>
              <a:t>(arrow heads) </a:t>
            </a:r>
          </a:p>
          <a:p>
            <a:r>
              <a:rPr lang="en-US" sz="800" dirty="0"/>
              <a:t>s</a:t>
            </a:r>
            <a:r>
              <a:rPr lang="en-US" sz="800" dirty="0" smtClean="0"/>
              <a:t>urrounds the neurovascular bundle in which a benign </a:t>
            </a:r>
          </a:p>
          <a:p>
            <a:r>
              <a:rPr lang="en-US" sz="800" dirty="0" smtClean="0"/>
              <a:t>Schwannoma </a:t>
            </a:r>
            <a:r>
              <a:rPr lang="en-US" sz="800" i="1" dirty="0" smtClean="0"/>
              <a:t>(large </a:t>
            </a:r>
            <a:r>
              <a:rPr lang="en-US" sz="800" i="1" dirty="0"/>
              <a:t>arrow)</a:t>
            </a:r>
            <a:r>
              <a:rPr lang="en-US" sz="800" dirty="0"/>
              <a:t> </a:t>
            </a:r>
            <a:r>
              <a:rPr lang="en-US" sz="800" dirty="0" smtClean="0"/>
              <a:t>has formed. </a:t>
            </a:r>
            <a:endParaRPr lang="en-US" sz="800" dirty="0"/>
          </a:p>
        </p:txBody>
      </p:sp>
      <p:graphicFrame>
        <p:nvGraphicFramePr>
          <p:cNvPr id="5" name="Table 4"/>
          <p:cNvGraphicFramePr>
            <a:graphicFrameLocks noGrp="1"/>
          </p:cNvGraphicFramePr>
          <p:nvPr>
            <p:extLst>
              <p:ext uri="{D42A27DB-BD31-4B8C-83A1-F6EECF244321}">
                <p14:modId xmlns:p14="http://schemas.microsoft.com/office/powerpoint/2010/main" val="2965665343"/>
              </p:ext>
            </p:extLst>
          </p:nvPr>
        </p:nvGraphicFramePr>
        <p:xfrm>
          <a:off x="999769" y="2681859"/>
          <a:ext cx="7144462" cy="1356741"/>
        </p:xfrm>
        <a:graphic>
          <a:graphicData uri="http://schemas.openxmlformats.org/drawingml/2006/table">
            <a:tbl>
              <a:tblPr firstRow="1" bandRow="1">
                <a:tableStyleId>{6E25E649-3F16-4E02-A733-19D2CDBF48F0}</a:tableStyleId>
              </a:tblPr>
              <a:tblGrid>
                <a:gridCol w="5681784"/>
                <a:gridCol w="731339"/>
                <a:gridCol w="731339"/>
              </a:tblGrid>
              <a:tr h="200025">
                <a:tc gridSpan="3">
                  <a:txBody>
                    <a:bodyPr/>
                    <a:lstStyle/>
                    <a:p>
                      <a:pPr marL="0" marR="0">
                        <a:lnSpc>
                          <a:spcPct val="115000"/>
                        </a:lnSpc>
                        <a:spcBef>
                          <a:spcPts val="0"/>
                        </a:spcBef>
                        <a:spcAft>
                          <a:spcPts val="0"/>
                        </a:spcAft>
                      </a:pPr>
                      <a:r>
                        <a:rPr lang="en-US" sz="1000" b="1" dirty="0" smtClean="0">
                          <a:solidFill>
                            <a:schemeClr val="accent2">
                              <a:lumMod val="60000"/>
                              <a:lumOff val="40000"/>
                            </a:schemeClr>
                          </a:solidFill>
                          <a:effectLst/>
                          <a:latin typeface="Century Gothic" pitchFamily="34" charset="0"/>
                        </a:rPr>
                        <a:t>MRI </a:t>
                      </a:r>
                      <a:r>
                        <a:rPr lang="en-US" sz="1000" b="1" dirty="0">
                          <a:solidFill>
                            <a:schemeClr val="accent2">
                              <a:lumMod val="60000"/>
                              <a:lumOff val="40000"/>
                            </a:schemeClr>
                          </a:solidFill>
                          <a:effectLst/>
                          <a:latin typeface="Century Gothic" pitchFamily="34" charset="0"/>
                        </a:rPr>
                        <a:t>CHARACTERISTICS OF BENIGN AND MALIGNANT PERIPHERAL NERVE SHEATH TUMORS</a:t>
                      </a:r>
                      <a:endParaRPr lang="en-US" sz="1000" b="1" dirty="0">
                        <a:solidFill>
                          <a:schemeClr val="accent2">
                            <a:lumMod val="60000"/>
                            <a:lumOff val="40000"/>
                          </a:schemeClr>
                        </a:solidFill>
                        <a:effectLst/>
                        <a:latin typeface="Century Gothic" pitchFamily="34" charset="0"/>
                        <a:ea typeface="Calibri"/>
                        <a:cs typeface="Calibri"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r>
              <a:tr h="190500">
                <a:tc>
                  <a:txBody>
                    <a:bodyPr/>
                    <a:lstStyle/>
                    <a:p>
                      <a:pPr marL="0" marR="0">
                        <a:lnSpc>
                          <a:spcPct val="115000"/>
                        </a:lnSpc>
                        <a:spcBef>
                          <a:spcPts val="0"/>
                        </a:spcBef>
                        <a:spcAft>
                          <a:spcPts val="0"/>
                        </a:spcAft>
                      </a:pPr>
                      <a:r>
                        <a:rPr lang="en-US" sz="1100" b="1" dirty="0">
                          <a:solidFill>
                            <a:schemeClr val="accent1">
                              <a:lumMod val="20000"/>
                              <a:lumOff val="80000"/>
                            </a:schemeClr>
                          </a:solidFill>
                          <a:effectLst/>
                          <a:latin typeface="Calibri" pitchFamily="34" charset="0"/>
                          <a:cs typeface="Calibri" pitchFamily="34" charset="0"/>
                        </a:rPr>
                        <a:t>CHARACTERISTIC</a:t>
                      </a:r>
                      <a:endParaRPr lang="en-US" sz="1100" b="1" dirty="0">
                        <a:solidFill>
                          <a:schemeClr val="accent1">
                            <a:lumMod val="20000"/>
                            <a:lumOff val="80000"/>
                          </a:schemeClr>
                        </a:solidFill>
                        <a:effectLst/>
                        <a:latin typeface="Calibri" pitchFamily="34" charset="0"/>
                        <a:ea typeface="Calibri"/>
                        <a:cs typeface="Calibri" pitchFamily="34"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US" sz="1100" b="1" dirty="0">
                          <a:solidFill>
                            <a:schemeClr val="accent1">
                              <a:lumMod val="20000"/>
                              <a:lumOff val="80000"/>
                            </a:schemeClr>
                          </a:solidFill>
                          <a:effectLst/>
                          <a:latin typeface="Calibri" pitchFamily="34" charset="0"/>
                          <a:cs typeface="Calibri" pitchFamily="34" charset="0"/>
                        </a:rPr>
                        <a:t>BPNST</a:t>
                      </a:r>
                      <a:endParaRPr lang="en-US" sz="1100" b="1" dirty="0">
                        <a:solidFill>
                          <a:schemeClr val="accent1">
                            <a:lumMod val="20000"/>
                            <a:lumOff val="80000"/>
                          </a:schemeClr>
                        </a:solidFill>
                        <a:effectLst/>
                        <a:latin typeface="Calibri" pitchFamily="34" charset="0"/>
                        <a:ea typeface="Calibri"/>
                        <a:cs typeface="Calibri" pitchFamily="34"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0"/>
                        </a:spcAft>
                      </a:pPr>
                      <a:r>
                        <a:rPr lang="en-US" sz="1100" b="1" dirty="0">
                          <a:solidFill>
                            <a:schemeClr val="accent1">
                              <a:lumMod val="20000"/>
                              <a:lumOff val="80000"/>
                            </a:schemeClr>
                          </a:solidFill>
                          <a:effectLst/>
                          <a:latin typeface="Calibri" pitchFamily="34" charset="0"/>
                          <a:cs typeface="Calibri" pitchFamily="34" charset="0"/>
                        </a:rPr>
                        <a:t>MPNST</a:t>
                      </a:r>
                      <a:endParaRPr lang="en-US" sz="1100" b="1" dirty="0">
                        <a:solidFill>
                          <a:schemeClr val="accent1">
                            <a:lumMod val="20000"/>
                            <a:lumOff val="80000"/>
                          </a:schemeClr>
                        </a:solidFill>
                        <a:effectLst/>
                        <a:latin typeface="Calibri" pitchFamily="34" charset="0"/>
                        <a:ea typeface="Calibri"/>
                        <a:cs typeface="Calibri" pitchFamily="34"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tr>
              <a:tr h="190500">
                <a:tc>
                  <a:txBody>
                    <a:bodyPr/>
                    <a:lstStyle/>
                    <a:p>
                      <a:pPr marL="0" marR="0">
                        <a:lnSpc>
                          <a:spcPct val="115000"/>
                        </a:lnSpc>
                        <a:spcBef>
                          <a:spcPts val="0"/>
                        </a:spcBef>
                        <a:spcAft>
                          <a:spcPts val="0"/>
                        </a:spcAft>
                      </a:pPr>
                      <a:r>
                        <a:rPr lang="en-US" sz="1100" dirty="0">
                          <a:effectLst/>
                          <a:latin typeface="Calibri" pitchFamily="34" charset="0"/>
                          <a:cs typeface="Calibri" pitchFamily="34" charset="0"/>
                        </a:rPr>
                        <a:t>Fusiform shape with tapered ends</a:t>
                      </a:r>
                      <a:endParaRPr lang="en-US" sz="1100" dirty="0">
                        <a:effectLst/>
                        <a:latin typeface="Calibri" pitchFamily="34" charset="0"/>
                        <a:ea typeface="Calibri"/>
                        <a:cs typeface="Calibri" pitchFamily="34"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effectLst/>
                          <a:latin typeface="Calibri" pitchFamily="34" charset="0"/>
                          <a:cs typeface="Calibri" pitchFamily="34" charset="0"/>
                        </a:rPr>
                        <a:t>Present</a:t>
                      </a:r>
                      <a:endParaRPr lang="en-US" sz="1100" dirty="0">
                        <a:effectLst/>
                        <a:latin typeface="Calibri" pitchFamily="34" charset="0"/>
                        <a:ea typeface="Calibri"/>
                        <a:cs typeface="Calibri" pitchFamily="34"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effectLst/>
                          <a:latin typeface="Calibri" pitchFamily="34" charset="0"/>
                          <a:cs typeface="Calibri" pitchFamily="34" charset="0"/>
                        </a:rPr>
                        <a:t>Present</a:t>
                      </a:r>
                      <a:endParaRPr lang="en-US" sz="1100" dirty="0">
                        <a:effectLst/>
                        <a:latin typeface="Calibri" pitchFamily="34" charset="0"/>
                        <a:ea typeface="Calibri"/>
                        <a:cs typeface="Calibri" pitchFamily="34"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190500">
                <a:tc>
                  <a:txBody>
                    <a:bodyPr/>
                    <a:lstStyle/>
                    <a:p>
                      <a:pPr marL="0" marR="0">
                        <a:lnSpc>
                          <a:spcPct val="115000"/>
                        </a:lnSpc>
                        <a:spcBef>
                          <a:spcPts val="0"/>
                        </a:spcBef>
                        <a:spcAft>
                          <a:spcPts val="0"/>
                        </a:spcAft>
                      </a:pPr>
                      <a:r>
                        <a:rPr lang="en-US" sz="1100" dirty="0">
                          <a:effectLst/>
                          <a:latin typeface="Calibri" pitchFamily="34" charset="0"/>
                          <a:cs typeface="Calibri" pitchFamily="34" charset="0"/>
                        </a:rPr>
                        <a:t>Oriented longitudinally </a:t>
                      </a:r>
                      <a:r>
                        <a:rPr lang="en-US" sz="1100" dirty="0" smtClean="0">
                          <a:effectLst/>
                          <a:latin typeface="Calibri" pitchFamily="34" charset="0"/>
                          <a:cs typeface="Calibri" pitchFamily="34" charset="0"/>
                        </a:rPr>
                        <a:t>along direction </a:t>
                      </a:r>
                      <a:r>
                        <a:rPr lang="en-US" sz="1100" dirty="0">
                          <a:effectLst/>
                          <a:latin typeface="Calibri" pitchFamily="34" charset="0"/>
                          <a:cs typeface="Calibri" pitchFamily="34" charset="0"/>
                        </a:rPr>
                        <a:t>of peripheral nerve</a:t>
                      </a:r>
                      <a:endParaRPr lang="en-US" sz="1100" dirty="0">
                        <a:effectLst/>
                        <a:latin typeface="Calibri" pitchFamily="34" charset="0"/>
                        <a:ea typeface="Calibri"/>
                        <a:cs typeface="Calibri" pitchFamily="34"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effectLst/>
                          <a:latin typeface="Calibri" pitchFamily="34" charset="0"/>
                          <a:cs typeface="Calibri" pitchFamily="34" charset="0"/>
                        </a:rPr>
                        <a:t>Present</a:t>
                      </a:r>
                      <a:endParaRPr lang="en-US" sz="1100" dirty="0">
                        <a:effectLst/>
                        <a:latin typeface="Calibri" pitchFamily="34" charset="0"/>
                        <a:ea typeface="Calibri"/>
                        <a:cs typeface="Calibri" pitchFamily="34"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effectLst/>
                          <a:latin typeface="Calibri" pitchFamily="34" charset="0"/>
                          <a:cs typeface="Calibri" pitchFamily="34" charset="0"/>
                        </a:rPr>
                        <a:t>Present</a:t>
                      </a:r>
                      <a:endParaRPr lang="en-US" sz="1100" dirty="0">
                        <a:effectLst/>
                        <a:latin typeface="Calibri" pitchFamily="34" charset="0"/>
                        <a:ea typeface="Calibri"/>
                        <a:cs typeface="Calibri" pitchFamily="34"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190500">
                <a:tc>
                  <a:txBody>
                    <a:bodyPr/>
                    <a:lstStyle/>
                    <a:p>
                      <a:pPr marL="0" marR="0">
                        <a:lnSpc>
                          <a:spcPct val="115000"/>
                        </a:lnSpc>
                        <a:spcBef>
                          <a:spcPts val="0"/>
                        </a:spcBef>
                        <a:spcAft>
                          <a:spcPts val="0"/>
                        </a:spcAft>
                      </a:pPr>
                      <a:r>
                        <a:rPr lang="en-US" sz="1100" b="1" dirty="0" smtClean="0">
                          <a:effectLst/>
                          <a:latin typeface="Calibri" pitchFamily="34" charset="0"/>
                          <a:cs typeface="Calibri" pitchFamily="34" charset="0"/>
                        </a:rPr>
                        <a:t>Fascicular</a:t>
                      </a:r>
                      <a:r>
                        <a:rPr lang="en-US" sz="1100" b="1" baseline="0" dirty="0" smtClean="0">
                          <a:effectLst/>
                          <a:latin typeface="Calibri" pitchFamily="34" charset="0"/>
                          <a:cs typeface="Calibri" pitchFamily="34" charset="0"/>
                        </a:rPr>
                        <a:t> </a:t>
                      </a:r>
                      <a:r>
                        <a:rPr lang="en-US" sz="1100" b="1" dirty="0" smtClean="0">
                          <a:effectLst/>
                          <a:latin typeface="Calibri" pitchFamily="34" charset="0"/>
                          <a:cs typeface="Calibri" pitchFamily="34" charset="0"/>
                        </a:rPr>
                        <a:t>sign</a:t>
                      </a:r>
                      <a:r>
                        <a:rPr lang="en-US" sz="1100" dirty="0">
                          <a:effectLst/>
                          <a:latin typeface="Calibri" pitchFamily="34" charset="0"/>
                          <a:cs typeface="Calibri" pitchFamily="34" charset="0"/>
                        </a:rPr>
                        <a:t>: multiple ring-like structures with peripheral hyperintensity on T2 weighted MR</a:t>
                      </a:r>
                      <a:endParaRPr lang="en-US" sz="1100" dirty="0">
                        <a:effectLst/>
                        <a:latin typeface="Calibri" pitchFamily="34" charset="0"/>
                        <a:ea typeface="Calibri"/>
                        <a:cs typeface="Calibri" pitchFamily="34"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effectLst/>
                          <a:latin typeface="Calibri" pitchFamily="34" charset="0"/>
                          <a:cs typeface="Calibri" pitchFamily="34" charset="0"/>
                        </a:rPr>
                        <a:t>Present</a:t>
                      </a:r>
                      <a:endParaRPr lang="en-US" sz="1100" dirty="0">
                        <a:effectLst/>
                        <a:latin typeface="Calibri" pitchFamily="34" charset="0"/>
                        <a:ea typeface="Calibri"/>
                        <a:cs typeface="Calibri" pitchFamily="34"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effectLst/>
                          <a:latin typeface="Calibri" pitchFamily="34" charset="0"/>
                          <a:cs typeface="Calibri" pitchFamily="34" charset="0"/>
                        </a:rPr>
                        <a:t>Absent</a:t>
                      </a:r>
                      <a:endParaRPr lang="en-US" sz="1100" dirty="0">
                        <a:effectLst/>
                        <a:latin typeface="Calibri" pitchFamily="34" charset="0"/>
                        <a:ea typeface="Calibri"/>
                        <a:cs typeface="Calibri" pitchFamily="34"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190500">
                <a:tc>
                  <a:txBody>
                    <a:bodyPr/>
                    <a:lstStyle/>
                    <a:p>
                      <a:pPr marL="0" marR="0">
                        <a:lnSpc>
                          <a:spcPct val="115000"/>
                        </a:lnSpc>
                        <a:spcBef>
                          <a:spcPts val="0"/>
                        </a:spcBef>
                        <a:spcAft>
                          <a:spcPts val="0"/>
                        </a:spcAft>
                      </a:pPr>
                      <a:r>
                        <a:rPr lang="en-US" sz="1100" b="1" dirty="0">
                          <a:effectLst/>
                          <a:latin typeface="Calibri" pitchFamily="34" charset="0"/>
                          <a:cs typeface="Calibri" pitchFamily="34" charset="0"/>
                        </a:rPr>
                        <a:t>Target sign</a:t>
                      </a:r>
                      <a:r>
                        <a:rPr lang="en-US" sz="1100" dirty="0">
                          <a:effectLst/>
                          <a:latin typeface="Calibri" pitchFamily="34" charset="0"/>
                          <a:cs typeface="Calibri" pitchFamily="34" charset="0"/>
                        </a:rPr>
                        <a:t>: hyperintense periphery surrounding a hypointense center on T2 weighted MR</a:t>
                      </a:r>
                      <a:endParaRPr lang="en-US" sz="1100" dirty="0">
                        <a:effectLst/>
                        <a:latin typeface="Calibri" pitchFamily="34" charset="0"/>
                        <a:ea typeface="Calibri"/>
                        <a:cs typeface="Calibri" pitchFamily="34"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effectLst/>
                          <a:latin typeface="Calibri" pitchFamily="34" charset="0"/>
                          <a:cs typeface="Calibri" pitchFamily="34" charset="0"/>
                        </a:rPr>
                        <a:t>Present</a:t>
                      </a:r>
                      <a:endParaRPr lang="en-US" sz="1100" dirty="0">
                        <a:effectLst/>
                        <a:latin typeface="Calibri" pitchFamily="34" charset="0"/>
                        <a:ea typeface="Calibri"/>
                        <a:cs typeface="Calibri" pitchFamily="34"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effectLst/>
                          <a:latin typeface="Calibri" pitchFamily="34" charset="0"/>
                          <a:cs typeface="Calibri" pitchFamily="34" charset="0"/>
                        </a:rPr>
                        <a:t>Absent</a:t>
                      </a:r>
                      <a:endParaRPr lang="en-US" sz="1100" dirty="0">
                        <a:effectLst/>
                        <a:latin typeface="Calibri" pitchFamily="34" charset="0"/>
                        <a:ea typeface="Calibri"/>
                        <a:cs typeface="Calibri" pitchFamily="34"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190500">
                <a:tc>
                  <a:txBody>
                    <a:bodyPr/>
                    <a:lstStyle/>
                    <a:p>
                      <a:pPr marL="0" marR="0">
                        <a:lnSpc>
                          <a:spcPct val="115000"/>
                        </a:lnSpc>
                        <a:spcBef>
                          <a:spcPts val="0"/>
                        </a:spcBef>
                        <a:spcAft>
                          <a:spcPts val="0"/>
                        </a:spcAft>
                      </a:pPr>
                      <a:r>
                        <a:rPr lang="en-US" sz="1100" b="1" dirty="0">
                          <a:effectLst/>
                          <a:latin typeface="Calibri" pitchFamily="34" charset="0"/>
                          <a:cs typeface="Calibri" pitchFamily="34" charset="0"/>
                        </a:rPr>
                        <a:t>Split-fat sign</a:t>
                      </a:r>
                      <a:r>
                        <a:rPr lang="en-US" sz="1100" dirty="0">
                          <a:effectLst/>
                          <a:latin typeface="Calibri" pitchFamily="34" charset="0"/>
                          <a:cs typeface="Calibri" pitchFamily="34" charset="0"/>
                        </a:rPr>
                        <a:t>: rim of fat surrounding the neurovascular bundle (and lesion) on T1 weighted MR </a:t>
                      </a:r>
                      <a:endParaRPr lang="en-US" sz="1100" dirty="0">
                        <a:effectLst/>
                        <a:latin typeface="Calibri" pitchFamily="34" charset="0"/>
                        <a:ea typeface="Calibri"/>
                        <a:cs typeface="Calibri" pitchFamily="34"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effectLst/>
                          <a:latin typeface="Calibri" pitchFamily="34" charset="0"/>
                          <a:cs typeface="Calibri" pitchFamily="34" charset="0"/>
                        </a:rPr>
                        <a:t>Present</a:t>
                      </a:r>
                      <a:endParaRPr lang="en-US" sz="1100" dirty="0">
                        <a:effectLst/>
                        <a:latin typeface="Calibri" pitchFamily="34" charset="0"/>
                        <a:ea typeface="Calibri"/>
                        <a:cs typeface="Calibri" pitchFamily="34"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effectLst/>
                          <a:latin typeface="Calibri" pitchFamily="34" charset="0"/>
                          <a:cs typeface="Calibri" pitchFamily="34" charset="0"/>
                        </a:rPr>
                        <a:t>Absent</a:t>
                      </a:r>
                      <a:endParaRPr lang="en-US" sz="1100" dirty="0">
                        <a:effectLst/>
                        <a:latin typeface="Calibri" pitchFamily="34" charset="0"/>
                        <a:ea typeface="Calibri"/>
                        <a:cs typeface="Calibri" pitchFamily="34"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3591299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563562"/>
          </a:xfrm>
        </p:spPr>
        <p:txBody>
          <a:bodyPr>
            <a:normAutofit fontScale="90000"/>
          </a:bodyPr>
          <a:lstStyle/>
          <a:p>
            <a:pPr algn="ctr"/>
            <a:r>
              <a:rPr lang="en-US" dirty="0" smtClean="0"/>
              <a:t>IMAGING</a:t>
            </a:r>
            <a:endParaRPr lang="en-US" dirty="0"/>
          </a:p>
        </p:txBody>
      </p:sp>
      <p:sp>
        <p:nvSpPr>
          <p:cNvPr id="3" name="Content Placeholder 2"/>
          <p:cNvSpPr>
            <a:spLocks noGrp="1"/>
          </p:cNvSpPr>
          <p:nvPr>
            <p:ph idx="1"/>
          </p:nvPr>
        </p:nvSpPr>
        <p:spPr>
          <a:xfrm>
            <a:off x="304800" y="914400"/>
            <a:ext cx="8382000" cy="4800600"/>
          </a:xfrm>
        </p:spPr>
        <p:txBody>
          <a:bodyPr>
            <a:noAutofit/>
          </a:bodyPr>
          <a:lstStyle/>
          <a:p>
            <a:pPr marL="0" indent="0" algn="just">
              <a:buNone/>
            </a:pPr>
            <a:r>
              <a:rPr lang="en-US" sz="2300" b="1" dirty="0" smtClean="0">
                <a:solidFill>
                  <a:schemeClr val="bg2">
                    <a:lumMod val="25000"/>
                  </a:schemeClr>
                </a:solidFill>
              </a:rPr>
              <a:t>CT</a:t>
            </a:r>
            <a:endParaRPr lang="en-US" sz="2300" b="1" dirty="0"/>
          </a:p>
          <a:p>
            <a:pPr marL="114300" indent="-114300"/>
            <a:r>
              <a:rPr lang="en-US" sz="1300" dirty="0" smtClean="0"/>
              <a:t>Test of choice for detection of metastases following diagnosis of primary MPNST</a:t>
            </a:r>
          </a:p>
          <a:p>
            <a:pPr marL="114300" indent="-114300"/>
            <a:r>
              <a:rPr lang="en-US" sz="1300" dirty="0" smtClean="0"/>
              <a:t>All patients with MPNSTs should receive CT of the chest to assess for pulmonary metastases</a:t>
            </a:r>
          </a:p>
          <a:p>
            <a:pPr marL="0" indent="0">
              <a:buNone/>
            </a:pPr>
            <a:endParaRPr lang="en-US" sz="600" dirty="0" smtClean="0"/>
          </a:p>
          <a:p>
            <a:pPr marL="0" indent="0">
              <a:buNone/>
            </a:pPr>
            <a:r>
              <a:rPr lang="en-US" sz="2300" b="1" dirty="0" smtClean="0">
                <a:solidFill>
                  <a:schemeClr val="bg2">
                    <a:lumMod val="25000"/>
                  </a:schemeClr>
                </a:solidFill>
              </a:rPr>
              <a:t>FDG-PET </a:t>
            </a:r>
            <a:r>
              <a:rPr lang="en-US" sz="2300" b="1" dirty="0">
                <a:solidFill>
                  <a:schemeClr val="bg2">
                    <a:lumMod val="25000"/>
                  </a:schemeClr>
                </a:solidFill>
              </a:rPr>
              <a:t>&amp;</a:t>
            </a:r>
            <a:r>
              <a:rPr lang="en-US" sz="2300" b="1" dirty="0" smtClean="0">
                <a:solidFill>
                  <a:schemeClr val="bg2">
                    <a:lumMod val="25000"/>
                  </a:schemeClr>
                </a:solidFill>
              </a:rPr>
              <a:t> PET-CT</a:t>
            </a:r>
          </a:p>
          <a:p>
            <a:pPr marL="114300" indent="-114300"/>
            <a:r>
              <a:rPr lang="en-US" sz="1300" dirty="0" smtClean="0"/>
              <a:t>Shown in several series to be sensitive (89%) and specific (95%) for differentiating MPNST from benign neurofibroma in NF-1 patients. Average SUV of plexiform neurofibromas reportedly 1.54-2.49, average for MPNSTs reportedly 5.4-7.63.</a:t>
            </a:r>
          </a:p>
          <a:p>
            <a:pPr marL="114300" indent="-114300"/>
            <a:r>
              <a:rPr lang="en-US" sz="1300" dirty="0" smtClean="0"/>
              <a:t>SUV</a:t>
            </a:r>
            <a:r>
              <a:rPr lang="en-US" sz="1300" baseline="-25000" dirty="0" smtClean="0"/>
              <a:t>max</a:t>
            </a:r>
            <a:r>
              <a:rPr lang="en-US" sz="1300" dirty="0" smtClean="0"/>
              <a:t> does not appear to correlate well with tumor grade</a:t>
            </a:r>
          </a:p>
          <a:p>
            <a:pPr marL="114300" indent="-114300"/>
            <a:r>
              <a:rPr lang="en-US" sz="1300" dirty="0" smtClean="0"/>
              <a:t>Some recommend using regular interval PET-CT to monitor NF-1 patients for malignant transformation of plexiform neurofibromas (specific intervals not yet defined)</a:t>
            </a:r>
          </a:p>
          <a:p>
            <a:pPr marL="0" indent="0">
              <a:buNone/>
            </a:pPr>
            <a:endParaRPr lang="en-US" sz="600" dirty="0" smtClean="0"/>
          </a:p>
          <a:p>
            <a:pPr marL="0" indent="0">
              <a:buNone/>
            </a:pPr>
            <a:r>
              <a:rPr lang="en-US" sz="2300" b="1" dirty="0" smtClean="0">
                <a:solidFill>
                  <a:schemeClr val="bg2">
                    <a:lumMod val="25000"/>
                  </a:schemeClr>
                </a:solidFill>
              </a:rPr>
              <a:t>GALLIUM-67 SCINTIGRAPHY </a:t>
            </a:r>
          </a:p>
          <a:p>
            <a:pPr marL="114300" indent="-114300"/>
            <a:r>
              <a:rPr lang="en-US" sz="1300" dirty="0" smtClean="0"/>
              <a:t>Rarely used, but increased gallium-67 uptake has been shown to be associated with malignant transformation to MPNST</a:t>
            </a:r>
            <a:endParaRPr lang="en-US" sz="1300" dirty="0"/>
          </a:p>
          <a:p>
            <a:pPr lvl="1"/>
            <a:endParaRPr lang="en-US" sz="1400" dirty="0"/>
          </a:p>
        </p:txBody>
      </p:sp>
      <p:sp>
        <p:nvSpPr>
          <p:cNvPr id="9" name="TextBox 8"/>
          <p:cNvSpPr txBox="1"/>
          <p:nvPr/>
        </p:nvSpPr>
        <p:spPr>
          <a:xfrm>
            <a:off x="4029075" y="6172200"/>
            <a:ext cx="2681183" cy="461665"/>
          </a:xfrm>
          <a:prstGeom prst="rect">
            <a:avLst/>
          </a:prstGeom>
          <a:noFill/>
        </p:spPr>
        <p:txBody>
          <a:bodyPr wrap="none" lIns="0" rtlCol="0">
            <a:spAutoFit/>
          </a:bodyPr>
          <a:lstStyle/>
          <a:p>
            <a:r>
              <a:rPr lang="en-US" sz="800" b="1" dirty="0">
                <a:solidFill>
                  <a:schemeClr val="accent2">
                    <a:lumMod val="60000"/>
                    <a:lumOff val="40000"/>
                  </a:schemeClr>
                </a:solidFill>
              </a:rPr>
              <a:t>W</a:t>
            </a:r>
            <a:r>
              <a:rPr lang="en-US" sz="800" b="1" dirty="0" smtClean="0">
                <a:solidFill>
                  <a:schemeClr val="accent2">
                    <a:lumMod val="60000"/>
                    <a:lumOff val="40000"/>
                  </a:schemeClr>
                </a:solidFill>
              </a:rPr>
              <a:t>hole</a:t>
            </a:r>
            <a:r>
              <a:rPr lang="en-US" sz="800" b="1" dirty="0">
                <a:solidFill>
                  <a:schemeClr val="accent2">
                    <a:lumMod val="60000"/>
                    <a:lumOff val="40000"/>
                  </a:schemeClr>
                </a:solidFill>
              </a:rPr>
              <a:t>-body </a:t>
            </a:r>
            <a:r>
              <a:rPr lang="en-US" sz="800" b="1" dirty="0" smtClean="0">
                <a:solidFill>
                  <a:schemeClr val="accent2">
                    <a:lumMod val="60000"/>
                    <a:lumOff val="40000"/>
                  </a:schemeClr>
                </a:solidFill>
              </a:rPr>
              <a:t>FDG-PET. </a:t>
            </a:r>
            <a:r>
              <a:rPr lang="en-US" sz="800" dirty="0" smtClean="0"/>
              <a:t>Mild </a:t>
            </a:r>
            <a:r>
              <a:rPr lang="en-US" sz="800" dirty="0"/>
              <a:t>FDG uptake in </a:t>
            </a:r>
            <a:r>
              <a:rPr lang="en-US" sz="800" dirty="0" smtClean="0"/>
              <a:t>several benign </a:t>
            </a:r>
          </a:p>
          <a:p>
            <a:r>
              <a:rPr lang="en-US" sz="800" dirty="0" smtClean="0"/>
              <a:t>neurofibromas </a:t>
            </a:r>
            <a:r>
              <a:rPr lang="en-US" sz="800" i="1" dirty="0"/>
              <a:t>(black arrows), </a:t>
            </a:r>
            <a:r>
              <a:rPr lang="en-US" sz="800" dirty="0" smtClean="0"/>
              <a:t>but </a:t>
            </a:r>
            <a:r>
              <a:rPr lang="en-US" sz="800" dirty="0"/>
              <a:t>intense uptake  </a:t>
            </a:r>
            <a:r>
              <a:rPr lang="en-US" sz="800" dirty="0" smtClean="0"/>
              <a:t>in an MPNST </a:t>
            </a:r>
          </a:p>
          <a:p>
            <a:r>
              <a:rPr lang="en-US" sz="800" dirty="0" smtClean="0"/>
              <a:t>along the right sciatic nerve </a:t>
            </a:r>
            <a:r>
              <a:rPr lang="en-US" sz="800" i="1" dirty="0"/>
              <a:t>(white arrow)</a:t>
            </a:r>
            <a:r>
              <a:rPr lang="en-US" sz="800" dirty="0"/>
              <a:t>.</a:t>
            </a:r>
          </a:p>
        </p:txBody>
      </p:sp>
      <p:pic>
        <p:nvPicPr>
          <p:cNvPr id="5" name="Picture 4" descr="pet.mpnstvsnf.jpg"/>
          <p:cNvPicPr>
            <a:picLocks noChangeAspect="1"/>
          </p:cNvPicPr>
          <p:nvPr/>
        </p:nvPicPr>
        <p:blipFill rotWithShape="1">
          <a:blip r:embed="rId2">
            <a:extLst>
              <a:ext uri="{28A0092B-C50C-407E-A947-70E740481C1C}">
                <a14:useLocalDpi xmlns:a14="http://schemas.microsoft.com/office/drawing/2010/main" val="0"/>
              </a:ext>
            </a:extLst>
          </a:blip>
          <a:srcRect t="29815" b="5450"/>
          <a:stretch/>
        </p:blipFill>
        <p:spPr>
          <a:xfrm>
            <a:off x="4023260" y="4343400"/>
            <a:ext cx="2586433" cy="1828800"/>
          </a:xfrm>
          <a:prstGeom prst="rect">
            <a:avLst/>
          </a:prstGeom>
        </p:spPr>
      </p:pic>
      <p:pic>
        <p:nvPicPr>
          <p:cNvPr id="7" name="Picture 6" descr="PET-CT.MPNST.jpg"/>
          <p:cNvPicPr>
            <a:picLocks noChangeAspect="1"/>
          </p:cNvPicPr>
          <p:nvPr/>
        </p:nvPicPr>
        <p:blipFill rotWithShape="1">
          <a:blip r:embed="rId3" cstate="print">
            <a:extLst>
              <a:ext uri="{28A0092B-C50C-407E-A947-70E740481C1C}">
                <a14:useLocalDpi xmlns:a14="http://schemas.microsoft.com/office/drawing/2010/main" val="0"/>
              </a:ext>
            </a:extLst>
          </a:blip>
          <a:srcRect t="24974" b="6878"/>
          <a:stretch/>
        </p:blipFill>
        <p:spPr>
          <a:xfrm>
            <a:off x="6819900" y="4343400"/>
            <a:ext cx="2091195" cy="1828800"/>
          </a:xfrm>
          <a:prstGeom prst="rect">
            <a:avLst/>
          </a:prstGeom>
        </p:spPr>
      </p:pic>
      <p:sp>
        <p:nvSpPr>
          <p:cNvPr id="13" name="TextBox 12"/>
          <p:cNvSpPr txBox="1"/>
          <p:nvPr/>
        </p:nvSpPr>
        <p:spPr>
          <a:xfrm>
            <a:off x="6852779" y="6172200"/>
            <a:ext cx="2138821" cy="461665"/>
          </a:xfrm>
          <a:prstGeom prst="rect">
            <a:avLst/>
          </a:prstGeom>
          <a:noFill/>
        </p:spPr>
        <p:txBody>
          <a:bodyPr wrap="square" lIns="0" rtlCol="0">
            <a:spAutoFit/>
          </a:bodyPr>
          <a:lstStyle/>
          <a:p>
            <a:r>
              <a:rPr lang="en-US" sz="800" b="1" dirty="0">
                <a:solidFill>
                  <a:schemeClr val="accent2">
                    <a:lumMod val="60000"/>
                    <a:lumOff val="40000"/>
                  </a:schemeClr>
                </a:solidFill>
              </a:rPr>
              <a:t>F</a:t>
            </a:r>
            <a:r>
              <a:rPr lang="en-US" sz="800" b="1" dirty="0" smtClean="0">
                <a:solidFill>
                  <a:schemeClr val="accent2">
                    <a:lumMod val="60000"/>
                    <a:lumOff val="40000"/>
                  </a:schemeClr>
                </a:solidFill>
              </a:rPr>
              <a:t>used </a:t>
            </a:r>
            <a:r>
              <a:rPr lang="en-US" sz="800" b="1" dirty="0">
                <a:solidFill>
                  <a:schemeClr val="accent2">
                    <a:lumMod val="60000"/>
                    <a:lumOff val="40000"/>
                  </a:schemeClr>
                </a:solidFill>
              </a:rPr>
              <a:t>FDG </a:t>
            </a:r>
            <a:r>
              <a:rPr lang="en-US" sz="800" b="1" dirty="0" smtClean="0">
                <a:solidFill>
                  <a:schemeClr val="accent2">
                    <a:lumMod val="60000"/>
                    <a:lumOff val="40000"/>
                  </a:schemeClr>
                </a:solidFill>
              </a:rPr>
              <a:t>PET-CT</a:t>
            </a:r>
            <a:r>
              <a:rPr lang="en-US" sz="800" b="1" dirty="0" smtClean="0">
                <a:solidFill>
                  <a:schemeClr val="tx2"/>
                </a:solidFill>
              </a:rPr>
              <a:t>. </a:t>
            </a:r>
            <a:r>
              <a:rPr lang="en-US" sz="800" dirty="0" smtClean="0"/>
              <a:t>Increased uptake of FDG (SUV = 4.2) in an MPNST within the left iliopsoas muscle </a:t>
            </a:r>
            <a:r>
              <a:rPr lang="en-US" sz="800" i="1" dirty="0" smtClean="0"/>
              <a:t>(arrow)</a:t>
            </a:r>
            <a:r>
              <a:rPr lang="en-US" sz="800" dirty="0" smtClean="0"/>
              <a:t>.</a:t>
            </a:r>
            <a:endParaRPr lang="en-US" sz="8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4343400"/>
            <a:ext cx="3584454" cy="1828800"/>
          </a:xfrm>
          <a:prstGeom prst="rect">
            <a:avLst/>
          </a:prstGeom>
        </p:spPr>
      </p:pic>
      <p:sp>
        <p:nvSpPr>
          <p:cNvPr id="10" name="TextBox 9"/>
          <p:cNvSpPr txBox="1"/>
          <p:nvPr/>
        </p:nvSpPr>
        <p:spPr>
          <a:xfrm>
            <a:off x="228600" y="6172200"/>
            <a:ext cx="3689472" cy="461665"/>
          </a:xfrm>
          <a:prstGeom prst="rect">
            <a:avLst/>
          </a:prstGeom>
          <a:noFill/>
        </p:spPr>
        <p:txBody>
          <a:bodyPr wrap="none" lIns="0" rtlCol="0">
            <a:spAutoFit/>
          </a:bodyPr>
          <a:lstStyle/>
          <a:p>
            <a:r>
              <a:rPr lang="en-US" sz="800" b="1" dirty="0" smtClean="0">
                <a:solidFill>
                  <a:schemeClr val="accent2">
                    <a:lumMod val="60000"/>
                    <a:lumOff val="40000"/>
                  </a:schemeClr>
                </a:solidFill>
              </a:rPr>
              <a:t>CT spine with reconstruction algorithm. </a:t>
            </a:r>
            <a:r>
              <a:rPr lang="en-US" sz="800" dirty="0" smtClean="0"/>
              <a:t>Destructive MPNST at </a:t>
            </a:r>
            <a:r>
              <a:rPr lang="en-US" sz="800" dirty="0"/>
              <a:t>L2 </a:t>
            </a:r>
            <a:r>
              <a:rPr lang="en-US" sz="800" dirty="0" smtClean="0"/>
              <a:t>involving</a:t>
            </a:r>
            <a:r>
              <a:rPr lang="en-US" sz="800" dirty="0"/>
              <a:t> </a:t>
            </a:r>
            <a:r>
              <a:rPr lang="en-US" sz="800" dirty="0" smtClean="0"/>
              <a:t>most </a:t>
            </a:r>
            <a:r>
              <a:rPr lang="en-US" sz="800" dirty="0"/>
              <a:t>of the </a:t>
            </a:r>
            <a:endParaRPr lang="en-US" sz="800" dirty="0" smtClean="0"/>
          </a:p>
          <a:p>
            <a:r>
              <a:rPr lang="en-US" sz="800" dirty="0" smtClean="0"/>
              <a:t>anterior </a:t>
            </a:r>
            <a:r>
              <a:rPr lang="en-US" sz="800" dirty="0"/>
              <a:t>vertebral body, both pedicles, and the right </a:t>
            </a:r>
            <a:r>
              <a:rPr lang="en-US" sz="800" dirty="0" smtClean="0"/>
              <a:t>lamina while adjacent </a:t>
            </a:r>
            <a:r>
              <a:rPr lang="en-US" sz="800" dirty="0"/>
              <a:t> </a:t>
            </a:r>
            <a:r>
              <a:rPr lang="en-US" sz="800" dirty="0" smtClean="0"/>
              <a:t>disc </a:t>
            </a:r>
            <a:r>
              <a:rPr lang="en-US" sz="800" dirty="0"/>
              <a:t>spaces </a:t>
            </a:r>
            <a:endParaRPr lang="en-US" sz="800" dirty="0" smtClean="0"/>
          </a:p>
          <a:p>
            <a:r>
              <a:rPr lang="en-US" sz="800" dirty="0" smtClean="0"/>
              <a:t>appear normal</a:t>
            </a:r>
            <a:r>
              <a:rPr lang="en-US" sz="800" dirty="0"/>
              <a:t>. </a:t>
            </a:r>
          </a:p>
        </p:txBody>
      </p:sp>
    </p:spTree>
    <p:extLst>
      <p:ext uri="{BB962C8B-B14F-4D97-AF65-F5344CB8AC3E}">
        <p14:creationId xmlns:p14="http://schemas.microsoft.com/office/powerpoint/2010/main" val="19098217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563562"/>
          </a:xfrm>
        </p:spPr>
        <p:txBody>
          <a:bodyPr>
            <a:normAutofit fontScale="90000"/>
          </a:bodyPr>
          <a:lstStyle/>
          <a:p>
            <a:pPr algn="ctr"/>
            <a:r>
              <a:rPr lang="en-US" dirty="0" smtClean="0"/>
              <a:t>PROGNOSTIC FACTORS</a:t>
            </a:r>
            <a:endParaRPr lang="en-US" dirty="0"/>
          </a:p>
        </p:txBody>
      </p:sp>
      <p:sp>
        <p:nvSpPr>
          <p:cNvPr id="3" name="Content Placeholder 2"/>
          <p:cNvSpPr>
            <a:spLocks noGrp="1"/>
          </p:cNvSpPr>
          <p:nvPr>
            <p:ph idx="1"/>
          </p:nvPr>
        </p:nvSpPr>
        <p:spPr>
          <a:xfrm>
            <a:off x="304800" y="4648200"/>
            <a:ext cx="8534400" cy="2209800"/>
          </a:xfrm>
        </p:spPr>
        <p:txBody>
          <a:bodyPr>
            <a:normAutofit/>
          </a:bodyPr>
          <a:lstStyle/>
          <a:p>
            <a:pPr marL="0" indent="0" algn="just">
              <a:buNone/>
            </a:pPr>
            <a:r>
              <a:rPr lang="en-US" b="1" dirty="0" smtClean="0">
                <a:solidFill>
                  <a:schemeClr val="bg2">
                    <a:lumMod val="25000"/>
                  </a:schemeClr>
                </a:solidFill>
              </a:rPr>
              <a:t>SUMMARY</a:t>
            </a:r>
            <a:endParaRPr lang="en-US" b="1" dirty="0">
              <a:solidFill>
                <a:schemeClr val="bg2">
                  <a:lumMod val="25000"/>
                </a:schemeClr>
              </a:solidFill>
            </a:endParaRPr>
          </a:p>
          <a:p>
            <a:pPr marL="114300" indent="-114300" algn="just"/>
            <a:r>
              <a:rPr lang="en-US" sz="1300" dirty="0" smtClean="0"/>
              <a:t>Evidence overwhelmingly supports </a:t>
            </a:r>
            <a:r>
              <a:rPr lang="en-US" sz="1300" b="1" dirty="0" smtClean="0">
                <a:solidFill>
                  <a:schemeClr val="accent2">
                    <a:lumMod val="60000"/>
                    <a:lumOff val="40000"/>
                  </a:schemeClr>
                </a:solidFill>
              </a:rPr>
              <a:t>tumor size </a:t>
            </a:r>
            <a:r>
              <a:rPr lang="en-US" sz="1300" dirty="0" smtClean="0"/>
              <a:t>and </a:t>
            </a:r>
            <a:r>
              <a:rPr lang="en-US" sz="1300" b="1" dirty="0" smtClean="0">
                <a:solidFill>
                  <a:schemeClr val="accent2">
                    <a:lumMod val="60000"/>
                    <a:lumOff val="40000"/>
                  </a:schemeClr>
                </a:solidFill>
              </a:rPr>
              <a:t>local recurrence </a:t>
            </a:r>
            <a:r>
              <a:rPr lang="en-US" sz="1300" dirty="0" smtClean="0"/>
              <a:t>as important postoperative prognostic factors. By extension, because lack of local recurrence by definition requires complete surgical resection, </a:t>
            </a:r>
            <a:r>
              <a:rPr lang="en-US" sz="1300" b="1" dirty="0" smtClean="0">
                <a:solidFill>
                  <a:schemeClr val="accent2">
                    <a:lumMod val="60000"/>
                    <a:lumOff val="40000"/>
                  </a:schemeClr>
                </a:solidFill>
              </a:rPr>
              <a:t>complete surgical resection </a:t>
            </a:r>
            <a:r>
              <a:rPr lang="en-US" sz="1300" dirty="0" smtClean="0"/>
              <a:t>is likely also an important prognostic factor. This conclusion is also asserted in most of the included series.</a:t>
            </a:r>
          </a:p>
          <a:p>
            <a:pPr marL="114300" indent="-114300" algn="just"/>
            <a:r>
              <a:rPr lang="en-US" sz="1300" dirty="0" smtClean="0"/>
              <a:t>Evidence is suggestive, but not conclusive, that </a:t>
            </a:r>
            <a:r>
              <a:rPr lang="en-US" sz="1300" b="1" dirty="0" smtClean="0">
                <a:solidFill>
                  <a:schemeClr val="accent2">
                    <a:lumMod val="60000"/>
                    <a:lumOff val="40000"/>
                  </a:schemeClr>
                </a:solidFill>
              </a:rPr>
              <a:t>tumor location </a:t>
            </a:r>
            <a:r>
              <a:rPr lang="en-US" sz="1300" dirty="0" smtClean="0"/>
              <a:t>(extremity vs. trunk, head and neck) and </a:t>
            </a:r>
            <a:r>
              <a:rPr lang="en-US" sz="1300" b="1" dirty="0" smtClean="0">
                <a:solidFill>
                  <a:schemeClr val="accent2">
                    <a:lumMod val="60000"/>
                    <a:lumOff val="40000"/>
                  </a:schemeClr>
                </a:solidFill>
              </a:rPr>
              <a:t>histologic</a:t>
            </a:r>
            <a:r>
              <a:rPr lang="en-US" sz="1300" dirty="0" smtClean="0">
                <a:solidFill>
                  <a:schemeClr val="accent2">
                    <a:lumMod val="60000"/>
                    <a:lumOff val="40000"/>
                  </a:schemeClr>
                </a:solidFill>
              </a:rPr>
              <a:t> </a:t>
            </a:r>
            <a:r>
              <a:rPr lang="en-US" sz="1300" b="1" dirty="0" smtClean="0">
                <a:solidFill>
                  <a:schemeClr val="accent2">
                    <a:lumMod val="60000"/>
                    <a:lumOff val="40000"/>
                  </a:schemeClr>
                </a:solidFill>
              </a:rPr>
              <a:t>grade</a:t>
            </a:r>
            <a:r>
              <a:rPr lang="en-US" sz="1300" dirty="0" smtClean="0">
                <a:solidFill>
                  <a:schemeClr val="accent2">
                    <a:lumMod val="60000"/>
                    <a:lumOff val="40000"/>
                  </a:schemeClr>
                </a:solidFill>
              </a:rPr>
              <a:t> </a:t>
            </a:r>
            <a:r>
              <a:rPr lang="en-US" sz="1300" dirty="0" smtClean="0"/>
              <a:t>are also important prognostic factors.</a:t>
            </a:r>
          </a:p>
          <a:p>
            <a:pPr marL="114300" indent="-114300" algn="just"/>
            <a:r>
              <a:rPr lang="en-US" sz="1300" dirty="0"/>
              <a:t>F</a:t>
            </a:r>
            <a:r>
              <a:rPr lang="en-US" sz="1300" dirty="0" smtClean="0"/>
              <a:t>urther analysis is needed to determine whether factors such as </a:t>
            </a:r>
            <a:r>
              <a:rPr lang="en-US" sz="1300" b="1" dirty="0" smtClean="0">
                <a:solidFill>
                  <a:schemeClr val="accent2">
                    <a:lumMod val="60000"/>
                    <a:lumOff val="40000"/>
                  </a:schemeClr>
                </a:solidFill>
              </a:rPr>
              <a:t>p53</a:t>
            </a:r>
            <a:r>
              <a:rPr lang="en-US" sz="1300" dirty="0" smtClean="0">
                <a:solidFill>
                  <a:schemeClr val="accent2">
                    <a:lumMod val="60000"/>
                    <a:lumOff val="40000"/>
                  </a:schemeClr>
                </a:solidFill>
              </a:rPr>
              <a:t> </a:t>
            </a:r>
            <a:r>
              <a:rPr lang="en-US" sz="1300" b="1" dirty="0" smtClean="0">
                <a:solidFill>
                  <a:schemeClr val="accent2">
                    <a:lumMod val="60000"/>
                    <a:lumOff val="40000"/>
                  </a:schemeClr>
                </a:solidFill>
              </a:rPr>
              <a:t>expression</a:t>
            </a:r>
            <a:r>
              <a:rPr lang="en-US" sz="1300" dirty="0" smtClean="0"/>
              <a:t>, </a:t>
            </a:r>
            <a:r>
              <a:rPr lang="en-US" sz="1300" b="1" dirty="0" smtClean="0">
                <a:solidFill>
                  <a:schemeClr val="accent2">
                    <a:lumMod val="60000"/>
                    <a:lumOff val="40000"/>
                  </a:schemeClr>
                </a:solidFill>
              </a:rPr>
              <a:t>radiation therapy</a:t>
            </a:r>
            <a:r>
              <a:rPr lang="en-US" sz="1300" dirty="0" smtClean="0"/>
              <a:t>, </a:t>
            </a:r>
            <a:r>
              <a:rPr lang="en-US" sz="1300" b="1" dirty="0" smtClean="0">
                <a:solidFill>
                  <a:schemeClr val="accent2">
                    <a:lumMod val="60000"/>
                    <a:lumOff val="40000"/>
                  </a:schemeClr>
                </a:solidFill>
              </a:rPr>
              <a:t>histologic subtype </a:t>
            </a:r>
            <a:r>
              <a:rPr lang="en-US" sz="1300" dirty="0" smtClean="0"/>
              <a:t>and </a:t>
            </a:r>
            <a:r>
              <a:rPr lang="en-US" sz="1300" b="1" dirty="0" smtClean="0">
                <a:solidFill>
                  <a:schemeClr val="accent2">
                    <a:lumMod val="60000"/>
                    <a:lumOff val="40000"/>
                  </a:schemeClr>
                </a:solidFill>
              </a:rPr>
              <a:t>S-100 staining </a:t>
            </a:r>
            <a:r>
              <a:rPr lang="en-US" sz="1300" dirty="0" smtClean="0"/>
              <a:t>are significant prognostic factors.</a:t>
            </a:r>
          </a:p>
          <a:p>
            <a:pPr marL="114300" indent="-114300" algn="just"/>
            <a:endParaRPr lang="en-US" sz="1300" dirty="0"/>
          </a:p>
        </p:txBody>
      </p:sp>
      <p:graphicFrame>
        <p:nvGraphicFramePr>
          <p:cNvPr id="4" name="Table 3"/>
          <p:cNvGraphicFramePr>
            <a:graphicFrameLocks noGrp="1"/>
          </p:cNvGraphicFramePr>
          <p:nvPr>
            <p:extLst>
              <p:ext uri="{D42A27DB-BD31-4B8C-83A1-F6EECF244321}">
                <p14:modId xmlns:p14="http://schemas.microsoft.com/office/powerpoint/2010/main" val="940230298"/>
              </p:ext>
            </p:extLst>
          </p:nvPr>
        </p:nvGraphicFramePr>
        <p:xfrm>
          <a:off x="1392980" y="911516"/>
          <a:ext cx="6303220" cy="3584284"/>
        </p:xfrm>
        <a:graphic>
          <a:graphicData uri="http://schemas.openxmlformats.org/drawingml/2006/table">
            <a:tbl>
              <a:tblPr firstRow="1" firstCol="1" bandRow="1">
                <a:tableStyleId>{B301B821-A1FF-4177-AEE7-76D212191A09}</a:tableStyleId>
              </a:tblPr>
              <a:tblGrid>
                <a:gridCol w="1146810"/>
                <a:gridCol w="437188"/>
                <a:gridCol w="4719222"/>
              </a:tblGrid>
              <a:tr h="231486">
                <a:tc gridSpan="3">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000" b="0" dirty="0" smtClean="0">
                          <a:solidFill>
                            <a:srgbClr val="FFFF00"/>
                          </a:solidFill>
                          <a:effectLst/>
                          <a:latin typeface="Century Gothic" pitchFamily="34" charset="0"/>
                          <a:ea typeface="+mn-ea"/>
                          <a:cs typeface="+mn-cs"/>
                        </a:rPr>
                        <a:t>FAVORABLE</a:t>
                      </a:r>
                      <a:r>
                        <a:rPr lang="en-US" sz="1000" b="0" baseline="0" dirty="0" smtClean="0">
                          <a:solidFill>
                            <a:srgbClr val="FFFF00"/>
                          </a:solidFill>
                          <a:effectLst/>
                          <a:latin typeface="Century Gothic" pitchFamily="34" charset="0"/>
                          <a:ea typeface="+mn-ea"/>
                          <a:cs typeface="+mn-cs"/>
                        </a:rPr>
                        <a:t> PROGNOSTIC FACTORS IDENTIFIED IN 11 REVIEWS OF MPNST</a:t>
                      </a:r>
                      <a:endParaRPr lang="en-US" sz="1000" b="0" dirty="0" smtClean="0">
                        <a:solidFill>
                          <a:srgbClr val="FFFF00"/>
                        </a:solidFill>
                        <a:effectLst/>
                        <a:latin typeface="Century Gothic" pitchFamily="34" charset="0"/>
                        <a:ea typeface="Calibri"/>
                        <a:cs typeface="Calibri" pitchFamily="34" charset="0"/>
                      </a:endParaRPr>
                    </a:p>
                  </a:txBody>
                  <a:tcPr marL="68580" marR="68580" marT="0" marB="0" anchor="ctr">
                    <a:lnL w="12700" cmpd="sng">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gn="ctr">
                        <a:lnSpc>
                          <a:spcPct val="115000"/>
                        </a:lnSpc>
                        <a:spcBef>
                          <a:spcPts val="0"/>
                        </a:spcBef>
                        <a:spcAft>
                          <a:spcPts val="0"/>
                        </a:spcAft>
                      </a:pPr>
                      <a:endParaRPr lang="en-US" sz="900" dirty="0">
                        <a:effectLst/>
                        <a:latin typeface="Calibri" pitchFamily="34" charset="0"/>
                        <a:ea typeface="Calibri"/>
                        <a:cs typeface="Calibri" pitchFamily="34" charset="0"/>
                      </a:endParaRPr>
                    </a:p>
                  </a:txBody>
                  <a:tcPr marL="68580" marR="68580" marT="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nSpc>
                          <a:spcPct val="115000"/>
                        </a:lnSpc>
                        <a:spcBef>
                          <a:spcPts val="0"/>
                        </a:spcBef>
                        <a:spcAft>
                          <a:spcPts val="0"/>
                        </a:spcAft>
                      </a:pPr>
                      <a:endParaRPr lang="en-US" sz="900" dirty="0">
                        <a:effectLst/>
                        <a:latin typeface="Calibri" pitchFamily="34" charset="0"/>
                        <a:ea typeface="Calibri"/>
                        <a:cs typeface="Calibri" pitchFamily="34" charset="0"/>
                      </a:endParaRPr>
                    </a:p>
                  </a:txBody>
                  <a:tcPr marL="68580" marR="68580" marT="0" marB="0" anchor="ctr">
                    <a:lnL>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31486">
                <a:tc>
                  <a:txBody>
                    <a:bodyPr/>
                    <a:lstStyle/>
                    <a:p>
                      <a:pPr marL="0" marR="0" algn="r">
                        <a:lnSpc>
                          <a:spcPct val="115000"/>
                        </a:lnSpc>
                        <a:spcBef>
                          <a:spcPts val="0"/>
                        </a:spcBef>
                        <a:spcAft>
                          <a:spcPts val="0"/>
                        </a:spcAft>
                      </a:pPr>
                      <a:r>
                        <a:rPr lang="en-US" sz="900" dirty="0" smtClean="0">
                          <a:solidFill>
                            <a:schemeClr val="tx1">
                              <a:lumMod val="95000"/>
                            </a:schemeClr>
                          </a:solidFill>
                          <a:effectLst/>
                          <a:latin typeface="+mn-lt"/>
                          <a:ea typeface="+mn-ea"/>
                          <a:cs typeface="+mn-cs"/>
                        </a:rPr>
                        <a:t>PUBLICATION</a:t>
                      </a:r>
                      <a:endParaRPr lang="en-US" sz="900" dirty="0">
                        <a:solidFill>
                          <a:schemeClr val="tx1">
                            <a:lumMod val="95000"/>
                          </a:schemeClr>
                        </a:solidFill>
                        <a:effectLst/>
                        <a:latin typeface="Calibri" pitchFamily="34" charset="0"/>
                        <a:ea typeface="Calibri"/>
                        <a:cs typeface="Calibri" pitchFamily="34"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lnSpc>
                          <a:spcPct val="115000"/>
                        </a:lnSpc>
                        <a:spcBef>
                          <a:spcPts val="0"/>
                        </a:spcBef>
                        <a:spcAft>
                          <a:spcPts val="0"/>
                        </a:spcAft>
                      </a:pPr>
                      <a:r>
                        <a:rPr lang="en-US" sz="900" i="1" dirty="0" smtClean="0">
                          <a:solidFill>
                            <a:schemeClr val="tx1">
                              <a:lumMod val="95000"/>
                            </a:schemeClr>
                          </a:solidFill>
                          <a:effectLst/>
                          <a:latin typeface="+mn-lt"/>
                          <a:ea typeface="+mn-ea"/>
                          <a:cs typeface="+mn-cs"/>
                        </a:rPr>
                        <a:t>n</a:t>
                      </a:r>
                      <a:endParaRPr lang="en-US" sz="900" i="1" dirty="0">
                        <a:solidFill>
                          <a:schemeClr val="tx1">
                            <a:lumMod val="95000"/>
                          </a:schemeClr>
                        </a:solidFill>
                        <a:effectLst/>
                        <a:latin typeface="Calibri" pitchFamily="34" charset="0"/>
                        <a:ea typeface="Calibri"/>
                        <a:cs typeface="Calibri" pitchFamily="34"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nSpc>
                          <a:spcPct val="115000"/>
                        </a:lnSpc>
                        <a:spcBef>
                          <a:spcPts val="0"/>
                        </a:spcBef>
                        <a:spcAft>
                          <a:spcPts val="0"/>
                        </a:spcAft>
                      </a:pPr>
                      <a:r>
                        <a:rPr lang="en-US" sz="900" dirty="0" smtClean="0">
                          <a:solidFill>
                            <a:schemeClr val="tx1">
                              <a:lumMod val="95000"/>
                            </a:schemeClr>
                          </a:solidFill>
                          <a:effectLst/>
                        </a:rPr>
                        <a:t>SIGNIFICANT RELATIVELY FAVORABLE POSTOPERATIVE</a:t>
                      </a:r>
                      <a:r>
                        <a:rPr lang="en-US" sz="900" baseline="0" dirty="0" smtClean="0">
                          <a:solidFill>
                            <a:schemeClr val="tx1">
                              <a:lumMod val="95000"/>
                            </a:schemeClr>
                          </a:solidFill>
                          <a:effectLst/>
                        </a:rPr>
                        <a:t> </a:t>
                      </a:r>
                      <a:r>
                        <a:rPr lang="en-US" sz="900" dirty="0" smtClean="0">
                          <a:solidFill>
                            <a:schemeClr val="tx1">
                              <a:lumMod val="95000"/>
                            </a:schemeClr>
                          </a:solidFill>
                          <a:effectLst/>
                        </a:rPr>
                        <a:t>PROGNOSTIC</a:t>
                      </a:r>
                      <a:r>
                        <a:rPr lang="en-US" sz="900" baseline="0" dirty="0" smtClean="0">
                          <a:solidFill>
                            <a:schemeClr val="tx1">
                              <a:lumMod val="95000"/>
                            </a:schemeClr>
                          </a:solidFill>
                          <a:effectLst/>
                        </a:rPr>
                        <a:t> </a:t>
                      </a:r>
                      <a:r>
                        <a:rPr lang="en-US" sz="900" dirty="0" smtClean="0">
                          <a:solidFill>
                            <a:schemeClr val="tx1">
                              <a:lumMod val="95000"/>
                            </a:schemeClr>
                          </a:solidFill>
                          <a:effectLst/>
                        </a:rPr>
                        <a:t>FACTORS*</a:t>
                      </a:r>
                      <a:endParaRPr lang="en-US" sz="900" dirty="0">
                        <a:solidFill>
                          <a:schemeClr val="tx1">
                            <a:lumMod val="95000"/>
                          </a:schemeClr>
                        </a:solidFill>
                        <a:effectLst/>
                        <a:latin typeface="Calibri" pitchFamily="34" charset="0"/>
                        <a:ea typeface="Calibri"/>
                        <a:cs typeface="Calibri" pitchFamily="34"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53532">
                <a:tc>
                  <a:txBody>
                    <a:bodyPr/>
                    <a:lstStyle/>
                    <a:p>
                      <a:pPr marL="0" marR="0" algn="r">
                        <a:lnSpc>
                          <a:spcPct val="115000"/>
                        </a:lnSpc>
                        <a:spcBef>
                          <a:spcPts val="0"/>
                        </a:spcBef>
                        <a:spcAft>
                          <a:spcPts val="0"/>
                        </a:spcAft>
                      </a:pPr>
                      <a:r>
                        <a:rPr lang="en-US" sz="1000" b="0" dirty="0">
                          <a:effectLst/>
                          <a:latin typeface="+mj-lt"/>
                        </a:rPr>
                        <a:t>Anghileri (2006)</a:t>
                      </a:r>
                      <a:endParaRPr lang="en-US" sz="1000" b="0" dirty="0">
                        <a:effectLst/>
                        <a:latin typeface="+mj-lt"/>
                        <a:ea typeface="Calibri"/>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effectLst/>
                          <a:latin typeface="+mj-lt"/>
                        </a:rPr>
                        <a:t>205</a:t>
                      </a:r>
                      <a:endParaRPr lang="en-US" sz="1000" dirty="0">
                        <a:effectLst/>
                        <a:latin typeface="+mj-lt"/>
                        <a:ea typeface="Calibri"/>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latin typeface="+mj-lt"/>
                        </a:rPr>
                        <a:t>smaller tumor size, lack of local recurrence, extremity location</a:t>
                      </a:r>
                      <a:endParaRPr lang="en-US" sz="1000" dirty="0">
                        <a:effectLst/>
                        <a:latin typeface="+mj-lt"/>
                        <a:ea typeface="Calibri"/>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231486">
                <a:tc>
                  <a:txBody>
                    <a:bodyPr/>
                    <a:lstStyle/>
                    <a:p>
                      <a:pPr marL="0" marR="0" algn="r">
                        <a:lnSpc>
                          <a:spcPct val="115000"/>
                        </a:lnSpc>
                        <a:spcBef>
                          <a:spcPts val="0"/>
                        </a:spcBef>
                        <a:spcAft>
                          <a:spcPts val="0"/>
                        </a:spcAft>
                      </a:pPr>
                      <a:r>
                        <a:rPr lang="en-US" sz="1000" b="0" dirty="0">
                          <a:effectLst/>
                          <a:latin typeface="+mj-lt"/>
                        </a:rPr>
                        <a:t>Stucky (2012)</a:t>
                      </a:r>
                      <a:endParaRPr lang="en-US" sz="1000" b="0" dirty="0">
                        <a:effectLst/>
                        <a:latin typeface="+mj-lt"/>
                        <a:ea typeface="Calibri"/>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effectLst/>
                          <a:latin typeface="+mj-lt"/>
                        </a:rPr>
                        <a:t>175</a:t>
                      </a:r>
                      <a:endParaRPr lang="en-US" sz="1000" dirty="0">
                        <a:effectLst/>
                        <a:latin typeface="+mj-lt"/>
                        <a:ea typeface="Calibri"/>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latin typeface="+mj-lt"/>
                        </a:rPr>
                        <a:t>tumor size &lt; 5 cm, lack of local recurrence, low histologic grade, extremity location</a:t>
                      </a:r>
                      <a:endParaRPr lang="en-US" sz="1000" dirty="0">
                        <a:effectLst/>
                        <a:latin typeface="+mj-lt"/>
                        <a:ea typeface="Calibri"/>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231486">
                <a:tc>
                  <a:txBody>
                    <a:bodyPr/>
                    <a:lstStyle/>
                    <a:p>
                      <a:pPr marL="0" marR="0" algn="r">
                        <a:lnSpc>
                          <a:spcPct val="115000"/>
                        </a:lnSpc>
                        <a:spcBef>
                          <a:spcPts val="0"/>
                        </a:spcBef>
                        <a:spcAft>
                          <a:spcPts val="0"/>
                        </a:spcAft>
                      </a:pPr>
                      <a:r>
                        <a:rPr lang="en-US" sz="1000" b="0" dirty="0">
                          <a:effectLst/>
                          <a:latin typeface="+mj-lt"/>
                        </a:rPr>
                        <a:t>Zou (2009)</a:t>
                      </a:r>
                      <a:endParaRPr lang="en-US" sz="1000" b="0" dirty="0">
                        <a:effectLst/>
                        <a:latin typeface="+mj-lt"/>
                        <a:ea typeface="Calibri"/>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effectLst/>
                          <a:latin typeface="+mj-lt"/>
                        </a:rPr>
                        <a:t>140</a:t>
                      </a:r>
                      <a:endParaRPr lang="en-US" sz="1000" dirty="0">
                        <a:effectLst/>
                        <a:latin typeface="+mj-lt"/>
                        <a:ea typeface="Calibri"/>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latin typeface="+mj-lt"/>
                        </a:rPr>
                        <a:t>tumor size &lt; 10 cm, </a:t>
                      </a:r>
                      <a:r>
                        <a:rPr lang="en-US" sz="1000" dirty="0" smtClean="0">
                          <a:effectLst/>
                          <a:latin typeface="+mj-lt"/>
                        </a:rPr>
                        <a:t>low intensity </a:t>
                      </a:r>
                      <a:r>
                        <a:rPr lang="en-US" sz="1000" dirty="0">
                          <a:effectLst/>
                          <a:latin typeface="+mj-lt"/>
                        </a:rPr>
                        <a:t>p53 staining, positive S-100 staining</a:t>
                      </a:r>
                      <a:endParaRPr lang="en-US" sz="1000" dirty="0">
                        <a:effectLst/>
                        <a:latin typeface="+mj-lt"/>
                        <a:ea typeface="Calibri"/>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231486">
                <a:tc>
                  <a:txBody>
                    <a:bodyPr/>
                    <a:lstStyle/>
                    <a:p>
                      <a:pPr marL="0" marR="0" algn="r">
                        <a:lnSpc>
                          <a:spcPct val="115000"/>
                        </a:lnSpc>
                        <a:spcBef>
                          <a:spcPts val="0"/>
                        </a:spcBef>
                        <a:spcAft>
                          <a:spcPts val="0"/>
                        </a:spcAft>
                      </a:pPr>
                      <a:r>
                        <a:rPr lang="en-US" sz="1000" b="0" dirty="0">
                          <a:effectLst/>
                          <a:latin typeface="+mj-lt"/>
                        </a:rPr>
                        <a:t>Wong (1999)</a:t>
                      </a:r>
                      <a:endParaRPr lang="en-US" sz="1000" b="0" dirty="0">
                        <a:effectLst/>
                        <a:latin typeface="+mj-lt"/>
                        <a:ea typeface="Calibri"/>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effectLst/>
                          <a:latin typeface="+mj-lt"/>
                        </a:rPr>
                        <a:t>134</a:t>
                      </a:r>
                      <a:endParaRPr lang="en-US" sz="1000" dirty="0">
                        <a:effectLst/>
                        <a:latin typeface="+mj-lt"/>
                        <a:ea typeface="Calibri"/>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latin typeface="+mj-lt"/>
                        </a:rPr>
                        <a:t>smaller tumor size, </a:t>
                      </a:r>
                      <a:r>
                        <a:rPr lang="en-US" sz="1000" dirty="0" smtClean="0">
                          <a:effectLst/>
                          <a:latin typeface="+mj-lt"/>
                        </a:rPr>
                        <a:t>low histologic </a:t>
                      </a:r>
                      <a:r>
                        <a:rPr lang="en-US" sz="1000" dirty="0">
                          <a:effectLst/>
                          <a:latin typeface="+mj-lt"/>
                        </a:rPr>
                        <a:t>grade, perineural histologic subtype</a:t>
                      </a:r>
                      <a:endParaRPr lang="en-US" sz="1000" dirty="0">
                        <a:effectLst/>
                        <a:latin typeface="+mj-lt"/>
                        <a:ea typeface="Calibri"/>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231486">
                <a:tc>
                  <a:txBody>
                    <a:bodyPr/>
                    <a:lstStyle/>
                    <a:p>
                      <a:pPr marL="0" marR="0" algn="r">
                        <a:lnSpc>
                          <a:spcPct val="115000"/>
                        </a:lnSpc>
                        <a:spcBef>
                          <a:spcPts val="0"/>
                        </a:spcBef>
                        <a:spcAft>
                          <a:spcPts val="0"/>
                        </a:spcAft>
                      </a:pPr>
                      <a:r>
                        <a:rPr lang="en-US" sz="1000" b="0" dirty="0">
                          <a:effectLst/>
                          <a:latin typeface="+mj-lt"/>
                        </a:rPr>
                        <a:t>Brekke (2009)</a:t>
                      </a:r>
                      <a:endParaRPr lang="en-US" sz="1000" b="0" dirty="0">
                        <a:effectLst/>
                        <a:latin typeface="+mj-lt"/>
                        <a:ea typeface="Calibri"/>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effectLst/>
                          <a:latin typeface="+mj-lt"/>
                        </a:rPr>
                        <a:t>64</a:t>
                      </a:r>
                      <a:endParaRPr lang="en-US" sz="1000" dirty="0">
                        <a:effectLst/>
                        <a:latin typeface="+mj-lt"/>
                        <a:ea typeface="Calibri"/>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latin typeface="+mj-lt"/>
                        </a:rPr>
                        <a:t>tumor size &lt; 8 cm, complete surgical resection, lower intensity p53 staining</a:t>
                      </a:r>
                      <a:endParaRPr lang="en-US" sz="1000" dirty="0">
                        <a:effectLst/>
                        <a:latin typeface="+mj-lt"/>
                        <a:ea typeface="Calibri"/>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231486">
                <a:tc>
                  <a:txBody>
                    <a:bodyPr/>
                    <a:lstStyle/>
                    <a:p>
                      <a:pPr marL="0" marR="0" algn="r">
                        <a:lnSpc>
                          <a:spcPct val="115000"/>
                        </a:lnSpc>
                        <a:spcBef>
                          <a:spcPts val="0"/>
                        </a:spcBef>
                        <a:spcAft>
                          <a:spcPts val="0"/>
                        </a:spcAft>
                      </a:pPr>
                      <a:r>
                        <a:rPr lang="en-US" sz="1000" b="0" dirty="0">
                          <a:effectLst/>
                          <a:latin typeface="+mj-lt"/>
                        </a:rPr>
                        <a:t>Okada (2006)</a:t>
                      </a:r>
                      <a:endParaRPr lang="en-US" sz="1000" b="0" dirty="0">
                        <a:effectLst/>
                        <a:latin typeface="+mj-lt"/>
                        <a:ea typeface="Calibri"/>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effectLst/>
                          <a:latin typeface="+mj-lt"/>
                        </a:rPr>
                        <a:t>56</a:t>
                      </a:r>
                      <a:endParaRPr lang="en-US" sz="1000" dirty="0">
                        <a:effectLst/>
                        <a:latin typeface="+mj-lt"/>
                        <a:ea typeface="Calibri"/>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latin typeface="+mj-lt"/>
                        </a:rPr>
                        <a:t>tumor size &lt; 7 cm</a:t>
                      </a:r>
                      <a:endParaRPr lang="en-US" sz="1000" dirty="0">
                        <a:effectLst/>
                        <a:latin typeface="+mj-lt"/>
                        <a:ea typeface="Calibri"/>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253532">
                <a:tc>
                  <a:txBody>
                    <a:bodyPr/>
                    <a:lstStyle/>
                    <a:p>
                      <a:pPr marL="0" marR="0" algn="r">
                        <a:lnSpc>
                          <a:spcPct val="115000"/>
                        </a:lnSpc>
                        <a:spcBef>
                          <a:spcPts val="0"/>
                        </a:spcBef>
                        <a:spcAft>
                          <a:spcPts val="0"/>
                        </a:spcAft>
                      </a:pPr>
                      <a:r>
                        <a:rPr lang="en-US" sz="1000" b="0" dirty="0">
                          <a:effectLst/>
                          <a:latin typeface="+mj-lt"/>
                        </a:rPr>
                        <a:t>Baehring (2003)</a:t>
                      </a:r>
                      <a:endParaRPr lang="en-US" sz="1000" b="0" dirty="0">
                        <a:effectLst/>
                        <a:latin typeface="+mj-lt"/>
                        <a:ea typeface="Calibri"/>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effectLst/>
                          <a:latin typeface="+mj-lt"/>
                        </a:rPr>
                        <a:t>54</a:t>
                      </a:r>
                      <a:endParaRPr lang="en-US" sz="1000" dirty="0">
                        <a:effectLst/>
                        <a:latin typeface="+mj-lt"/>
                        <a:ea typeface="Calibri"/>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latin typeface="+mj-lt"/>
                        </a:rPr>
                        <a:t>complete surgical resection, young age, radiation therapy, lack of chemotherapy</a:t>
                      </a:r>
                      <a:endParaRPr lang="en-US" sz="1000" dirty="0">
                        <a:effectLst/>
                        <a:latin typeface="+mj-lt"/>
                        <a:ea typeface="Calibri"/>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253532">
                <a:tc>
                  <a:txBody>
                    <a:bodyPr/>
                    <a:lstStyle/>
                    <a:p>
                      <a:pPr marL="0" marR="0" algn="r">
                        <a:lnSpc>
                          <a:spcPct val="115000"/>
                        </a:lnSpc>
                        <a:spcBef>
                          <a:spcPts val="0"/>
                        </a:spcBef>
                        <a:spcAft>
                          <a:spcPts val="0"/>
                        </a:spcAft>
                      </a:pPr>
                      <a:r>
                        <a:rPr lang="en-US" sz="1000" b="0" dirty="0">
                          <a:effectLst/>
                          <a:latin typeface="+mj-lt"/>
                        </a:rPr>
                        <a:t>Gousias** (2010)</a:t>
                      </a:r>
                      <a:endParaRPr lang="en-US" sz="1000" b="0" dirty="0">
                        <a:effectLst/>
                        <a:latin typeface="+mj-lt"/>
                        <a:ea typeface="Calibri"/>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effectLst/>
                          <a:latin typeface="+mj-lt"/>
                        </a:rPr>
                        <a:t>43</a:t>
                      </a:r>
                      <a:endParaRPr lang="en-US" sz="1000" dirty="0">
                        <a:effectLst/>
                        <a:latin typeface="+mj-lt"/>
                        <a:ea typeface="Calibri"/>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latin typeface="+mj-lt"/>
                        </a:rPr>
                        <a:t>gross total resection</a:t>
                      </a:r>
                      <a:endParaRPr lang="en-US" sz="1000" dirty="0">
                        <a:effectLst/>
                        <a:latin typeface="+mj-lt"/>
                        <a:ea typeface="Calibri"/>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231486">
                <a:tc>
                  <a:txBody>
                    <a:bodyPr/>
                    <a:lstStyle/>
                    <a:p>
                      <a:pPr marL="0" marR="0" algn="r">
                        <a:lnSpc>
                          <a:spcPct val="115000"/>
                        </a:lnSpc>
                        <a:spcBef>
                          <a:spcPts val="0"/>
                        </a:spcBef>
                        <a:spcAft>
                          <a:spcPts val="0"/>
                        </a:spcAft>
                      </a:pPr>
                      <a:r>
                        <a:rPr lang="en-US" sz="1000" b="0" dirty="0">
                          <a:effectLst/>
                          <a:latin typeface="+mj-lt"/>
                        </a:rPr>
                        <a:t>Kar (2006)</a:t>
                      </a:r>
                      <a:endParaRPr lang="en-US" sz="1000" b="0" dirty="0">
                        <a:effectLst/>
                        <a:latin typeface="+mj-lt"/>
                        <a:ea typeface="Calibri"/>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effectLst/>
                          <a:latin typeface="+mj-lt"/>
                        </a:rPr>
                        <a:t>25</a:t>
                      </a:r>
                      <a:endParaRPr lang="en-US" sz="1000" dirty="0">
                        <a:effectLst/>
                        <a:latin typeface="+mj-lt"/>
                        <a:ea typeface="Calibri"/>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latin typeface="+mj-lt"/>
                        </a:rPr>
                        <a:t>lower histologic grade, greater cellular differentiation</a:t>
                      </a:r>
                      <a:endParaRPr lang="en-US" sz="1000" dirty="0">
                        <a:effectLst/>
                        <a:latin typeface="+mj-lt"/>
                        <a:ea typeface="Calibri"/>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253532">
                <a:tc>
                  <a:txBody>
                    <a:bodyPr/>
                    <a:lstStyle/>
                    <a:p>
                      <a:pPr marL="0" marR="0" algn="r">
                        <a:lnSpc>
                          <a:spcPct val="115000"/>
                        </a:lnSpc>
                        <a:spcBef>
                          <a:spcPts val="0"/>
                        </a:spcBef>
                        <a:spcAft>
                          <a:spcPts val="0"/>
                        </a:spcAft>
                      </a:pPr>
                      <a:r>
                        <a:rPr lang="en-US" sz="1000" b="0" dirty="0">
                          <a:effectLst/>
                          <a:latin typeface="+mj-lt"/>
                        </a:rPr>
                        <a:t>Romanathan (1999)</a:t>
                      </a:r>
                      <a:endParaRPr lang="en-US" sz="1000" b="0" dirty="0">
                        <a:effectLst/>
                        <a:latin typeface="+mj-lt"/>
                        <a:ea typeface="Calibri"/>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effectLst/>
                          <a:latin typeface="+mj-lt"/>
                        </a:rPr>
                        <a:t>23</a:t>
                      </a:r>
                      <a:endParaRPr lang="en-US" sz="1000" dirty="0">
                        <a:effectLst/>
                        <a:latin typeface="+mj-lt"/>
                        <a:ea typeface="Calibri"/>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latin typeface="+mj-lt"/>
                        </a:rPr>
                        <a:t>tumor size &lt; 10 cm, low histologic grade</a:t>
                      </a:r>
                      <a:endParaRPr lang="en-US" sz="1000" dirty="0">
                        <a:effectLst/>
                        <a:latin typeface="+mj-lt"/>
                        <a:ea typeface="Calibri"/>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231486">
                <a:tc>
                  <a:txBody>
                    <a:bodyPr/>
                    <a:lstStyle/>
                    <a:p>
                      <a:pPr marL="0" marR="0" algn="r">
                        <a:lnSpc>
                          <a:spcPct val="115000"/>
                        </a:lnSpc>
                        <a:spcBef>
                          <a:spcPts val="0"/>
                        </a:spcBef>
                        <a:spcAft>
                          <a:spcPts val="0"/>
                        </a:spcAft>
                      </a:pPr>
                      <a:r>
                        <a:rPr lang="en-US" sz="1000" b="0" dirty="0">
                          <a:effectLst/>
                          <a:latin typeface="+mj-lt"/>
                        </a:rPr>
                        <a:t>Zhu** (2012)</a:t>
                      </a:r>
                      <a:endParaRPr lang="en-US" sz="1000" b="0" dirty="0">
                        <a:effectLst/>
                        <a:latin typeface="+mj-lt"/>
                        <a:ea typeface="Calibri"/>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effectLst/>
                          <a:latin typeface="+mj-lt"/>
                        </a:rPr>
                        <a:t>16</a:t>
                      </a:r>
                      <a:endParaRPr lang="en-US" sz="1000" dirty="0">
                        <a:effectLst/>
                        <a:latin typeface="+mj-lt"/>
                        <a:ea typeface="Calibri"/>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latin typeface="+mj-lt"/>
                        </a:rPr>
                        <a:t>low histologic grade</a:t>
                      </a:r>
                      <a:endParaRPr lang="en-US" sz="1000" dirty="0">
                        <a:effectLst/>
                        <a:latin typeface="+mj-lt"/>
                        <a:ea typeface="Calibri"/>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486782">
                <a:tc gridSpan="3">
                  <a:txBody>
                    <a:bodyPr/>
                    <a:lstStyle/>
                    <a:p>
                      <a:pPr marL="0" marR="0">
                        <a:lnSpc>
                          <a:spcPct val="115000"/>
                        </a:lnSpc>
                        <a:spcBef>
                          <a:spcPts val="0"/>
                        </a:spcBef>
                        <a:spcAft>
                          <a:spcPts val="0"/>
                        </a:spcAft>
                      </a:pPr>
                      <a:r>
                        <a:rPr lang="en-US" sz="800" b="0" dirty="0" smtClean="0">
                          <a:effectLst/>
                          <a:latin typeface="+mj-lt"/>
                        </a:rPr>
                        <a:t>*   For </a:t>
                      </a:r>
                      <a:r>
                        <a:rPr lang="en-US" sz="800" b="0" dirty="0">
                          <a:effectLst/>
                          <a:latin typeface="+mj-lt"/>
                        </a:rPr>
                        <a:t>studies that performed both univariate and multivariate analyses, only those risk factors found to </a:t>
                      </a:r>
                      <a:r>
                        <a:rPr lang="en-US" sz="800" b="0" dirty="0" smtClean="0">
                          <a:effectLst/>
                          <a:latin typeface="+mj-lt"/>
                        </a:rPr>
                        <a:t>be</a:t>
                      </a:r>
                      <a:r>
                        <a:rPr lang="en-US" sz="800" b="0" baseline="0" dirty="0" smtClean="0">
                          <a:effectLst/>
                          <a:latin typeface="+mj-lt"/>
                        </a:rPr>
                        <a:t> </a:t>
                      </a:r>
                      <a:r>
                        <a:rPr lang="en-US" sz="800" b="0" dirty="0" smtClean="0">
                          <a:effectLst/>
                          <a:latin typeface="+mj-lt"/>
                        </a:rPr>
                        <a:t>significant on</a:t>
                      </a:r>
                      <a:r>
                        <a:rPr lang="en-US" sz="800" b="0" baseline="0" dirty="0" smtClean="0">
                          <a:effectLst/>
                          <a:latin typeface="+mj-lt"/>
                        </a:rPr>
                        <a:t> </a:t>
                      </a:r>
                      <a:r>
                        <a:rPr lang="en-US" sz="800" b="0" dirty="0" smtClean="0">
                          <a:effectLst/>
                          <a:latin typeface="+mj-lt"/>
                        </a:rPr>
                        <a:t>multivariate </a:t>
                      </a:r>
                      <a:r>
                        <a:rPr lang="en-US" sz="800" b="0" dirty="0">
                          <a:effectLst/>
                          <a:latin typeface="+mj-lt"/>
                        </a:rPr>
                        <a:t>analysis are </a:t>
                      </a:r>
                      <a:r>
                        <a:rPr lang="en-US" sz="800" b="0" baseline="0" dirty="0" smtClean="0">
                          <a:effectLst/>
                          <a:latin typeface="+mj-lt"/>
                        </a:rPr>
                        <a:t>    </a:t>
                      </a:r>
                    </a:p>
                    <a:p>
                      <a:pPr marL="0" marR="0">
                        <a:lnSpc>
                          <a:spcPct val="115000"/>
                        </a:lnSpc>
                        <a:spcBef>
                          <a:spcPts val="0"/>
                        </a:spcBef>
                        <a:spcAft>
                          <a:spcPts val="0"/>
                        </a:spcAft>
                      </a:pPr>
                      <a:r>
                        <a:rPr lang="en-US" sz="800" b="0" baseline="0" dirty="0" smtClean="0">
                          <a:effectLst/>
                          <a:latin typeface="+mj-lt"/>
                        </a:rPr>
                        <a:t>     </a:t>
                      </a:r>
                      <a:r>
                        <a:rPr lang="en-US" sz="800" b="0" dirty="0" smtClean="0">
                          <a:effectLst/>
                          <a:latin typeface="+mj-lt"/>
                        </a:rPr>
                        <a:t>included </a:t>
                      </a:r>
                      <a:r>
                        <a:rPr lang="en-US" sz="800" b="0" dirty="0">
                          <a:effectLst/>
                          <a:latin typeface="+mj-lt"/>
                        </a:rPr>
                        <a:t>here. Metastasis at time of presentation is a uniformly poor </a:t>
                      </a:r>
                      <a:r>
                        <a:rPr lang="en-US" sz="800" b="0" dirty="0" smtClean="0">
                          <a:effectLst/>
                          <a:latin typeface="+mj-lt"/>
                        </a:rPr>
                        <a:t>prognostic factor</a:t>
                      </a:r>
                      <a:r>
                        <a:rPr lang="en-US" sz="800" b="0" baseline="0" dirty="0" smtClean="0">
                          <a:effectLst/>
                          <a:latin typeface="+mj-lt"/>
                        </a:rPr>
                        <a:t> and therefore was </a:t>
                      </a:r>
                      <a:r>
                        <a:rPr lang="en-US" sz="800" b="0" dirty="0" smtClean="0">
                          <a:effectLst/>
                          <a:latin typeface="+mj-lt"/>
                        </a:rPr>
                        <a:t>not evaluated </a:t>
                      </a:r>
                      <a:r>
                        <a:rPr lang="en-US" sz="800" b="0" dirty="0">
                          <a:effectLst/>
                          <a:latin typeface="+mj-lt"/>
                        </a:rPr>
                        <a:t>in most studies</a:t>
                      </a:r>
                      <a:br>
                        <a:rPr lang="en-US" sz="800" b="0" dirty="0">
                          <a:effectLst/>
                          <a:latin typeface="+mj-lt"/>
                        </a:rPr>
                      </a:br>
                      <a:r>
                        <a:rPr lang="en-US" sz="800" b="0" dirty="0">
                          <a:effectLst/>
                          <a:latin typeface="+mj-lt"/>
                        </a:rPr>
                        <a:t>** Zhu series included only spinal tumors and Gousias series included only intracranial tumors</a:t>
                      </a:r>
                      <a:endParaRPr lang="en-US" sz="800" b="0" dirty="0">
                        <a:effectLst/>
                        <a:latin typeface="+mj-lt"/>
                        <a:ea typeface="Calibri"/>
                        <a:cs typeface="Times New Roman"/>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26753279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563562"/>
          </a:xfrm>
        </p:spPr>
        <p:txBody>
          <a:bodyPr>
            <a:normAutofit fontScale="90000"/>
          </a:bodyPr>
          <a:lstStyle/>
          <a:p>
            <a:pPr algn="ctr"/>
            <a:r>
              <a:rPr lang="en-US" dirty="0" smtClean="0"/>
              <a:t>GENERAL MANAGEMENT</a:t>
            </a:r>
            <a:endParaRPr lang="en-US" dirty="0"/>
          </a:p>
        </p:txBody>
      </p:sp>
      <p:sp>
        <p:nvSpPr>
          <p:cNvPr id="3" name="Content Placeholder 2"/>
          <p:cNvSpPr>
            <a:spLocks noGrp="1"/>
          </p:cNvSpPr>
          <p:nvPr>
            <p:ph idx="1"/>
          </p:nvPr>
        </p:nvSpPr>
        <p:spPr>
          <a:xfrm>
            <a:off x="381000" y="713013"/>
            <a:ext cx="8458200" cy="5916387"/>
          </a:xfrm>
        </p:spPr>
        <p:txBody>
          <a:bodyPr>
            <a:noAutofit/>
          </a:bodyPr>
          <a:lstStyle/>
          <a:p>
            <a:pPr marL="57150" indent="0" algn="ctr">
              <a:buNone/>
            </a:pPr>
            <a:r>
              <a:rPr lang="en-US" sz="1400" dirty="0" smtClean="0">
                <a:solidFill>
                  <a:schemeClr val="accent2">
                    <a:lumMod val="60000"/>
                    <a:lumOff val="40000"/>
                  </a:schemeClr>
                </a:solidFill>
              </a:rPr>
              <a:t>Complete surgical excision is </a:t>
            </a:r>
            <a:r>
              <a:rPr lang="en-US" sz="1400" u="sng" dirty="0" smtClean="0">
                <a:solidFill>
                  <a:schemeClr val="accent2">
                    <a:lumMod val="60000"/>
                    <a:lumOff val="40000"/>
                  </a:schemeClr>
                </a:solidFill>
              </a:rPr>
              <a:t>required</a:t>
            </a:r>
            <a:r>
              <a:rPr lang="en-US" sz="1400" dirty="0" smtClean="0">
                <a:solidFill>
                  <a:schemeClr val="accent2">
                    <a:lumMod val="60000"/>
                    <a:lumOff val="40000"/>
                  </a:schemeClr>
                </a:solidFill>
              </a:rPr>
              <a:t> for cure</a:t>
            </a:r>
            <a:br>
              <a:rPr lang="en-US" sz="1400" dirty="0" smtClean="0">
                <a:solidFill>
                  <a:schemeClr val="accent2">
                    <a:lumMod val="60000"/>
                    <a:lumOff val="40000"/>
                  </a:schemeClr>
                </a:solidFill>
              </a:rPr>
            </a:br>
            <a:endParaRPr lang="en-US" sz="1400" dirty="0" smtClean="0">
              <a:solidFill>
                <a:schemeClr val="accent2">
                  <a:lumMod val="60000"/>
                  <a:lumOff val="40000"/>
                </a:schemeClr>
              </a:solidFill>
            </a:endParaRPr>
          </a:p>
          <a:p>
            <a:pPr marL="0" indent="0">
              <a:buNone/>
            </a:pPr>
            <a:r>
              <a:rPr lang="en-US" sz="1600" b="1" dirty="0" smtClean="0">
                <a:solidFill>
                  <a:schemeClr val="accent2">
                    <a:lumMod val="20000"/>
                    <a:lumOff val="80000"/>
                  </a:schemeClr>
                </a:solidFill>
              </a:rPr>
              <a:t>SURGICAL</a:t>
            </a:r>
            <a:r>
              <a:rPr lang="en-US" sz="1400" b="1" dirty="0" smtClean="0">
                <a:solidFill>
                  <a:schemeClr val="accent2">
                    <a:lumMod val="20000"/>
                    <a:lumOff val="80000"/>
                  </a:schemeClr>
                </a:solidFill>
              </a:rPr>
              <a:t> RESECTION</a:t>
            </a:r>
          </a:p>
          <a:p>
            <a:pPr marL="114300" indent="-114300"/>
            <a:r>
              <a:rPr lang="en-US" sz="1400" dirty="0" smtClean="0"/>
              <a:t>Often </a:t>
            </a:r>
            <a:r>
              <a:rPr lang="en-US" sz="1400" dirty="0"/>
              <a:t>requires en-bloc resection of major nerves and acceptance of potentially significant functional loss</a:t>
            </a:r>
          </a:p>
          <a:p>
            <a:pPr marL="114300" indent="-114300"/>
            <a:r>
              <a:rPr lang="en-US" sz="1400" dirty="0" smtClean="0"/>
              <a:t>Complete resectability </a:t>
            </a:r>
            <a:r>
              <a:rPr lang="en-US" sz="1400" dirty="0"/>
              <a:t>rates are determined primarily by neuroanatomic location </a:t>
            </a:r>
          </a:p>
          <a:p>
            <a:pPr lvl="1"/>
            <a:r>
              <a:rPr lang="en-US" sz="1400" dirty="0" smtClean="0"/>
              <a:t>Reported to be around 95</a:t>
            </a:r>
            <a:r>
              <a:rPr lang="en-US" sz="1400" dirty="0"/>
              <a:t>% </a:t>
            </a:r>
            <a:r>
              <a:rPr lang="en-US" sz="1400" dirty="0" smtClean="0"/>
              <a:t>for extremity lesions and 20% for paraspinal lesions </a:t>
            </a:r>
          </a:p>
          <a:p>
            <a:pPr marL="114300" indent="-114300"/>
            <a:r>
              <a:rPr lang="en-US" sz="1400" dirty="0" smtClean="0"/>
              <a:t>Most cases </a:t>
            </a:r>
            <a:r>
              <a:rPr lang="en-US" sz="1400" dirty="0"/>
              <a:t>of extremity </a:t>
            </a:r>
            <a:r>
              <a:rPr lang="en-US" sz="1400" dirty="0" smtClean="0"/>
              <a:t>MPNST</a:t>
            </a:r>
            <a:r>
              <a:rPr lang="en-US" sz="1400" dirty="0"/>
              <a:t> </a:t>
            </a:r>
            <a:r>
              <a:rPr lang="en-US" sz="1400" dirty="0" smtClean="0"/>
              <a:t>can be completely resected without amputation</a:t>
            </a:r>
          </a:p>
          <a:p>
            <a:pPr marL="0" indent="0">
              <a:buNone/>
            </a:pPr>
            <a:endParaRPr lang="en-US" sz="600" b="1" dirty="0" smtClean="0">
              <a:solidFill>
                <a:schemeClr val="accent2">
                  <a:lumMod val="20000"/>
                  <a:lumOff val="80000"/>
                </a:schemeClr>
              </a:solidFill>
            </a:endParaRPr>
          </a:p>
          <a:p>
            <a:pPr marL="0" indent="0">
              <a:buNone/>
            </a:pPr>
            <a:r>
              <a:rPr lang="en-US" sz="1600" b="1" dirty="0" smtClean="0">
                <a:solidFill>
                  <a:schemeClr val="accent2">
                    <a:lumMod val="20000"/>
                    <a:lumOff val="80000"/>
                  </a:schemeClr>
                </a:solidFill>
              </a:rPr>
              <a:t>RADIOTHERAPY</a:t>
            </a:r>
            <a:r>
              <a:rPr lang="en-US" sz="1400" b="1" dirty="0" smtClean="0">
                <a:solidFill>
                  <a:schemeClr val="accent2">
                    <a:lumMod val="20000"/>
                    <a:lumOff val="80000"/>
                  </a:schemeClr>
                </a:solidFill>
              </a:rPr>
              <a:t> (ADJUVANT OR NEOADJUVANT)</a:t>
            </a:r>
            <a:endParaRPr lang="en-US" sz="1400" b="1" dirty="0">
              <a:solidFill>
                <a:schemeClr val="accent2">
                  <a:lumMod val="20000"/>
                  <a:lumOff val="80000"/>
                </a:schemeClr>
              </a:solidFill>
            </a:endParaRPr>
          </a:p>
          <a:p>
            <a:pPr marL="171450" indent="-171450"/>
            <a:r>
              <a:rPr lang="en-US" sz="1400" dirty="0" smtClean="0"/>
              <a:t>Found to improve </a:t>
            </a:r>
            <a:r>
              <a:rPr lang="en-US" sz="1400" dirty="0"/>
              <a:t>local control and reduce local recurrence </a:t>
            </a:r>
            <a:r>
              <a:rPr lang="en-US" sz="1400" dirty="0" smtClean="0"/>
              <a:t>rates in many series</a:t>
            </a:r>
            <a:endParaRPr lang="en-US" sz="1400" dirty="0"/>
          </a:p>
          <a:p>
            <a:pPr marL="171450" indent="-171450"/>
            <a:r>
              <a:rPr lang="en-US" sz="1400" dirty="0" smtClean="0"/>
              <a:t>However, most series have found no benefit with respect to overall survival</a:t>
            </a:r>
          </a:p>
          <a:p>
            <a:pPr marL="0" indent="0">
              <a:buNone/>
            </a:pPr>
            <a:endParaRPr lang="en-US" sz="600" b="1" dirty="0" smtClean="0">
              <a:solidFill>
                <a:schemeClr val="accent2">
                  <a:lumMod val="20000"/>
                  <a:lumOff val="80000"/>
                </a:schemeClr>
              </a:solidFill>
            </a:endParaRPr>
          </a:p>
          <a:p>
            <a:pPr marL="0" indent="0">
              <a:buNone/>
            </a:pPr>
            <a:r>
              <a:rPr lang="en-US" sz="1600" b="1" dirty="0" smtClean="0">
                <a:solidFill>
                  <a:schemeClr val="accent2">
                    <a:lumMod val="20000"/>
                    <a:lumOff val="80000"/>
                  </a:schemeClr>
                </a:solidFill>
              </a:rPr>
              <a:t>CHEMOTHERAPY</a:t>
            </a:r>
            <a:r>
              <a:rPr lang="en-US" sz="1400" b="1" dirty="0" smtClean="0">
                <a:solidFill>
                  <a:schemeClr val="accent2">
                    <a:lumMod val="20000"/>
                    <a:lumOff val="80000"/>
                  </a:schemeClr>
                </a:solidFill>
              </a:rPr>
              <a:t> (ADJUVANT)</a:t>
            </a:r>
            <a:endParaRPr lang="en-US" sz="1400" b="1" dirty="0">
              <a:solidFill>
                <a:schemeClr val="accent2">
                  <a:lumMod val="20000"/>
                  <a:lumOff val="80000"/>
                </a:schemeClr>
              </a:solidFill>
            </a:endParaRPr>
          </a:p>
          <a:p>
            <a:pPr marL="171450" indent="-171450"/>
            <a:r>
              <a:rPr lang="en-US" sz="1400" dirty="0"/>
              <a:t>Has NOT been shown in any large studies to significantly improve </a:t>
            </a:r>
            <a:r>
              <a:rPr lang="en-US" sz="1400" dirty="0" smtClean="0"/>
              <a:t>survival</a:t>
            </a:r>
            <a:endParaRPr lang="en-US" sz="1400" dirty="0"/>
          </a:p>
          <a:p>
            <a:pPr marL="171450" indent="-171450"/>
            <a:r>
              <a:rPr lang="en-US" sz="1400" dirty="0" smtClean="0"/>
              <a:t>Often considered for patients with large tumor size (&gt; 5 cm in most series), unresectability or metastatic disease</a:t>
            </a:r>
          </a:p>
          <a:p>
            <a:pPr marL="171450" indent="-171450"/>
            <a:r>
              <a:rPr lang="en-US" sz="1400" dirty="0" smtClean="0"/>
              <a:t>Difficult </a:t>
            </a:r>
            <a:r>
              <a:rPr lang="en-US" sz="1400" dirty="0"/>
              <a:t>to assess efficacy of agents and schedules because of the rarity of MPNST</a:t>
            </a:r>
          </a:p>
          <a:p>
            <a:pPr marL="171450" indent="-171450"/>
            <a:r>
              <a:rPr lang="en-US" sz="1400" dirty="0" smtClean="0"/>
              <a:t>Most often involves ifosfamide</a:t>
            </a:r>
            <a:r>
              <a:rPr lang="en-US" sz="1400" dirty="0"/>
              <a:t> </a:t>
            </a:r>
            <a:r>
              <a:rPr lang="en-US" sz="1400" dirty="0" smtClean="0"/>
              <a:t>and doxorubicin-based regimens (but no guidelines exist)</a:t>
            </a:r>
            <a:endParaRPr lang="en-US" sz="1400" dirty="0"/>
          </a:p>
          <a:p>
            <a:pPr marL="171450" indent="-171450"/>
            <a:r>
              <a:rPr lang="en-US" sz="1400" dirty="0" smtClean="0"/>
              <a:t>In one series, 2 patients with MPNST lung metastases, who had been unresponsive to ifosfamide-doxorubicin, were given carboplatin-etoposide. This put them into partial remission, allowing for the complete resection of their lung metastases. Both patients remained disease free for 20 and 28 months, respectively, at the time of publication</a:t>
            </a:r>
          </a:p>
          <a:p>
            <a:pPr marL="0" indent="0">
              <a:buNone/>
            </a:pPr>
            <a:endParaRPr lang="en-US" sz="600" b="1" dirty="0" smtClean="0">
              <a:solidFill>
                <a:schemeClr val="accent2">
                  <a:lumMod val="20000"/>
                  <a:lumOff val="80000"/>
                </a:schemeClr>
              </a:solidFill>
            </a:endParaRPr>
          </a:p>
          <a:p>
            <a:pPr marL="0" indent="0">
              <a:buNone/>
            </a:pPr>
            <a:r>
              <a:rPr lang="en-US" sz="1600" b="1" dirty="0" smtClean="0">
                <a:solidFill>
                  <a:schemeClr val="accent2">
                    <a:lumMod val="20000"/>
                    <a:lumOff val="80000"/>
                  </a:schemeClr>
                </a:solidFill>
              </a:rPr>
              <a:t>FOLLOW-UP</a:t>
            </a:r>
            <a:endParaRPr lang="en-US" sz="1600" b="1" dirty="0">
              <a:solidFill>
                <a:schemeClr val="accent2">
                  <a:lumMod val="20000"/>
                  <a:lumOff val="80000"/>
                </a:schemeClr>
              </a:solidFill>
            </a:endParaRPr>
          </a:p>
          <a:p>
            <a:pPr marL="171450" indent="-171450"/>
            <a:r>
              <a:rPr lang="en-US" sz="1400" dirty="0"/>
              <a:t>Follow-up guidelines have NOT been defined and vary widely</a:t>
            </a:r>
          </a:p>
          <a:p>
            <a:pPr marL="171450" indent="-171450"/>
            <a:r>
              <a:rPr lang="en-US" sz="1400" dirty="0"/>
              <a:t>Lee et al (2010</a:t>
            </a:r>
            <a:r>
              <a:rPr lang="en-US" sz="1400" dirty="0" smtClean="0"/>
              <a:t>)</a:t>
            </a:r>
            <a:r>
              <a:rPr lang="en-US" sz="1400" dirty="0"/>
              <a:t> </a:t>
            </a:r>
            <a:r>
              <a:rPr lang="en-US" sz="1400" dirty="0" smtClean="0"/>
              <a:t>reported successful management of several local recurrences using MRI imaging every </a:t>
            </a:r>
            <a:r>
              <a:rPr lang="en-US" sz="1400" dirty="0"/>
              <a:t>3 </a:t>
            </a:r>
            <a:r>
              <a:rPr lang="en-US" sz="1400" dirty="0" smtClean="0"/>
              <a:t>months</a:t>
            </a:r>
            <a:endParaRPr lang="en-US" sz="1400" dirty="0"/>
          </a:p>
        </p:txBody>
      </p:sp>
    </p:spTree>
    <p:extLst>
      <p:ext uri="{BB962C8B-B14F-4D97-AF65-F5344CB8AC3E}">
        <p14:creationId xmlns:p14="http://schemas.microsoft.com/office/powerpoint/2010/main" val="218804386"/>
      </p:ext>
    </p:extLst>
  </p:cSld>
  <p:clrMapOvr>
    <a:masterClrMapping/>
  </p:clrMapOvr>
  <p:timing>
    <p:tnLst>
      <p:par>
        <p:cTn id="1" dur="indefinite" restart="never" nodeType="tmRoot"/>
      </p:par>
    </p:tnLst>
  </p:timing>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2292</TotalTime>
  <Words>6177</Words>
  <Application>Microsoft Office PowerPoint</Application>
  <PresentationFormat>On-screen Show (4:3)</PresentationFormat>
  <Paragraphs>434</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Thatch</vt:lpstr>
      <vt:lpstr>Malignant peripheral nerve  sheath tumors (MPNST)</vt:lpstr>
      <vt:lpstr>OVERVIEW</vt:lpstr>
      <vt:lpstr>PATHOGENESIS</vt:lpstr>
      <vt:lpstr>GROSS PATHOLOGY</vt:lpstr>
      <vt:lpstr>MICROSCOPIC PATHOLOGY</vt:lpstr>
      <vt:lpstr>IMAGING</vt:lpstr>
      <vt:lpstr>IMAGING</vt:lpstr>
      <vt:lpstr>PROGNOSTIC FACTORS</vt:lpstr>
      <vt:lpstr>GENERAL MANAGEMENT</vt:lpstr>
      <vt:lpstr>MANAGEMENT BY SITE</vt:lpstr>
      <vt:lpstr>MANAGEMENT BY SITE</vt:lpstr>
      <vt:lpstr>MANAGEMENT BY SITE</vt:lpstr>
      <vt:lpstr>MANAGEMENT BY SITE</vt:lpstr>
      <vt:lpstr>MANAGEMENT BY SITE</vt:lpstr>
      <vt:lpstr>MANAGEMENT BY SITE</vt:lpstr>
      <vt:lpstr>MANAGEMENT EVIDENCE</vt:lpstr>
      <vt:lpstr>SUMMARY</vt:lpstr>
      <vt:lpstr>REFERENCES</vt:lpstr>
      <vt:lpstr>REFERENCES</vt:lpstr>
      <vt:lpstr>REFERENCES</vt:lpstr>
    </vt:vector>
  </TitlesOfParts>
  <Company>NONE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CHANGE_ME</dc:creator>
  <cp:lastModifiedBy>CHANGE_ME</cp:lastModifiedBy>
  <cp:revision>1346</cp:revision>
  <dcterms:created xsi:type="dcterms:W3CDTF">2012-06-06T23:43:29Z</dcterms:created>
  <dcterms:modified xsi:type="dcterms:W3CDTF">2012-06-12T15:16:55Z</dcterms:modified>
</cp:coreProperties>
</file>