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handoutMasterIdLst>
    <p:handoutMasterId r:id="rId49"/>
  </p:handoutMasterIdLst>
  <p:sldIdLst>
    <p:sldId id="257" r:id="rId3"/>
    <p:sldId id="266" r:id="rId4"/>
    <p:sldId id="265"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9" d="100"/>
          <a:sy n="79" d="100"/>
        </p:scale>
        <p:origin x="-1584" y="-630"/>
      </p:cViewPr>
      <p:guideLst>
        <p:guide orient="horz" pos="2160"/>
        <p:guide pos="2880"/>
      </p:guideLst>
    </p:cSldViewPr>
  </p:slideViewPr>
  <p:notesTextViewPr>
    <p:cViewPr>
      <p:scale>
        <a:sx n="1" d="1"/>
        <a:sy n="1" d="1"/>
      </p:scale>
      <p:origin x="0" y="0"/>
    </p:cViewPr>
  </p:notesTextViewPr>
  <p:sorterViewPr>
    <p:cViewPr>
      <p:scale>
        <a:sx n="66" d="100"/>
        <a:sy n="66" d="100"/>
      </p:scale>
      <p:origin x="0" y="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1A3854-0443-4C8F-9FB7-58ABD8C29A31}" type="datetimeFigureOut">
              <a:rPr lang="en-US" smtClean="0"/>
              <a:t>10/2/2013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C710D3-C0F8-4D88-B1C6-43FF995AF0EC}" type="slidenum">
              <a:rPr lang="en-US" smtClean="0"/>
              <a:t>‹#›</a:t>
            </a:fld>
            <a:endParaRPr lang="en-US"/>
          </a:p>
        </p:txBody>
      </p:sp>
    </p:spTree>
    <p:extLst>
      <p:ext uri="{BB962C8B-B14F-4D97-AF65-F5344CB8AC3E}">
        <p14:creationId xmlns:p14="http://schemas.microsoft.com/office/powerpoint/2010/main" val="93257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58F9AB-9F5C-4313-84B4-51141DB41868}" type="datetimeFigureOut">
              <a:rPr lang="en-US" smtClean="0"/>
              <a:pPr/>
              <a:t>10/2/2013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4F6FD0-4FC7-44D4-9C0E-BDE6A17FC5DA}" type="slidenum">
              <a:rPr lang="en-US" smtClean="0"/>
              <a:pPr/>
              <a:t>‹#›</a:t>
            </a:fld>
            <a:endParaRPr lang="en-US"/>
          </a:p>
        </p:txBody>
      </p:sp>
    </p:spTree>
    <p:extLst>
      <p:ext uri="{BB962C8B-B14F-4D97-AF65-F5344CB8AC3E}">
        <p14:creationId xmlns:p14="http://schemas.microsoft.com/office/powerpoint/2010/main" val="1796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33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8239125" cy="715963"/>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2664"/>
              </a:buClr>
              <a:defRPr>
                <a:solidFill>
                  <a:srgbClr val="002664"/>
                </a:solidFill>
              </a:defRPr>
            </a:lvl1pPr>
            <a:lvl2pPr>
              <a:buClr>
                <a:srgbClr val="002664"/>
              </a:buClr>
              <a:defRPr>
                <a:solidFill>
                  <a:srgbClr val="002664"/>
                </a:solidFill>
              </a:defRPr>
            </a:lvl2pPr>
            <a:lvl3pPr>
              <a:buClr>
                <a:srgbClr val="002664"/>
              </a:buClr>
              <a:defRPr>
                <a:solidFill>
                  <a:srgbClr val="002664"/>
                </a:solidFill>
              </a:defRPr>
            </a:lvl3pPr>
            <a:lvl4pPr>
              <a:buClr>
                <a:srgbClr val="002664"/>
              </a:buClr>
              <a:defRPr>
                <a:solidFill>
                  <a:srgbClr val="002664"/>
                </a:solidFill>
              </a:defRPr>
            </a:lvl4pPr>
            <a:lvl5pPr>
              <a:buClr>
                <a:srgbClr val="002664"/>
              </a:buClr>
              <a:defRPr>
                <a:solidFill>
                  <a:srgbClr val="0026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91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726" y="219075"/>
            <a:ext cx="8229599" cy="715963"/>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78778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94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B1C1BEF-3B32-4085-90C9-60D5394CC068}" type="slidenum">
              <a:rPr lang="en-US"/>
              <a:pPr>
                <a:defRPr/>
              </a:pPr>
              <a:t>‹#›</a:t>
            </a:fld>
            <a:endParaRPr lang="en-US"/>
          </a:p>
        </p:txBody>
      </p:sp>
    </p:spTree>
    <p:extLst>
      <p:ext uri="{BB962C8B-B14F-4D97-AF65-F5344CB8AC3E}">
        <p14:creationId xmlns:p14="http://schemas.microsoft.com/office/powerpoint/2010/main" val="371482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52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3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00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43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38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14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B3D8A-885A-C845-9E0D-90F8BBC00E7B}" type="datetimeFigureOut">
              <a:rPr lang="en-US" smtClean="0">
                <a:solidFill>
                  <a:prstClr val="black">
                    <a:tint val="75000"/>
                  </a:prstClr>
                </a:solidFill>
              </a:rPr>
              <a:pPr/>
              <a:t>10/2/2013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CB149F-D2DE-4346-B53F-728D7B998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96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BEB3D8A-885A-C845-9E0D-90F8BBC00E7B}" type="datetimeFigureOut">
              <a:rPr lang="en-US" smtClean="0">
                <a:solidFill>
                  <a:prstClr val="black">
                    <a:tint val="75000"/>
                  </a:prstClr>
                </a:solidFill>
                <a:cs typeface="Arial" charset="0"/>
              </a:rPr>
              <a:pPr defTabSz="457200"/>
              <a:t>10/2/2013</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CB149F-D2DE-4346-B53F-728D7B99834F}" type="slidenum">
              <a:rPr lang="en-US" smtClean="0">
                <a:solidFill>
                  <a:prstClr val="black">
                    <a:tint val="75000"/>
                  </a:prstClr>
                </a:solidFill>
                <a:cs typeface="Arial" charset="0"/>
              </a:rPr>
              <a:pPr defTabSz="457200"/>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646101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52400"/>
            <a:ext cx="9144000" cy="939800"/>
          </a:xfrm>
          <a:prstGeom prst="rect">
            <a:avLst/>
          </a:prstGeom>
          <a:solidFill>
            <a:srgbClr val="8787AD"/>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aseline="-25000" dirty="0">
              <a:solidFill>
                <a:srgbClr val="000000"/>
              </a:solidFill>
              <a:ea typeface="ＭＳ Ｐゴシック" pitchFamily="124" charset="-128"/>
              <a:cs typeface="Arial" charset="0"/>
            </a:endParaRPr>
          </a:p>
        </p:txBody>
      </p:sp>
      <p:sp>
        <p:nvSpPr>
          <p:cNvPr id="5" name="Rectangle 4"/>
          <p:cNvSpPr/>
          <p:nvPr userDrawn="1"/>
        </p:nvSpPr>
        <p:spPr bwMode="auto">
          <a:xfrm>
            <a:off x="0" y="0"/>
            <a:ext cx="9144000" cy="939800"/>
          </a:xfrm>
          <a:prstGeom prst="rect">
            <a:avLst/>
          </a:prstGeom>
          <a:solidFill>
            <a:srgbClr val="002664"/>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aseline="-25000" dirty="0">
              <a:solidFill>
                <a:srgbClr val="000000"/>
              </a:solidFill>
              <a:ea typeface="ＭＳ Ｐゴシック" pitchFamily="124" charset="-128"/>
              <a:cs typeface="Arial" charset="0"/>
            </a:endParaRPr>
          </a:p>
        </p:txBody>
      </p:sp>
      <p:sp>
        <p:nvSpPr>
          <p:cNvPr id="90116" name="Rectangle 2"/>
          <p:cNvSpPr>
            <a:spLocks noGrp="1" noChangeArrowheads="1"/>
          </p:cNvSpPr>
          <p:nvPr>
            <p:ph type="title"/>
          </p:nvPr>
        </p:nvSpPr>
        <p:spPr bwMode="auto">
          <a:xfrm>
            <a:off x="466725" y="111125"/>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90117" name="Rectangle 3"/>
          <p:cNvSpPr>
            <a:spLocks noGrp="1" noChangeArrowheads="1"/>
          </p:cNvSpPr>
          <p:nvPr>
            <p:ph type="body" idx="1"/>
          </p:nvPr>
        </p:nvSpPr>
        <p:spPr bwMode="auto">
          <a:xfrm>
            <a:off x="466725" y="1266825"/>
            <a:ext cx="8229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43886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p:titleStyle>
    <p:bodyStyle>
      <a:lvl1pPr marL="457200" indent="-457200" algn="l" rtl="0" eaLnBrk="0" fontAlgn="base" hangingPunct="0">
        <a:spcBef>
          <a:spcPct val="20000"/>
        </a:spcBef>
        <a:spcAft>
          <a:spcPct val="0"/>
        </a:spcAft>
        <a:buClr>
          <a:srgbClr val="002664"/>
        </a:buClr>
        <a:buSzPct val="120000"/>
        <a:buFont typeface="Arial" charset="0"/>
        <a:buChar char="•"/>
        <a:defRPr sz="2100">
          <a:solidFill>
            <a:srgbClr val="002664"/>
          </a:solidFill>
          <a:latin typeface="Arial" pitchFamily="34" charset="0"/>
          <a:ea typeface="ＭＳ Ｐゴシック" pitchFamily="-107" charset="-128"/>
          <a:cs typeface="Arial" pitchFamily="34" charset="0"/>
        </a:defRPr>
      </a:lvl1pPr>
      <a:lvl2pPr marL="914400" indent="-457200" algn="l" rtl="0" eaLnBrk="0" fontAlgn="base" hangingPunct="0">
        <a:spcBef>
          <a:spcPct val="20000"/>
        </a:spcBef>
        <a:spcAft>
          <a:spcPct val="0"/>
        </a:spcAft>
        <a:buClr>
          <a:srgbClr val="002664"/>
        </a:buClr>
        <a:buSzPct val="120000"/>
        <a:buFont typeface="Arial" charset="0"/>
        <a:buChar char="•"/>
        <a:defRPr sz="2100">
          <a:solidFill>
            <a:srgbClr val="002664"/>
          </a:solidFill>
          <a:latin typeface="Arial" pitchFamily="34" charset="0"/>
          <a:ea typeface="ＭＳ Ｐゴシック" pitchFamily="-107" charset="-128"/>
          <a:cs typeface="Arial" pitchFamily="34" charset="0"/>
        </a:defRPr>
      </a:lvl2pPr>
      <a:lvl3pPr marL="1371600" indent="-457200" algn="l" rtl="0" eaLnBrk="0" fontAlgn="base" hangingPunct="0">
        <a:spcBef>
          <a:spcPct val="20000"/>
        </a:spcBef>
        <a:spcAft>
          <a:spcPct val="0"/>
        </a:spcAft>
        <a:buClr>
          <a:srgbClr val="002664"/>
        </a:buClr>
        <a:buSzPct val="120000"/>
        <a:buFont typeface="Arial" charset="0"/>
        <a:buChar char="•"/>
        <a:defRPr sz="2100">
          <a:solidFill>
            <a:srgbClr val="002664"/>
          </a:solidFill>
          <a:latin typeface="Arial" pitchFamily="34" charset="0"/>
          <a:ea typeface="ＭＳ Ｐゴシック" pitchFamily="-107" charset="-128"/>
          <a:cs typeface="Arial" pitchFamily="34" charset="0"/>
        </a:defRPr>
      </a:lvl3pPr>
      <a:lvl4pPr marL="1828800" indent="-457200" algn="l" rtl="0" eaLnBrk="0" fontAlgn="base" hangingPunct="0">
        <a:spcBef>
          <a:spcPct val="20000"/>
        </a:spcBef>
        <a:spcAft>
          <a:spcPct val="0"/>
        </a:spcAft>
        <a:buClr>
          <a:srgbClr val="002664"/>
        </a:buClr>
        <a:buSzPct val="120000"/>
        <a:buFont typeface="Arial" charset="0"/>
        <a:buChar char="•"/>
        <a:defRPr sz="2100">
          <a:solidFill>
            <a:srgbClr val="002664"/>
          </a:solidFill>
          <a:latin typeface="Arial" pitchFamily="34" charset="0"/>
          <a:ea typeface="ＭＳ Ｐゴシック" pitchFamily="-107" charset="-128"/>
          <a:cs typeface="Arial" pitchFamily="34" charset="0"/>
        </a:defRPr>
      </a:lvl4pPr>
      <a:lvl5pPr marL="2286000" indent="-457200" algn="l" rtl="0" eaLnBrk="0" fontAlgn="base" hangingPunct="0">
        <a:spcBef>
          <a:spcPct val="20000"/>
        </a:spcBef>
        <a:spcAft>
          <a:spcPct val="0"/>
        </a:spcAft>
        <a:buClr>
          <a:srgbClr val="002664"/>
        </a:buClr>
        <a:buSzPct val="120000"/>
        <a:buFont typeface="Arial" charset="0"/>
        <a:buChar char="•"/>
        <a:defRPr sz="2100">
          <a:solidFill>
            <a:srgbClr val="002664"/>
          </a:solidFill>
          <a:latin typeface="Arial" pitchFamily="34" charset="0"/>
          <a:ea typeface="ＭＳ Ｐゴシック" pitchFamily="-107" charset="-128"/>
          <a:cs typeface="Arial" pitchFamily="34" charset="0"/>
        </a:defRPr>
      </a:lvl5pPr>
      <a:lvl6pPr marL="2514600" indent="-228600" algn="l" rtl="0" fontAlgn="base">
        <a:spcBef>
          <a:spcPct val="20000"/>
        </a:spcBef>
        <a:spcAft>
          <a:spcPct val="0"/>
        </a:spcAft>
        <a:buChar char="•"/>
        <a:defRPr sz="21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1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1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1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15970"/>
            <a:ext cx="3505200" cy="2441575"/>
          </a:xfrm>
        </p:spPr>
        <p:txBody>
          <a:bodyPr>
            <a:noAutofit/>
          </a:bodyPr>
          <a:lstStyle/>
          <a:p>
            <a:r>
              <a:rPr lang="en-US" sz="2400" b="1" dirty="0">
                <a:solidFill>
                  <a:schemeClr val="bg1"/>
                </a:solidFill>
                <a:latin typeface="Arial" pitchFamily="34" charset="0"/>
                <a:cs typeface="Arial" pitchFamily="34" charset="0"/>
              </a:rPr>
              <a:t>The Decision Counseling Program</a:t>
            </a:r>
            <a:r>
              <a:rPr lang="en-US" sz="2400" b="1" baseline="30000" dirty="0">
                <a:solidFill>
                  <a:schemeClr val="bg1"/>
                </a:solidFill>
                <a:latin typeface="Arial" pitchFamily="34" charset="0"/>
                <a:cs typeface="Arial" pitchFamily="34" charset="0"/>
              </a:rPr>
              <a:t>©</a:t>
            </a:r>
            <a:r>
              <a:rPr lang="en-US" sz="2400" b="1" dirty="0">
                <a:solidFill>
                  <a:schemeClr val="bg1"/>
                </a:solidFill>
                <a:latin typeface="Arial" pitchFamily="34" charset="0"/>
                <a:cs typeface="Arial" pitchFamily="34" charset="0"/>
              </a:rPr>
              <a:t/>
            </a:r>
            <a:br>
              <a:rPr lang="en-US" sz="2400" b="1" dirty="0">
                <a:solidFill>
                  <a:schemeClr val="bg1"/>
                </a:solidFill>
                <a:latin typeface="Arial" pitchFamily="34" charset="0"/>
                <a:cs typeface="Arial" pitchFamily="34" charset="0"/>
              </a:rPr>
            </a:br>
            <a:r>
              <a:rPr lang="en-US" sz="2400" b="1" dirty="0">
                <a:solidFill>
                  <a:schemeClr val="bg1"/>
                </a:solidFill>
                <a:latin typeface="Arial" pitchFamily="34" charset="0"/>
                <a:cs typeface="Arial" pitchFamily="34" charset="0"/>
              </a:rPr>
              <a:t>and</a:t>
            </a:r>
            <a:br>
              <a:rPr lang="en-US" sz="2400" b="1" dirty="0">
                <a:solidFill>
                  <a:schemeClr val="bg1"/>
                </a:solidFill>
                <a:latin typeface="Arial" pitchFamily="34" charset="0"/>
                <a:cs typeface="Arial" pitchFamily="34" charset="0"/>
              </a:rPr>
            </a:br>
            <a:r>
              <a:rPr lang="en-US" sz="2400" b="1" dirty="0">
                <a:solidFill>
                  <a:schemeClr val="bg1"/>
                </a:solidFill>
                <a:latin typeface="Arial" pitchFamily="34" charset="0"/>
                <a:cs typeface="Arial" pitchFamily="34" charset="0"/>
              </a:rPr>
              <a:t>Shared Decision Making</a:t>
            </a:r>
          </a:p>
        </p:txBody>
      </p:sp>
      <p:sp>
        <p:nvSpPr>
          <p:cNvPr id="4" name="Rectangle 3"/>
          <p:cNvSpPr/>
          <p:nvPr/>
        </p:nvSpPr>
        <p:spPr>
          <a:xfrm>
            <a:off x="4251157" y="2286000"/>
            <a:ext cx="4648200" cy="210151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cs typeface="Arial" charset="0"/>
              </a:rPr>
              <a:t>Ronald E. Myers, PhD</a:t>
            </a:r>
          </a:p>
          <a:p>
            <a:r>
              <a:rPr lang="en-US" sz="1600" dirty="0">
                <a:cs typeface="Arial" charset="0"/>
              </a:rPr>
              <a:t>Professor and Director, Division of Population Science</a:t>
            </a:r>
            <a:br>
              <a:rPr lang="en-US" sz="1600" dirty="0">
                <a:cs typeface="Arial" charset="0"/>
              </a:rPr>
            </a:br>
            <a:r>
              <a:rPr lang="en-US" sz="1600" dirty="0">
                <a:cs typeface="Arial" charset="0"/>
              </a:rPr>
              <a:t>Department of Medical Oncology, Kimmel Cancer Center,  </a:t>
            </a:r>
            <a:r>
              <a:rPr lang="en-US" sz="1600" dirty="0">
                <a:latin typeface="Arial" pitchFamily="34" charset="0"/>
                <a:cs typeface="Arial" pitchFamily="34" charset="0"/>
              </a:rPr>
              <a:t>Thomas</a:t>
            </a:r>
            <a:r>
              <a:rPr lang="en-US" sz="1600" dirty="0">
                <a:cs typeface="Arial" charset="0"/>
              </a:rPr>
              <a:t> Jefferson University</a:t>
            </a:r>
          </a:p>
        </p:txBody>
      </p:sp>
    </p:spTree>
    <p:extLst>
      <p:ext uri="{BB962C8B-B14F-4D97-AF65-F5344CB8AC3E}">
        <p14:creationId xmlns:p14="http://schemas.microsoft.com/office/powerpoint/2010/main" val="347672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90600"/>
          </a:xfrm>
        </p:spPr>
        <p:txBody>
          <a:bodyPr/>
          <a:lstStyle/>
          <a:p>
            <a:pPr algn="ctr"/>
            <a:r>
              <a:rPr lang="en-US" sz="3200" b="1" dirty="0" smtClean="0"/>
              <a:t>Decision Counseling – A Mediated DSI</a:t>
            </a:r>
            <a:br>
              <a:rPr lang="en-US" sz="3200" b="1" dirty="0" smtClean="0"/>
            </a:br>
            <a:r>
              <a:rPr lang="en-US" sz="1800" b="1" dirty="0" smtClean="0"/>
              <a:t>(Physician, Nurse, Social Worker, Health Educator)</a:t>
            </a:r>
          </a:p>
        </p:txBody>
      </p:sp>
      <p:sp>
        <p:nvSpPr>
          <p:cNvPr id="11267" name="Content Placeholder 2"/>
          <p:cNvSpPr>
            <a:spLocks noGrp="1"/>
          </p:cNvSpPr>
          <p:nvPr>
            <p:ph idx="1"/>
          </p:nvPr>
        </p:nvSpPr>
        <p:spPr>
          <a:xfrm>
            <a:off x="457200" y="2133600"/>
            <a:ext cx="8229600" cy="3810000"/>
          </a:xfrm>
        </p:spPr>
        <p:txBody>
          <a:bodyPr/>
          <a:lstStyle/>
          <a:p>
            <a:pPr marL="800100" lvl="2" indent="-342900"/>
            <a:r>
              <a:rPr lang="en-US" dirty="0" smtClean="0"/>
              <a:t>Specify decision to be made and alternatives (options)</a:t>
            </a:r>
          </a:p>
          <a:p>
            <a:pPr marL="800100" lvl="2" indent="-342900"/>
            <a:r>
              <a:rPr lang="en-US" dirty="0" smtClean="0"/>
              <a:t>Provide education about decision options</a:t>
            </a:r>
          </a:p>
          <a:p>
            <a:pPr marL="800100" lvl="2" indent="-342900"/>
            <a:r>
              <a:rPr lang="en-US" dirty="0" smtClean="0"/>
              <a:t>Clarify patient preference related to available options and create 1-page summary of results</a:t>
            </a:r>
          </a:p>
          <a:p>
            <a:pPr marL="800100" lvl="2" indent="-342900"/>
            <a:r>
              <a:rPr lang="en-US" dirty="0" smtClean="0"/>
              <a:t>Make summary report available for use in shared decision making</a:t>
            </a:r>
          </a:p>
          <a:p>
            <a:pPr marL="800100" lvl="2" indent="-342900"/>
            <a:r>
              <a:rPr lang="en-US" dirty="0" smtClean="0"/>
              <a:t>Follow-up to assess decision making, planning, performance, and experience</a:t>
            </a:r>
          </a:p>
        </p:txBody>
      </p:sp>
    </p:spTree>
    <p:extLst>
      <p:ext uri="{BB962C8B-B14F-4D97-AF65-F5344CB8AC3E}">
        <p14:creationId xmlns:p14="http://schemas.microsoft.com/office/powerpoint/2010/main" val="2911588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152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solidFill>
                  <a:schemeClr val="bg1"/>
                </a:solidFill>
                <a:latin typeface="Arial" pitchFamily="34" charset="0"/>
                <a:cs typeface="Arial" pitchFamily="34" charset="0"/>
              </a:rPr>
              <a:t>Decision Counseling and Shared Decision Making</a:t>
            </a:r>
          </a:p>
        </p:txBody>
      </p:sp>
      <p:cxnSp>
        <p:nvCxnSpPr>
          <p:cNvPr id="12291" name="Straight Arrow Connector 14"/>
          <p:cNvCxnSpPr>
            <a:cxnSpLocks noChangeShapeType="1"/>
            <a:endCxn id="12302" idx="2"/>
          </p:cNvCxnSpPr>
          <p:nvPr/>
        </p:nvCxnSpPr>
        <p:spPr bwMode="auto">
          <a:xfrm>
            <a:off x="2741613" y="4173538"/>
            <a:ext cx="763587"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92" name="Straight Arrow Connector 21"/>
          <p:cNvCxnSpPr>
            <a:cxnSpLocks noChangeShapeType="1"/>
            <a:stCxn id="12302" idx="6"/>
          </p:cNvCxnSpPr>
          <p:nvPr/>
        </p:nvCxnSpPr>
        <p:spPr bwMode="auto">
          <a:xfrm flipV="1">
            <a:off x="5562600" y="4173538"/>
            <a:ext cx="533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3" name="Rounded Rectangle 30"/>
          <p:cNvSpPr>
            <a:spLocks noChangeArrowheads="1"/>
          </p:cNvSpPr>
          <p:nvPr/>
        </p:nvSpPr>
        <p:spPr bwMode="auto">
          <a:xfrm>
            <a:off x="328613" y="2844800"/>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Patients &amp; Families</a:t>
            </a:r>
          </a:p>
        </p:txBody>
      </p:sp>
      <p:sp>
        <p:nvSpPr>
          <p:cNvPr id="12294" name="Rounded Rectangle 38"/>
          <p:cNvSpPr>
            <a:spLocks noChangeArrowheads="1"/>
          </p:cNvSpPr>
          <p:nvPr/>
        </p:nvSpPr>
        <p:spPr bwMode="auto">
          <a:xfrm>
            <a:off x="328613" y="3721100"/>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Health Care Providers</a:t>
            </a:r>
          </a:p>
        </p:txBody>
      </p:sp>
      <p:sp>
        <p:nvSpPr>
          <p:cNvPr id="12295" name="Rounded Rectangle 39"/>
          <p:cNvSpPr>
            <a:spLocks noChangeArrowheads="1"/>
          </p:cNvSpPr>
          <p:nvPr/>
        </p:nvSpPr>
        <p:spPr bwMode="auto">
          <a:xfrm>
            <a:off x="328613" y="4597400"/>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Health Care  Organizations</a:t>
            </a:r>
          </a:p>
        </p:txBody>
      </p:sp>
      <p:sp>
        <p:nvSpPr>
          <p:cNvPr id="12296" name="Right Brace 2"/>
          <p:cNvSpPr>
            <a:spLocks/>
          </p:cNvSpPr>
          <p:nvPr/>
        </p:nvSpPr>
        <p:spPr bwMode="auto">
          <a:xfrm>
            <a:off x="2754313" y="2814638"/>
            <a:ext cx="304800" cy="2730500"/>
          </a:xfrm>
          <a:prstGeom prst="rightBrace">
            <a:avLst>
              <a:gd name="adj1" fmla="val 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Arial" pitchFamily="34" charset="0"/>
              <a:cs typeface="Arial" pitchFamily="34" charset="0"/>
            </a:endParaRPr>
          </a:p>
        </p:txBody>
      </p:sp>
      <p:cxnSp>
        <p:nvCxnSpPr>
          <p:cNvPr id="12297" name="Straight Arrow Connector 15"/>
          <p:cNvCxnSpPr>
            <a:cxnSpLocks noChangeShapeType="1"/>
            <a:stCxn id="12301" idx="0"/>
            <a:endCxn id="12302" idx="4"/>
          </p:cNvCxnSpPr>
          <p:nvPr/>
        </p:nvCxnSpPr>
        <p:spPr bwMode="auto">
          <a:xfrm flipH="1" flipV="1">
            <a:off x="4533900" y="5164138"/>
            <a:ext cx="6350" cy="2667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Rectangle 2"/>
          <p:cNvSpPr txBox="1">
            <a:spLocks noChangeArrowheads="1"/>
          </p:cNvSpPr>
          <p:nvPr/>
        </p:nvSpPr>
        <p:spPr bwMode="auto">
          <a:xfrm>
            <a:off x="6096000" y="2878137"/>
            <a:ext cx="2781300" cy="2590800"/>
          </a:xfrm>
          <a:prstGeom prst="rect">
            <a:avLst/>
          </a:prstGeom>
          <a:gradFill flip="none" rotWithShape="1">
            <a:gsLst>
              <a:gs pos="0">
                <a:srgbClr val="99FF33">
                  <a:shade val="30000"/>
                  <a:satMod val="115000"/>
                </a:srgbClr>
              </a:gs>
              <a:gs pos="69000">
                <a:srgbClr val="99FF33">
                  <a:shade val="67500"/>
                  <a:satMod val="115000"/>
                </a:srgbClr>
              </a:gs>
              <a:gs pos="12000">
                <a:srgbClr val="99FF33">
                  <a:shade val="100000"/>
                  <a:satMod val="115000"/>
                </a:srgbClr>
              </a:gs>
            </a:gsLst>
            <a:lin ang="16200000" scaled="1"/>
            <a:tileRect/>
          </a:gradFill>
          <a:ln w="9525">
            <a:solidFill>
              <a:schemeClr val="tx1"/>
            </a:solidFill>
            <a:miter lim="800000"/>
            <a:headEnd/>
            <a:tailEnd/>
          </a:ln>
        </p:spPr>
        <p:txBody>
          <a:bodyPr/>
          <a:lstStyle>
            <a:lvl1pPr marL="342900" indent="-342900" algn="l" rtl="0" eaLnBrk="0" fontAlgn="base" hangingPunct="0">
              <a:spcBef>
                <a:spcPct val="20000"/>
              </a:spcBef>
              <a:spcAft>
                <a:spcPct val="0"/>
              </a:spcAft>
              <a:buChar char="•"/>
              <a:defRPr sz="21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100">
                <a:solidFill>
                  <a:schemeClr val="bg1"/>
                </a:solidFill>
                <a:latin typeface="+mn-lt"/>
              </a:defRPr>
            </a:lvl2pPr>
            <a:lvl3pPr marL="1143000" indent="-228600" algn="l" rtl="0" eaLnBrk="0" fontAlgn="base" hangingPunct="0">
              <a:spcBef>
                <a:spcPct val="20000"/>
              </a:spcBef>
              <a:spcAft>
                <a:spcPct val="0"/>
              </a:spcAft>
              <a:buChar char="•"/>
              <a:defRPr sz="2100">
                <a:solidFill>
                  <a:schemeClr val="bg1"/>
                </a:solidFill>
                <a:latin typeface="+mn-lt"/>
              </a:defRPr>
            </a:lvl3pPr>
            <a:lvl4pPr marL="1600200" indent="-228600" algn="l" rtl="0" eaLnBrk="0" fontAlgn="base" hangingPunct="0">
              <a:spcBef>
                <a:spcPct val="20000"/>
              </a:spcBef>
              <a:spcAft>
                <a:spcPct val="0"/>
              </a:spcAft>
              <a:buChar char="–"/>
              <a:defRPr sz="2100">
                <a:solidFill>
                  <a:schemeClr val="bg1"/>
                </a:solidFill>
                <a:latin typeface="+mn-lt"/>
              </a:defRPr>
            </a:lvl4pPr>
            <a:lvl5pPr marL="2057400" indent="-228600" algn="l" rtl="0" eaLnBrk="0" fontAlgn="base" hangingPunct="0">
              <a:spcBef>
                <a:spcPct val="20000"/>
              </a:spcBef>
              <a:spcAft>
                <a:spcPct val="0"/>
              </a:spcAft>
              <a:buChar char="•"/>
              <a:defRPr sz="2100">
                <a:solidFill>
                  <a:schemeClr val="bg1"/>
                </a:solidFill>
                <a:latin typeface="+mn-lt"/>
              </a:defRPr>
            </a:lvl5pPr>
            <a:lvl6pPr marL="2514600" indent="-228600" algn="l" rtl="0" fontAlgn="base">
              <a:spcBef>
                <a:spcPct val="20000"/>
              </a:spcBef>
              <a:spcAft>
                <a:spcPct val="0"/>
              </a:spcAft>
              <a:buChar char="•"/>
              <a:defRPr sz="2100">
                <a:solidFill>
                  <a:schemeClr val="bg1"/>
                </a:solidFill>
                <a:latin typeface="+mn-lt"/>
              </a:defRPr>
            </a:lvl6pPr>
            <a:lvl7pPr marL="2971800" indent="-228600" algn="l" rtl="0" fontAlgn="base">
              <a:spcBef>
                <a:spcPct val="20000"/>
              </a:spcBef>
              <a:spcAft>
                <a:spcPct val="0"/>
              </a:spcAft>
              <a:buChar char="•"/>
              <a:defRPr sz="2100">
                <a:solidFill>
                  <a:schemeClr val="bg1"/>
                </a:solidFill>
                <a:latin typeface="+mn-lt"/>
              </a:defRPr>
            </a:lvl7pPr>
            <a:lvl8pPr marL="3429000" indent="-228600" algn="l" rtl="0" fontAlgn="base">
              <a:spcBef>
                <a:spcPct val="20000"/>
              </a:spcBef>
              <a:spcAft>
                <a:spcPct val="0"/>
              </a:spcAft>
              <a:buChar char="•"/>
              <a:defRPr sz="2100">
                <a:solidFill>
                  <a:schemeClr val="bg1"/>
                </a:solidFill>
                <a:latin typeface="+mn-lt"/>
              </a:defRPr>
            </a:lvl8pPr>
            <a:lvl9pPr marL="3886200" indent="-228600" algn="l" rtl="0" fontAlgn="base">
              <a:spcBef>
                <a:spcPct val="20000"/>
              </a:spcBef>
              <a:spcAft>
                <a:spcPct val="0"/>
              </a:spcAft>
              <a:buChar char="•"/>
              <a:defRPr sz="2100">
                <a:solidFill>
                  <a:schemeClr val="bg1"/>
                </a:solidFill>
                <a:latin typeface="+mn-lt"/>
              </a:defRPr>
            </a:lvl9pPr>
          </a:lstStyle>
          <a:p>
            <a:pPr marL="0" indent="0" algn="ctr" eaLnBrk="1" hangingPunct="1">
              <a:lnSpc>
                <a:spcPct val="90000"/>
              </a:lnSpc>
              <a:buFontTx/>
              <a:buNone/>
              <a:defRPr/>
            </a:pPr>
            <a:endParaRPr lang="en-US" sz="800" b="1" dirty="0" smtClean="0">
              <a:solidFill>
                <a:schemeClr val="tx1"/>
              </a:solidFill>
              <a:latin typeface="Arial" pitchFamily="34" charset="0"/>
              <a:cs typeface="Arial" pitchFamily="34" charset="0"/>
            </a:endParaRPr>
          </a:p>
          <a:p>
            <a:pPr marL="0" indent="0" algn="ctr" eaLnBrk="1" hangingPunct="1">
              <a:lnSpc>
                <a:spcPct val="90000"/>
              </a:lnSpc>
              <a:buFontTx/>
              <a:buNone/>
              <a:defRPr/>
            </a:pPr>
            <a:r>
              <a:rPr lang="en-US" sz="2000" b="1" dirty="0" smtClean="0">
                <a:solidFill>
                  <a:schemeClr val="tx1"/>
                </a:solidFill>
                <a:latin typeface="Arial" pitchFamily="34" charset="0"/>
                <a:cs typeface="Arial" pitchFamily="34" charset="0"/>
              </a:rPr>
              <a:t>Outcomes</a:t>
            </a:r>
          </a:p>
          <a:p>
            <a:pPr marL="0" indent="0" eaLnBrk="1" hangingPunct="1">
              <a:lnSpc>
                <a:spcPct val="90000"/>
              </a:lnSpc>
              <a:buFontTx/>
              <a:buNone/>
              <a:defRPr/>
            </a:pPr>
            <a:endParaRPr lang="en-US" sz="1600" b="1" dirty="0" smtClean="0">
              <a:solidFill>
                <a:schemeClr val="tx1"/>
              </a:solidFill>
              <a:latin typeface="Arial" pitchFamily="34" charset="0"/>
              <a:cs typeface="Arial" pitchFamily="34" charset="0"/>
            </a:endParaRP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Quality &amp; Safety</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Patient Experience</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Provider Satisfaction</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Clinical Outcomes</a:t>
            </a:r>
          </a:p>
          <a:p>
            <a:pPr marL="228600" indent="-228600" eaLnBrk="1" hangingPunct="1">
              <a:lnSpc>
                <a:spcPct val="90000"/>
              </a:lnSpc>
              <a:defRPr/>
            </a:pPr>
            <a:r>
              <a:rPr lang="en-US" sz="1800" b="1" dirty="0">
                <a:solidFill>
                  <a:schemeClr val="tx1"/>
                </a:solidFill>
                <a:latin typeface="Arial" pitchFamily="34" charset="0"/>
                <a:cs typeface="Arial" pitchFamily="34" charset="0"/>
              </a:rPr>
              <a:t>Use of </a:t>
            </a:r>
            <a:r>
              <a:rPr lang="en-US" sz="1800" b="1" dirty="0" smtClean="0">
                <a:solidFill>
                  <a:schemeClr val="tx1"/>
                </a:solidFill>
                <a:latin typeface="Arial" pitchFamily="34" charset="0"/>
                <a:cs typeface="Arial" pitchFamily="34" charset="0"/>
              </a:rPr>
              <a:t>Resources</a:t>
            </a:r>
            <a:endParaRPr lang="en-US" sz="1800" b="1" dirty="0">
              <a:solidFill>
                <a:schemeClr val="tx1"/>
              </a:solidFill>
              <a:latin typeface="Arial" pitchFamily="34" charset="0"/>
              <a:cs typeface="Arial" pitchFamily="34" charset="0"/>
            </a:endParaRPr>
          </a:p>
        </p:txBody>
      </p:sp>
      <p:sp>
        <p:nvSpPr>
          <p:cNvPr id="12301" name="Rounded Rectangle 17"/>
          <p:cNvSpPr>
            <a:spLocks noChangeArrowheads="1"/>
          </p:cNvSpPr>
          <p:nvPr/>
        </p:nvSpPr>
        <p:spPr bwMode="auto">
          <a:xfrm>
            <a:off x="3333750" y="5430838"/>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endParaRPr lang="en-US" sz="1200" b="1">
              <a:latin typeface="Arial" pitchFamily="34" charset="0"/>
              <a:cs typeface="Arial" pitchFamily="34" charset="0"/>
            </a:endParaRPr>
          </a:p>
          <a:p>
            <a:pPr algn="ctr"/>
            <a:r>
              <a:rPr lang="en-US" sz="2000" b="1">
                <a:latin typeface="Arial" pitchFamily="34" charset="0"/>
                <a:cs typeface="Arial" pitchFamily="34" charset="0"/>
              </a:rPr>
              <a:t>Environment</a:t>
            </a:r>
          </a:p>
        </p:txBody>
      </p:sp>
      <p:sp>
        <p:nvSpPr>
          <p:cNvPr id="12302" name="Oval 3"/>
          <p:cNvSpPr>
            <a:spLocks noChangeArrowheads="1"/>
          </p:cNvSpPr>
          <p:nvPr/>
        </p:nvSpPr>
        <p:spPr bwMode="auto">
          <a:xfrm>
            <a:off x="3505200" y="3182938"/>
            <a:ext cx="2057400" cy="1981200"/>
          </a:xfrm>
          <a:prstGeom prst="ellipse">
            <a:avLst/>
          </a:prstGeom>
          <a:blipFill dpi="0" rotWithShape="1">
            <a:blip r:embed="rId2"/>
            <a:srcRect/>
            <a:tile tx="0" ty="0" sx="100000" sy="100000" flip="none" algn="tl"/>
          </a:blipFill>
          <a:ln w="9525" algn="ctr">
            <a:solidFill>
              <a:schemeClr val="tx1"/>
            </a:solidFill>
            <a:round/>
            <a:headEnd/>
            <a:tailEnd/>
          </a:ln>
        </p:spPr>
        <p:txBody>
          <a:bodyPr/>
          <a:lstStyle/>
          <a:p>
            <a:pPr algn="ctr"/>
            <a:r>
              <a:rPr lang="en-US" sz="2000" b="1" dirty="0" smtClean="0">
                <a:latin typeface="Arial" pitchFamily="34" charset="0"/>
                <a:cs typeface="Arial" pitchFamily="34" charset="0"/>
              </a:rPr>
              <a:t>SDM       in the </a:t>
            </a:r>
            <a:r>
              <a:rPr lang="en-US" sz="2000" b="1" dirty="0">
                <a:latin typeface="Arial" pitchFamily="34" charset="0"/>
                <a:cs typeface="Arial" pitchFamily="34" charset="0"/>
              </a:rPr>
              <a:t>Clinical</a:t>
            </a:r>
            <a:endParaRPr lang="en-US" sz="2000" b="1" baseline="-25000" dirty="0">
              <a:latin typeface="Arial" pitchFamily="34" charset="0"/>
              <a:cs typeface="Arial" pitchFamily="34" charset="0"/>
            </a:endParaRPr>
          </a:p>
          <a:p>
            <a:pPr algn="ctr"/>
            <a:r>
              <a:rPr lang="en-US" sz="2000" b="1" dirty="0">
                <a:latin typeface="Arial" pitchFamily="34" charset="0"/>
                <a:cs typeface="Arial" pitchFamily="34" charset="0"/>
              </a:rPr>
              <a:t>Encounter</a:t>
            </a:r>
            <a:endParaRPr lang="en-US" sz="2000" b="1" baseline="-25000" dirty="0">
              <a:latin typeface="Arial" pitchFamily="34" charset="0"/>
              <a:cs typeface="Arial" pitchFamily="34" charset="0"/>
            </a:endParaRPr>
          </a:p>
        </p:txBody>
      </p:sp>
      <p:cxnSp>
        <p:nvCxnSpPr>
          <p:cNvPr id="12303" name="Straight Arrow Connector 12"/>
          <p:cNvCxnSpPr>
            <a:cxnSpLocks noChangeShapeType="1"/>
            <a:stCxn id="12304" idx="2"/>
            <a:endCxn id="12302" idx="0"/>
          </p:cNvCxnSpPr>
          <p:nvPr/>
        </p:nvCxnSpPr>
        <p:spPr bwMode="auto">
          <a:xfrm flipH="1">
            <a:off x="4533900" y="2803525"/>
            <a:ext cx="12700" cy="37941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4" name="Flowchart: Punched Tape 13"/>
          <p:cNvSpPr>
            <a:spLocks noChangeArrowheads="1"/>
          </p:cNvSpPr>
          <p:nvPr/>
        </p:nvSpPr>
        <p:spPr bwMode="auto">
          <a:xfrm>
            <a:off x="3584575" y="1600200"/>
            <a:ext cx="1924050" cy="1336675"/>
          </a:xfrm>
          <a:prstGeom prst="flowChartPunchedTape">
            <a:avLst/>
          </a:prstGeom>
          <a:solidFill>
            <a:srgbClr val="FFFF00"/>
          </a:solidFill>
          <a:ln w="9525" algn="ctr">
            <a:solidFill>
              <a:schemeClr val="tx1"/>
            </a:solidFill>
            <a:round/>
            <a:headEnd/>
            <a:tailEnd/>
          </a:ln>
        </p:spPr>
        <p:txBody>
          <a:bodyPr/>
          <a:lstStyle/>
          <a:p>
            <a:pPr algn="ctr">
              <a:lnSpc>
                <a:spcPct val="90000"/>
              </a:lnSpc>
            </a:pPr>
            <a:r>
              <a:rPr lang="en-US" b="1">
                <a:latin typeface="Arial" pitchFamily="34" charset="0"/>
                <a:cs typeface="Arial" pitchFamily="34" charset="0"/>
              </a:rPr>
              <a:t>Decision Counseling</a:t>
            </a:r>
          </a:p>
          <a:p>
            <a:pPr algn="ctr">
              <a:lnSpc>
                <a:spcPct val="90000"/>
              </a:lnSpc>
            </a:pPr>
            <a:r>
              <a:rPr lang="en-US" b="1">
                <a:latin typeface="Arial" pitchFamily="34" charset="0"/>
                <a:cs typeface="Arial" pitchFamily="34" charset="0"/>
              </a:rPr>
              <a:t>Program</a:t>
            </a:r>
            <a:r>
              <a:rPr lang="en-US" sz="1600" b="1" baseline="30000">
                <a:latin typeface="Arial" pitchFamily="34" charset="0"/>
                <a:cs typeface="Arial" pitchFamily="34" charset="0"/>
              </a:rPr>
              <a:t>©</a:t>
            </a:r>
            <a:endParaRPr lang="en-US" sz="1600" b="1">
              <a:latin typeface="Arial" pitchFamily="34" charset="0"/>
              <a:cs typeface="Arial" pitchFamily="34" charset="0"/>
            </a:endParaRPr>
          </a:p>
        </p:txBody>
      </p:sp>
    </p:spTree>
    <p:extLst>
      <p:ext uri="{BB962C8B-B14F-4D97-AF65-F5344CB8AC3E}">
        <p14:creationId xmlns:p14="http://schemas.microsoft.com/office/powerpoint/2010/main" val="2555570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152400"/>
            <a:ext cx="7010400" cy="639763"/>
          </a:xfrm>
        </p:spPr>
        <p:txBody>
          <a:bodyPr/>
          <a:lstStyle/>
          <a:p>
            <a:r>
              <a:rPr lang="en-US" sz="3200" b="1" dirty="0" smtClean="0"/>
              <a:t>Decision Counseling Program</a:t>
            </a:r>
            <a:r>
              <a:rPr lang="en-US" sz="3200" b="1" baseline="30000" dirty="0" smtClean="0"/>
              <a:t>©</a:t>
            </a:r>
            <a:endParaRPr lang="en-US" sz="3200" b="1" dirty="0" smtClean="0">
              <a:cs typeface="Arial" charset="0"/>
            </a:endParaRPr>
          </a:p>
        </p:txBody>
      </p:sp>
      <p:sp>
        <p:nvSpPr>
          <p:cNvPr id="13315" name="Content Placeholder 2"/>
          <p:cNvSpPr>
            <a:spLocks noGrp="1"/>
          </p:cNvSpPr>
          <p:nvPr>
            <p:ph idx="1"/>
          </p:nvPr>
        </p:nvSpPr>
        <p:spPr>
          <a:xfrm>
            <a:off x="915988" y="1685925"/>
            <a:ext cx="7646987" cy="4333875"/>
          </a:xfrm>
        </p:spPr>
        <p:txBody>
          <a:bodyPr/>
          <a:lstStyle/>
          <a:p>
            <a:r>
              <a:rPr lang="en-US" sz="2800" dirty="0" smtClean="0"/>
              <a:t>Counseling Component</a:t>
            </a:r>
          </a:p>
          <a:p>
            <a:pPr lvl="1"/>
            <a:r>
              <a:rPr lang="en-US" sz="2400" dirty="0" smtClean="0"/>
              <a:t>Education, counseling, and shared decision making</a:t>
            </a:r>
          </a:p>
          <a:p>
            <a:r>
              <a:rPr lang="en-US" sz="2800" dirty="0" smtClean="0"/>
              <a:t>Administration</a:t>
            </a:r>
          </a:p>
          <a:p>
            <a:pPr lvl="1"/>
            <a:r>
              <a:rPr lang="en-US" sz="2400" dirty="0" smtClean="0"/>
              <a:t>Creation of counseling sessions tailored to defined health decisions</a:t>
            </a:r>
          </a:p>
          <a:p>
            <a:r>
              <a:rPr lang="en-US" sz="2800" dirty="0" smtClean="0"/>
              <a:t>Training and Support</a:t>
            </a:r>
          </a:p>
          <a:p>
            <a:pPr lvl="1"/>
            <a:r>
              <a:rPr lang="en-US" sz="2400" dirty="0" smtClean="0"/>
              <a:t>In-person and distance learning</a:t>
            </a:r>
          </a:p>
          <a:p>
            <a:pPr lvl="1"/>
            <a:r>
              <a:rPr lang="en-US" sz="2400" dirty="0" smtClean="0"/>
              <a:t>Database development and results reporting</a:t>
            </a:r>
          </a:p>
        </p:txBody>
      </p:sp>
    </p:spTree>
    <p:extLst>
      <p:ext uri="{BB962C8B-B14F-4D97-AF65-F5344CB8AC3E}">
        <p14:creationId xmlns:p14="http://schemas.microsoft.com/office/powerpoint/2010/main" val="1114565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81000" y="152400"/>
            <a:ext cx="8458200" cy="746125"/>
          </a:xfrm>
        </p:spPr>
        <p:txBody>
          <a:bodyPr/>
          <a:lstStyle/>
          <a:p>
            <a:pPr algn="ctr"/>
            <a:r>
              <a:rPr lang="en-US" sz="2400" b="1" dirty="0" smtClean="0"/>
              <a:t>Case Study: Active Surveillance </a:t>
            </a:r>
            <a:r>
              <a:rPr lang="en-US" sz="2400" b="1" dirty="0" err="1" smtClean="0"/>
              <a:t>vs</a:t>
            </a:r>
            <a:r>
              <a:rPr lang="en-US" sz="2400" b="1" dirty="0" smtClean="0"/>
              <a:t> Active Treatment among Men with Low-Risk Prostate Cancer</a:t>
            </a:r>
          </a:p>
        </p:txBody>
      </p:sp>
      <p:sp>
        <p:nvSpPr>
          <p:cNvPr id="3" name="Subtitle 2"/>
          <p:cNvSpPr>
            <a:spLocks noGrp="1"/>
          </p:cNvSpPr>
          <p:nvPr>
            <p:ph type="subTitle" idx="1"/>
          </p:nvPr>
        </p:nvSpPr>
        <p:spPr>
          <a:xfrm>
            <a:off x="533400" y="1905000"/>
            <a:ext cx="8001000" cy="3810000"/>
          </a:xfrm>
        </p:spPr>
        <p:txBody>
          <a:bodyPr/>
          <a:lstStyle/>
          <a:p>
            <a:pPr marL="342900" indent="-342900" algn="l">
              <a:buFont typeface="Arial" pitchFamily="34" charset="0"/>
              <a:buChar char="•"/>
              <a:defRPr/>
            </a:pPr>
            <a:r>
              <a:rPr lang="en-US" sz="2000" b="1" dirty="0"/>
              <a:t>Active surveillance (AS) is a reasonable treatment option for men with low-risk prostate </a:t>
            </a:r>
            <a:r>
              <a:rPr lang="en-US" sz="2000" b="1" dirty="0" smtClean="0"/>
              <a:t>cancer </a:t>
            </a:r>
            <a:r>
              <a:rPr lang="en-US" sz="2000" b="1" dirty="0" err="1" smtClean="0"/>
              <a:t>vs</a:t>
            </a:r>
            <a:r>
              <a:rPr lang="en-US" sz="2000" b="1" dirty="0" smtClean="0"/>
              <a:t> active treatment (AT)</a:t>
            </a:r>
            <a:endParaRPr lang="en-US" sz="2000" b="1" dirty="0"/>
          </a:p>
          <a:p>
            <a:pPr marL="800100" lvl="1" indent="-342900" algn="l">
              <a:buFont typeface="Arial Unicode MS" pitchFamily="34" charset="-128"/>
              <a:buChar char="-"/>
              <a:defRPr/>
            </a:pPr>
            <a:r>
              <a:rPr lang="en-US" sz="1800" dirty="0"/>
              <a:t>Life expectancy &lt; 10-15 years; cancer not felt on DRE and/or small stage T1c or T2a; PSA &lt; 10ng/ml; Gleason score </a:t>
            </a:r>
            <a:r>
              <a:rPr lang="en-US" sz="1800" u="sng" dirty="0"/>
              <a:t>&lt;</a:t>
            </a:r>
            <a:r>
              <a:rPr lang="en-US" sz="1800" dirty="0"/>
              <a:t> 6 with no Gleason pattern 4 or 5 on a 12 core biopsy</a:t>
            </a:r>
          </a:p>
          <a:p>
            <a:pPr marL="342900" indent="-342900" algn="l">
              <a:buFont typeface="Arial" pitchFamily="34" charset="0"/>
              <a:buChar char="•"/>
              <a:defRPr/>
            </a:pPr>
            <a:endParaRPr lang="en-US" sz="2000" b="1" dirty="0" smtClean="0"/>
          </a:p>
          <a:p>
            <a:pPr marL="342900" indent="-342900" algn="l">
              <a:buFont typeface="Arial" pitchFamily="34" charset="0"/>
              <a:buChar char="•"/>
              <a:defRPr/>
            </a:pPr>
            <a:r>
              <a:rPr lang="en-US" sz="2000" b="1" dirty="0" smtClean="0"/>
              <a:t>Prostate Cancer Intervention Versus Observation Trial (PIVOT). </a:t>
            </a:r>
            <a:r>
              <a:rPr lang="en-US" sz="1600" b="1" dirty="0" smtClean="0"/>
              <a:t>Wilt et al. </a:t>
            </a:r>
            <a:r>
              <a:rPr lang="en-US" sz="1600" b="1" dirty="0"/>
              <a:t>N </a:t>
            </a:r>
            <a:r>
              <a:rPr lang="en-US" sz="1600" b="1" dirty="0" err="1"/>
              <a:t>Engl</a:t>
            </a:r>
            <a:r>
              <a:rPr lang="en-US" sz="1600" b="1" dirty="0"/>
              <a:t> J Med 2012; </a:t>
            </a:r>
            <a:r>
              <a:rPr lang="en-US" sz="1600" b="1" dirty="0" smtClean="0"/>
              <a:t>367:203-213, July 19, 2012.</a:t>
            </a:r>
          </a:p>
          <a:p>
            <a:pPr marL="800100" indent="-342900" algn="l">
              <a:buFont typeface="Calibri" pitchFamily="34" charset="0"/>
              <a:buChar char="-"/>
              <a:defRPr/>
            </a:pPr>
            <a:r>
              <a:rPr lang="en-US" sz="1800" dirty="0" smtClean="0"/>
              <a:t>At 10 years, mortality did not differ among men who had radical prostatectomy and men who had observation</a:t>
            </a:r>
          </a:p>
          <a:p>
            <a:pPr algn="l">
              <a:defRPr/>
            </a:pPr>
            <a:endParaRPr lang="en-US" sz="1400" b="1" dirty="0" smtClean="0"/>
          </a:p>
          <a:p>
            <a:pPr marL="342900" lvl="1" indent="-342900" algn="l">
              <a:buFont typeface="Arial" pitchFamily="34" charset="0"/>
              <a:buChar char="•"/>
              <a:defRPr/>
            </a:pPr>
            <a:r>
              <a:rPr lang="en-US" sz="2000" b="1" dirty="0"/>
              <a:t>10% of men with </a:t>
            </a:r>
            <a:r>
              <a:rPr lang="en-US" sz="2000" b="1" dirty="0" smtClean="0"/>
              <a:t>low-risk </a:t>
            </a:r>
            <a:r>
              <a:rPr lang="en-US" sz="2000" b="1" dirty="0"/>
              <a:t>prostate cancer have </a:t>
            </a:r>
            <a:r>
              <a:rPr lang="en-US" sz="2000" b="1" dirty="0" smtClean="0"/>
              <a:t>AS</a:t>
            </a:r>
            <a:endParaRPr lang="en-US" sz="2000" b="1" dirty="0"/>
          </a:p>
        </p:txBody>
      </p:sp>
    </p:spTree>
    <p:extLst>
      <p:ext uri="{BB962C8B-B14F-4D97-AF65-F5344CB8AC3E}">
        <p14:creationId xmlns:p14="http://schemas.microsoft.com/office/powerpoint/2010/main" val="293743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l="801" t="20352" r="2277" b="16072"/>
          <a:stretch>
            <a:fillRect/>
          </a:stretch>
        </p:blipFill>
        <p:spPr bwMode="auto">
          <a:xfrm>
            <a:off x="0" y="685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ounded Rectangle 4"/>
          <p:cNvSpPr>
            <a:spLocks noChangeArrowheads="1"/>
          </p:cNvSpPr>
          <p:nvPr/>
        </p:nvSpPr>
        <p:spPr bwMode="auto">
          <a:xfrm>
            <a:off x="0" y="5029200"/>
            <a:ext cx="1333500" cy="46990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4"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Division of Population Science Home Page</a:t>
            </a:r>
          </a:p>
        </p:txBody>
      </p:sp>
    </p:spTree>
    <p:extLst>
      <p:ext uri="{BB962C8B-B14F-4D97-AF65-F5344CB8AC3E}">
        <p14:creationId xmlns:p14="http://schemas.microsoft.com/office/powerpoint/2010/main" val="3446292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856" t="18826" r="17175" b="9291"/>
          <a:stretch>
            <a:fillRect/>
          </a:stretch>
        </p:blipFill>
        <p:spPr>
          <a:xfrm>
            <a:off x="838200" y="1371600"/>
            <a:ext cx="7505700" cy="4876800"/>
          </a:xfrm>
        </p:spPr>
      </p:pic>
      <p:sp>
        <p:nvSpPr>
          <p:cNvPr id="16387" name="Rectangle 4"/>
          <p:cNvSpPr>
            <a:spLocks noChangeArrowheads="1"/>
          </p:cNvSpPr>
          <p:nvPr/>
        </p:nvSpPr>
        <p:spPr bwMode="auto">
          <a:xfrm>
            <a:off x="5321300" y="1701800"/>
            <a:ext cx="469900" cy="3175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4"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Login</a:t>
            </a:r>
          </a:p>
        </p:txBody>
      </p:sp>
    </p:spTree>
    <p:extLst>
      <p:ext uri="{BB962C8B-B14F-4D97-AF65-F5344CB8AC3E}">
        <p14:creationId xmlns:p14="http://schemas.microsoft.com/office/powerpoint/2010/main" val="5923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l="15694" t="19444" r="12640" b="13148"/>
          <a:stretch>
            <a:fillRect/>
          </a:stretch>
        </p:blipFill>
        <p:spPr bwMode="auto">
          <a:xfrm>
            <a:off x="1066800" y="1333500"/>
            <a:ext cx="7075487"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627187" y="2365375"/>
            <a:ext cx="1866900" cy="406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2" name="Rectangle 1"/>
          <p:cNvSpPr/>
          <p:nvPr/>
        </p:nvSpPr>
        <p:spPr>
          <a:xfrm>
            <a:off x="1893887" y="1755775"/>
            <a:ext cx="2438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2"/>
                </a:solidFill>
              </a:rPr>
              <a:t>[Decision Counselor]</a:t>
            </a:r>
          </a:p>
        </p:txBody>
      </p:sp>
      <p:sp>
        <p:nvSpPr>
          <p:cNvPr id="5"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Session Selection</a:t>
            </a:r>
          </a:p>
        </p:txBody>
      </p:sp>
    </p:spTree>
    <p:extLst>
      <p:ext uri="{BB962C8B-B14F-4D97-AF65-F5344CB8AC3E}">
        <p14:creationId xmlns:p14="http://schemas.microsoft.com/office/powerpoint/2010/main" val="388385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l="15971" t="20741" r="13055" b="9630"/>
          <a:stretch>
            <a:fillRect/>
          </a:stretch>
        </p:blipFill>
        <p:spPr bwMode="auto">
          <a:xfrm>
            <a:off x="1066800" y="1333500"/>
            <a:ext cx="68865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5349875" y="5321300"/>
            <a:ext cx="1828800" cy="5365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400">
              <a:latin typeface="Arial Black" pitchFamily="34" charset="0"/>
            </a:endParaRPr>
          </a:p>
          <a:p>
            <a:pPr algn="ctr"/>
            <a:r>
              <a:rPr lang="en-US" sz="1100">
                <a:latin typeface="Arial Black" pitchFamily="34" charset="0"/>
              </a:rPr>
              <a:t>DCP</a:t>
            </a:r>
            <a:r>
              <a:rPr lang="en-US" sz="1100" baseline="30000"/>
              <a:t>©</a:t>
            </a:r>
            <a:r>
              <a:rPr lang="en-US" sz="1100">
                <a:latin typeface="Arial Black" pitchFamily="34" charset="0"/>
              </a:rPr>
              <a:t> Library:</a:t>
            </a:r>
          </a:p>
          <a:p>
            <a:pPr algn="ctr"/>
            <a:r>
              <a:rPr lang="en-US" sz="1100">
                <a:latin typeface="Arial Black" pitchFamily="34" charset="0"/>
              </a:rPr>
              <a:t>AS v AT Option Grid</a:t>
            </a:r>
            <a:endParaRPr lang="en-US" sz="1100" b="1" baseline="-25000">
              <a:latin typeface="Arial Black" pitchFamily="34" charset="0"/>
            </a:endParaRPr>
          </a:p>
        </p:txBody>
      </p:sp>
      <p:sp>
        <p:nvSpPr>
          <p:cNvPr id="18436" name="Rectangle 2"/>
          <p:cNvSpPr>
            <a:spLocks noChangeArrowheads="1"/>
          </p:cNvSpPr>
          <p:nvPr/>
        </p:nvSpPr>
        <p:spPr bwMode="auto">
          <a:xfrm>
            <a:off x="2119313" y="5314950"/>
            <a:ext cx="361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Wingdings 2" pitchFamily="18" charset="2"/>
              </a:rPr>
              <a:t>P</a:t>
            </a:r>
            <a:endParaRPr lang="en-US"/>
          </a:p>
        </p:txBody>
      </p:sp>
      <p:sp>
        <p:nvSpPr>
          <p:cNvPr id="5"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Session Initiation</a:t>
            </a:r>
          </a:p>
        </p:txBody>
      </p:sp>
    </p:spTree>
    <p:extLst>
      <p:ext uri="{BB962C8B-B14F-4D97-AF65-F5344CB8AC3E}">
        <p14:creationId xmlns:p14="http://schemas.microsoft.com/office/powerpoint/2010/main" val="370614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012"/>
            <a:ext cx="9144000"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ChangeArrowheads="1"/>
          </p:cNvSpPr>
          <p:nvPr/>
        </p:nvSpPr>
        <p:spPr bwMode="auto">
          <a:xfrm>
            <a:off x="2159000" y="1752600"/>
            <a:ext cx="2273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1600" baseline="-25000">
                <a:solidFill>
                  <a:schemeClr val="bg1"/>
                </a:solidFill>
                <a:latin typeface="Times New Roman" pitchFamily="18" charset="0"/>
              </a:rPr>
              <a:t>Periodic PSA/Annual Biopsy</a:t>
            </a:r>
          </a:p>
        </p:txBody>
      </p:sp>
      <p:sp>
        <p:nvSpPr>
          <p:cNvPr id="19460" name="Rectangle 5"/>
          <p:cNvSpPr>
            <a:spLocks noChangeArrowheads="1"/>
          </p:cNvSpPr>
          <p:nvPr/>
        </p:nvSpPr>
        <p:spPr bwMode="auto">
          <a:xfrm>
            <a:off x="2184400" y="1536700"/>
            <a:ext cx="2273300" cy="292100"/>
          </a:xfrm>
          <a:prstGeom prst="rect">
            <a:avLst/>
          </a:prstGeom>
          <a:solidFill>
            <a:srgbClr val="09447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a:solidFill>
                  <a:schemeClr val="bg1"/>
                </a:solidFill>
              </a:rPr>
              <a:t>Active Surveillance</a:t>
            </a:r>
            <a:endParaRPr lang="en-US" baseline="-25000">
              <a:solidFill>
                <a:schemeClr val="bg1"/>
              </a:solidFill>
            </a:endParaRPr>
          </a:p>
        </p:txBody>
      </p:sp>
      <p:sp>
        <p:nvSpPr>
          <p:cNvPr id="19461" name="Rectangle 6"/>
          <p:cNvSpPr>
            <a:spLocks noChangeArrowheads="1"/>
          </p:cNvSpPr>
          <p:nvPr/>
        </p:nvSpPr>
        <p:spPr bwMode="auto">
          <a:xfrm>
            <a:off x="5588000" y="1536700"/>
            <a:ext cx="2273300" cy="279400"/>
          </a:xfrm>
          <a:prstGeom prst="rect">
            <a:avLst/>
          </a:prstGeom>
          <a:solidFill>
            <a:srgbClr val="09447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a:solidFill>
                  <a:schemeClr val="bg1"/>
                </a:solidFill>
              </a:rPr>
              <a:t>Active Treatment</a:t>
            </a:r>
            <a:endParaRPr lang="en-US" baseline="-25000">
              <a:solidFill>
                <a:schemeClr val="bg1"/>
              </a:solidFill>
            </a:endParaRPr>
          </a:p>
        </p:txBody>
      </p:sp>
      <p:sp>
        <p:nvSpPr>
          <p:cNvPr id="6"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Decision Aid</a:t>
            </a:r>
          </a:p>
        </p:txBody>
      </p:sp>
    </p:spTree>
    <p:extLst>
      <p:ext uri="{BB962C8B-B14F-4D97-AF65-F5344CB8AC3E}">
        <p14:creationId xmlns:p14="http://schemas.microsoft.com/office/powerpoint/2010/main" val="263531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a:extLst>
              <a:ext uri="{28A0092B-C50C-407E-A947-70E740481C1C}">
                <a14:useLocalDpi xmlns:a14="http://schemas.microsoft.com/office/drawing/2010/main" val="0"/>
              </a:ext>
            </a:extLst>
          </a:blip>
          <a:srcRect l="12048" t="26118" r="29572" b="12132"/>
          <a:stretch>
            <a:fillRect/>
          </a:stretch>
        </p:blipFill>
        <p:spPr bwMode="auto">
          <a:xfrm>
            <a:off x="990600" y="1433513"/>
            <a:ext cx="7162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
          <p:cNvPicPr>
            <a:picLocks noChangeAspect="1" noChangeArrowheads="1"/>
          </p:cNvPicPr>
          <p:nvPr/>
        </p:nvPicPr>
        <p:blipFill>
          <a:blip r:embed="rId3">
            <a:extLst>
              <a:ext uri="{28A0092B-C50C-407E-A947-70E740481C1C}">
                <a14:useLocalDpi xmlns:a14="http://schemas.microsoft.com/office/drawing/2010/main" val="0"/>
              </a:ext>
            </a:extLst>
          </a:blip>
          <a:srcRect l="11909" t="46663" r="29893" b="27631"/>
          <a:stretch>
            <a:fillRect/>
          </a:stretch>
        </p:blipFill>
        <p:spPr bwMode="auto">
          <a:xfrm>
            <a:off x="990600" y="4991100"/>
            <a:ext cx="7162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86400" y="2324100"/>
            <a:ext cx="1828800" cy="2286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dirty="0">
                <a:solidFill>
                  <a:schemeClr val="tx1"/>
                </a:solidFill>
              </a:rPr>
              <a:t>AS makes sense, because I…</a:t>
            </a:r>
          </a:p>
        </p:txBody>
      </p:sp>
      <p:sp>
        <p:nvSpPr>
          <p:cNvPr id="6"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Pro Factors Identification</a:t>
            </a:r>
          </a:p>
        </p:txBody>
      </p:sp>
    </p:spTree>
    <p:extLst>
      <p:ext uri="{BB962C8B-B14F-4D97-AF65-F5344CB8AC3E}">
        <p14:creationId xmlns:p14="http://schemas.microsoft.com/office/powerpoint/2010/main" val="51200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4294967295"/>
          </p:nvPr>
        </p:nvSpPr>
        <p:spPr>
          <a:xfrm>
            <a:off x="966788" y="1533525"/>
            <a:ext cx="7339012" cy="4562475"/>
          </a:xfrm>
        </p:spPr>
        <p:txBody>
          <a:bodyPr/>
          <a:lstStyle/>
          <a:p>
            <a:pPr eaLnBrk="1" hangingPunct="1">
              <a:lnSpc>
                <a:spcPct val="90000"/>
              </a:lnSpc>
              <a:defRPr/>
            </a:pPr>
            <a:r>
              <a:rPr lang="en-US" sz="2000" b="1" dirty="0" smtClean="0"/>
              <a:t>Patient-centered care is </a:t>
            </a:r>
            <a:r>
              <a:rPr lang="en-US" sz="2000" dirty="0" smtClean="0"/>
              <a:t>“care that is respectful of and responsive to individual patient preferences, needs, and values (and ensures) that patient values guide all clinical decisions.”</a:t>
            </a:r>
            <a:endParaRPr lang="en-US" sz="1600" dirty="0" smtClean="0"/>
          </a:p>
          <a:p>
            <a:pPr lvl="1" eaLnBrk="1" hangingPunct="1">
              <a:lnSpc>
                <a:spcPct val="90000"/>
              </a:lnSpc>
              <a:buFontTx/>
              <a:buNone/>
              <a:defRPr/>
            </a:pPr>
            <a:r>
              <a:rPr lang="en-US" sz="1800" dirty="0" smtClean="0"/>
              <a:t>			 (Crossing the Quality Chasm, IOM, 2001)</a:t>
            </a:r>
          </a:p>
          <a:p>
            <a:pPr eaLnBrk="1" hangingPunct="1">
              <a:lnSpc>
                <a:spcPct val="90000"/>
              </a:lnSpc>
              <a:buFontTx/>
              <a:buNone/>
              <a:defRPr/>
            </a:pPr>
            <a:endParaRPr lang="en-US" sz="1600" b="1" dirty="0" smtClean="0"/>
          </a:p>
          <a:p>
            <a:pPr marL="0" indent="0" eaLnBrk="1" hangingPunct="1">
              <a:lnSpc>
                <a:spcPct val="90000"/>
              </a:lnSpc>
              <a:buFontTx/>
              <a:buNone/>
              <a:defRPr/>
            </a:pPr>
            <a:r>
              <a:rPr lang="en-US" sz="2400" dirty="0" smtClean="0"/>
              <a:t>“</a:t>
            </a:r>
            <a:r>
              <a:rPr lang="en-US" sz="2000" dirty="0" smtClean="0"/>
              <a:t>the most important attribute of patient-centered </a:t>
            </a:r>
          </a:p>
          <a:p>
            <a:pPr marL="0" indent="0" eaLnBrk="1" hangingPunct="1">
              <a:lnSpc>
                <a:spcPct val="90000"/>
              </a:lnSpc>
              <a:buFontTx/>
              <a:buNone/>
              <a:defRPr/>
            </a:pPr>
            <a:r>
              <a:rPr lang="en-US" sz="2000" dirty="0" smtClean="0"/>
              <a:t>care is the active engagement of patients when</a:t>
            </a:r>
          </a:p>
          <a:p>
            <a:pPr marL="0" indent="0" eaLnBrk="1" hangingPunct="1">
              <a:lnSpc>
                <a:spcPct val="90000"/>
              </a:lnSpc>
              <a:buFontTx/>
              <a:buNone/>
              <a:defRPr/>
            </a:pPr>
            <a:r>
              <a:rPr lang="en-US" sz="2000" dirty="0" smtClean="0"/>
              <a:t>fateful health care decisions must be made – </a:t>
            </a:r>
          </a:p>
          <a:p>
            <a:pPr marL="0" indent="0" eaLnBrk="1" hangingPunct="1">
              <a:lnSpc>
                <a:spcPct val="90000"/>
              </a:lnSpc>
              <a:buFontTx/>
              <a:buNone/>
              <a:defRPr/>
            </a:pPr>
            <a:r>
              <a:rPr lang="en-US" sz="2000" dirty="0" smtClean="0"/>
              <a:t>when an individual patient arrives at a crossroads </a:t>
            </a:r>
          </a:p>
          <a:p>
            <a:pPr marL="0" indent="0" eaLnBrk="1" hangingPunct="1">
              <a:lnSpc>
                <a:spcPct val="90000"/>
              </a:lnSpc>
              <a:buFontTx/>
              <a:buNone/>
              <a:defRPr/>
            </a:pPr>
            <a:r>
              <a:rPr lang="en-US" sz="2000" dirty="0" smtClean="0"/>
              <a:t>of medical options, where the diverging paths</a:t>
            </a:r>
          </a:p>
          <a:p>
            <a:pPr marL="0" indent="0" eaLnBrk="1" hangingPunct="1">
              <a:lnSpc>
                <a:spcPct val="90000"/>
              </a:lnSpc>
              <a:buFontTx/>
              <a:buNone/>
              <a:defRPr/>
            </a:pPr>
            <a:r>
              <a:rPr lang="en-US" sz="2000" dirty="0" smtClean="0"/>
              <a:t>have different and important consequences with</a:t>
            </a:r>
          </a:p>
          <a:p>
            <a:pPr marL="0" indent="0" eaLnBrk="1" hangingPunct="1">
              <a:lnSpc>
                <a:spcPct val="90000"/>
              </a:lnSpc>
              <a:buFontTx/>
              <a:buNone/>
              <a:defRPr/>
            </a:pPr>
            <a:r>
              <a:rPr lang="en-US" sz="2000" dirty="0" smtClean="0"/>
              <a:t>lasting implications.”</a:t>
            </a:r>
            <a:endParaRPr lang="en-US" sz="1600" dirty="0" smtClean="0"/>
          </a:p>
          <a:p>
            <a:pPr lvl="1" eaLnBrk="1" hangingPunct="1">
              <a:lnSpc>
                <a:spcPct val="90000"/>
              </a:lnSpc>
              <a:buFontTx/>
              <a:buNone/>
              <a:defRPr/>
            </a:pPr>
            <a:r>
              <a:rPr lang="en-US" sz="1800" dirty="0" smtClean="0"/>
              <a:t>			(Barry and </a:t>
            </a:r>
            <a:r>
              <a:rPr lang="en-US" sz="1800" dirty="0" err="1" smtClean="0"/>
              <a:t>Edgman-Levitan</a:t>
            </a:r>
            <a:r>
              <a:rPr lang="en-US" sz="1800" dirty="0" smtClean="0"/>
              <a:t>, NEJM, 2012)</a:t>
            </a:r>
            <a:endParaRPr lang="en-US" sz="2000" dirty="0" smtClean="0"/>
          </a:p>
        </p:txBody>
      </p:sp>
      <p:sp>
        <p:nvSpPr>
          <p:cNvPr id="4099" name="Rectangle 3"/>
          <p:cNvSpPr>
            <a:spLocks noChangeArrowheads="1"/>
          </p:cNvSpPr>
          <p:nvPr/>
        </p:nvSpPr>
        <p:spPr bwMode="auto">
          <a:xfrm>
            <a:off x="1117600" y="193508"/>
            <a:ext cx="699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dirty="0">
                <a:solidFill>
                  <a:schemeClr val="bg1"/>
                </a:solidFill>
              </a:rPr>
              <a:t>Patient-Centered Care</a:t>
            </a:r>
          </a:p>
        </p:txBody>
      </p:sp>
      <p:pic>
        <p:nvPicPr>
          <p:cNvPr id="4100" name="Picture 3" descr="BD04912_"/>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438" y="3335337"/>
            <a:ext cx="1736725"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01" name="Straight Connector 2"/>
          <p:cNvCxnSpPr>
            <a:cxnSpLocks noChangeShapeType="1"/>
          </p:cNvCxnSpPr>
          <p:nvPr/>
        </p:nvCxnSpPr>
        <p:spPr bwMode="auto">
          <a:xfrm>
            <a:off x="8361363" y="3395662"/>
            <a:ext cx="0" cy="2163763"/>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102" name="Straight Connector 9"/>
          <p:cNvCxnSpPr>
            <a:cxnSpLocks noChangeShapeType="1"/>
          </p:cNvCxnSpPr>
          <p:nvPr/>
        </p:nvCxnSpPr>
        <p:spPr bwMode="auto">
          <a:xfrm>
            <a:off x="6684963" y="3386137"/>
            <a:ext cx="1687512"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103" name="Straight Connector 14"/>
          <p:cNvCxnSpPr>
            <a:cxnSpLocks noChangeShapeType="1"/>
          </p:cNvCxnSpPr>
          <p:nvPr/>
        </p:nvCxnSpPr>
        <p:spPr bwMode="auto">
          <a:xfrm>
            <a:off x="6684963" y="5549900"/>
            <a:ext cx="1687512"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4104" name="Straight Connector 15"/>
          <p:cNvCxnSpPr>
            <a:cxnSpLocks noChangeShapeType="1"/>
          </p:cNvCxnSpPr>
          <p:nvPr/>
        </p:nvCxnSpPr>
        <p:spPr bwMode="auto">
          <a:xfrm>
            <a:off x="6684963" y="3386137"/>
            <a:ext cx="0" cy="2163763"/>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7461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l="12048" t="47861" r="31847" b="27571"/>
          <a:stretch>
            <a:fillRect/>
          </a:stretch>
        </p:blipFill>
        <p:spPr bwMode="auto">
          <a:xfrm>
            <a:off x="1006475" y="4991100"/>
            <a:ext cx="7070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noChangeArrowheads="1"/>
          </p:cNvPicPr>
          <p:nvPr/>
        </p:nvPicPr>
        <p:blipFill>
          <a:blip r:embed="rId3">
            <a:extLst>
              <a:ext uri="{28A0092B-C50C-407E-A947-70E740481C1C}">
                <a14:useLocalDpi xmlns:a14="http://schemas.microsoft.com/office/drawing/2010/main" val="0"/>
              </a:ext>
            </a:extLst>
          </a:blip>
          <a:srcRect l="11909" t="25233" r="31049" b="12151"/>
          <a:stretch>
            <a:fillRect/>
          </a:stretch>
        </p:blipFill>
        <p:spPr bwMode="auto">
          <a:xfrm>
            <a:off x="1006475" y="1524000"/>
            <a:ext cx="70707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743575" y="2447925"/>
            <a:ext cx="1905000" cy="2286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dirty="0">
                <a:solidFill>
                  <a:schemeClr val="tx1"/>
                </a:solidFill>
              </a:rPr>
              <a:t>AS </a:t>
            </a:r>
            <a:r>
              <a:rPr lang="en-US" sz="800" u="sng" dirty="0">
                <a:solidFill>
                  <a:schemeClr val="tx1"/>
                </a:solidFill>
              </a:rPr>
              <a:t>doesn’t</a:t>
            </a:r>
            <a:r>
              <a:rPr lang="en-US" sz="800" dirty="0">
                <a:solidFill>
                  <a:schemeClr val="tx1"/>
                </a:solidFill>
              </a:rPr>
              <a:t> make sense, because I…</a:t>
            </a:r>
          </a:p>
        </p:txBody>
      </p:sp>
      <p:sp>
        <p:nvSpPr>
          <p:cNvPr id="5"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a:t>DCP </a:t>
            </a:r>
            <a:r>
              <a:rPr lang="en-US" dirty="0" smtClean="0"/>
              <a:t>Con </a:t>
            </a:r>
            <a:r>
              <a:rPr lang="en-US" dirty="0"/>
              <a:t>Factors Identification</a:t>
            </a:r>
          </a:p>
        </p:txBody>
      </p:sp>
    </p:spTree>
    <p:extLst>
      <p:ext uri="{BB962C8B-B14F-4D97-AF65-F5344CB8AC3E}">
        <p14:creationId xmlns:p14="http://schemas.microsoft.com/office/powerpoint/2010/main" val="422422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l="11909" t="26184" r="31323" b="15002"/>
          <a:stretch>
            <a:fillRect/>
          </a:stretch>
        </p:blipFill>
        <p:spPr bwMode="auto">
          <a:xfrm>
            <a:off x="838200" y="1676400"/>
            <a:ext cx="75819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Decision Factor Ranking</a:t>
            </a:r>
          </a:p>
        </p:txBody>
      </p:sp>
    </p:spTree>
    <p:extLst>
      <p:ext uri="{BB962C8B-B14F-4D97-AF65-F5344CB8AC3E}">
        <p14:creationId xmlns:p14="http://schemas.microsoft.com/office/powerpoint/2010/main" val="255589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l="22639" t="25742" r="20000" b="9444"/>
          <a:stretch>
            <a:fillRect/>
          </a:stretch>
        </p:blipFill>
        <p:spPr bwMode="auto">
          <a:xfrm>
            <a:off x="1689100" y="1447800"/>
            <a:ext cx="58547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Decision Factor Importance</a:t>
            </a:r>
          </a:p>
        </p:txBody>
      </p:sp>
    </p:spTree>
    <p:extLst>
      <p:ext uri="{BB962C8B-B14F-4D97-AF65-F5344CB8AC3E}">
        <p14:creationId xmlns:p14="http://schemas.microsoft.com/office/powerpoint/2010/main" val="1256105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l="25694" t="20001" r="20555" b="7777"/>
          <a:stretch>
            <a:fillRect/>
          </a:stretch>
        </p:blipFill>
        <p:spPr bwMode="auto">
          <a:xfrm>
            <a:off x="1679575" y="1382712"/>
            <a:ext cx="5816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Decision Factor Relative Importance</a:t>
            </a:r>
          </a:p>
        </p:txBody>
      </p:sp>
    </p:spTree>
    <p:extLst>
      <p:ext uri="{BB962C8B-B14F-4D97-AF65-F5344CB8AC3E}">
        <p14:creationId xmlns:p14="http://schemas.microsoft.com/office/powerpoint/2010/main" val="3434170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768" t="21298" r="11575" b="7159"/>
          <a:stretch>
            <a:fillRect/>
          </a:stretch>
        </p:blipFill>
        <p:spPr>
          <a:xfrm>
            <a:off x="1066800" y="1107688"/>
            <a:ext cx="7239000" cy="5750312"/>
          </a:xfrm>
        </p:spPr>
      </p:pic>
      <p:sp>
        <p:nvSpPr>
          <p:cNvPr id="3"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Patient Background Data</a:t>
            </a:r>
          </a:p>
        </p:txBody>
      </p:sp>
    </p:spTree>
    <p:extLst>
      <p:ext uri="{BB962C8B-B14F-4D97-AF65-F5344CB8AC3E}">
        <p14:creationId xmlns:p14="http://schemas.microsoft.com/office/powerpoint/2010/main" val="1760707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2">
            <a:extLst>
              <a:ext uri="{28A0092B-C50C-407E-A947-70E740481C1C}">
                <a14:useLocalDpi xmlns:a14="http://schemas.microsoft.com/office/drawing/2010/main" val="0"/>
              </a:ext>
            </a:extLst>
          </a:blip>
          <a:srcRect l="15625" t="13264" r="23541" b="5000"/>
          <a:stretch>
            <a:fillRect/>
          </a:stretch>
        </p:blipFill>
        <p:spPr bwMode="auto">
          <a:xfrm>
            <a:off x="2057400" y="1219200"/>
            <a:ext cx="5029200" cy="5498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198438"/>
            <a:ext cx="9144000" cy="715962"/>
          </a:xfrm>
          <a:prstGeom prst="rect">
            <a:avLst/>
          </a:prstGeom>
        </p:spPr>
        <p:txBody>
          <a:bodyPr/>
          <a:lstStyle>
            <a:lvl1pPr algn="l" rtl="0" eaLnBrk="0" fontAlgn="base" hangingPunct="0">
              <a:spcBef>
                <a:spcPct val="0"/>
              </a:spcBef>
              <a:spcAft>
                <a:spcPct val="0"/>
              </a:spcAft>
              <a:defRPr sz="3200" b="1">
                <a:solidFill>
                  <a:schemeClr val="bg1"/>
                </a:solidFill>
                <a:latin typeface="Arial" pitchFamily="34" charset="0"/>
                <a:ea typeface="ＭＳ Ｐゴシック" pitchFamily="-107" charset="-128"/>
                <a:cs typeface="Arial" pitchFamily="34" charset="0"/>
              </a:defRPr>
            </a:lvl1pPr>
            <a:lvl2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pitchFamily="-107" charset="-128"/>
                <a:cs typeface="Arial" charset="0"/>
              </a:defRPr>
            </a:lvl5pPr>
            <a:lvl6pPr marL="457200" algn="l" rtl="0" fontAlgn="base">
              <a:spcBef>
                <a:spcPct val="0"/>
              </a:spcBef>
              <a:spcAft>
                <a:spcPct val="0"/>
              </a:spcAft>
              <a:defRPr sz="3200" b="1">
                <a:solidFill>
                  <a:srgbClr val="07276F"/>
                </a:solidFill>
                <a:latin typeface="Times New Roman" pitchFamily="-107" charset="0"/>
              </a:defRPr>
            </a:lvl6pPr>
            <a:lvl7pPr marL="914400" algn="l" rtl="0" fontAlgn="base">
              <a:spcBef>
                <a:spcPct val="0"/>
              </a:spcBef>
              <a:spcAft>
                <a:spcPct val="0"/>
              </a:spcAft>
              <a:defRPr sz="3200" b="1">
                <a:solidFill>
                  <a:srgbClr val="07276F"/>
                </a:solidFill>
                <a:latin typeface="Times New Roman" pitchFamily="-107" charset="0"/>
              </a:defRPr>
            </a:lvl7pPr>
            <a:lvl8pPr marL="1371600" algn="l" rtl="0" fontAlgn="base">
              <a:spcBef>
                <a:spcPct val="0"/>
              </a:spcBef>
              <a:spcAft>
                <a:spcPct val="0"/>
              </a:spcAft>
              <a:defRPr sz="3200" b="1">
                <a:solidFill>
                  <a:srgbClr val="07276F"/>
                </a:solidFill>
                <a:latin typeface="Times New Roman" pitchFamily="-107" charset="0"/>
              </a:defRPr>
            </a:lvl8pPr>
            <a:lvl9pPr marL="1828800" algn="l" rtl="0" fontAlgn="base">
              <a:spcBef>
                <a:spcPct val="0"/>
              </a:spcBef>
              <a:spcAft>
                <a:spcPct val="0"/>
              </a:spcAft>
              <a:defRPr sz="3200" b="1">
                <a:solidFill>
                  <a:srgbClr val="07276F"/>
                </a:solidFill>
                <a:latin typeface="Times New Roman" pitchFamily="-107" charset="0"/>
              </a:defRPr>
            </a:lvl9pPr>
          </a:lstStyle>
          <a:p>
            <a:pPr algn="ctr"/>
            <a:r>
              <a:rPr lang="en-US" dirty="0" smtClean="0"/>
              <a:t>DCP Summary Page</a:t>
            </a:r>
          </a:p>
        </p:txBody>
      </p:sp>
    </p:spTree>
    <p:extLst>
      <p:ext uri="{BB962C8B-B14F-4D97-AF65-F5344CB8AC3E}">
        <p14:creationId xmlns:p14="http://schemas.microsoft.com/office/powerpoint/2010/main" val="3769727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98438"/>
            <a:ext cx="9144000" cy="715962"/>
          </a:xfrm>
        </p:spPr>
        <p:txBody>
          <a:bodyPr/>
          <a:lstStyle/>
          <a:p>
            <a:r>
              <a:rPr lang="en-US" sz="3200" b="1" dirty="0" smtClean="0"/>
              <a:t>        Demographic Characteristics (N=21)</a:t>
            </a:r>
          </a:p>
        </p:txBody>
      </p:sp>
      <p:graphicFrame>
        <p:nvGraphicFramePr>
          <p:cNvPr id="4" name="Content Placeholder 3"/>
          <p:cNvGraphicFramePr>
            <a:graphicFrameLocks/>
          </p:cNvGraphicFramePr>
          <p:nvPr>
            <p:extLst>
              <p:ext uri="{D42A27DB-BD31-4B8C-83A1-F6EECF244321}">
                <p14:modId xmlns:p14="http://schemas.microsoft.com/office/powerpoint/2010/main" val="2091569363"/>
              </p:ext>
            </p:extLst>
          </p:nvPr>
        </p:nvGraphicFramePr>
        <p:xfrm>
          <a:off x="914400" y="1524000"/>
          <a:ext cx="7696200" cy="4824413"/>
        </p:xfrm>
        <a:graphic>
          <a:graphicData uri="http://schemas.openxmlformats.org/drawingml/2006/table">
            <a:tbl>
              <a:tblPr firstRow="1" bandRow="1">
                <a:tableStyleId>{5C22544A-7EE6-4342-B048-85BDC9FD1C3A}</a:tableStyleId>
              </a:tblPr>
              <a:tblGrid>
                <a:gridCol w="990600"/>
                <a:gridCol w="3276600"/>
                <a:gridCol w="1752600"/>
                <a:gridCol w="1676400"/>
              </a:tblGrid>
              <a:tr h="396255">
                <a:tc gridSpan="2">
                  <a:txBody>
                    <a:bodyPr/>
                    <a:lstStyle/>
                    <a:p>
                      <a:r>
                        <a:rPr lang="en-US" sz="2000" u="sng" dirty="0" smtClean="0">
                          <a:solidFill>
                            <a:schemeClr val="tx1"/>
                          </a:solidFill>
                        </a:rPr>
                        <a:t>Characteristic</a:t>
                      </a:r>
                      <a:endParaRPr lang="en-US" sz="2000" u="sng" dirty="0">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2000" u="sng" dirty="0">
                        <a:solidFill>
                          <a:schemeClr val="tx1"/>
                        </a:solidFill>
                      </a:endParaRPr>
                    </a:p>
                  </a:txBody>
                  <a:tcPr marT="45711" marB="45711">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u="sng" dirty="0" smtClean="0">
                          <a:solidFill>
                            <a:schemeClr val="tx1"/>
                          </a:solidFill>
                        </a:rPr>
                        <a:t>Frequency</a:t>
                      </a:r>
                      <a:endParaRPr lang="en-US" sz="2000" u="sng" dirty="0">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u="sng" dirty="0" smtClean="0">
                          <a:solidFill>
                            <a:schemeClr val="tx1"/>
                          </a:solidFill>
                        </a:rPr>
                        <a:t>Percent</a:t>
                      </a:r>
                      <a:endParaRPr lang="en-US" sz="2000" u="sng" dirty="0">
                        <a:solidFill>
                          <a:schemeClr val="tx1"/>
                        </a:solidFill>
                      </a:endParaRPr>
                    </a:p>
                  </a:txBody>
                  <a:tcPr marT="45714" marB="45714">
                    <a:lnL w="12700" cmpd="sng">
                      <a:noFill/>
                    </a:lnL>
                    <a:lnR w="12700" cmpd="sng">
                      <a:noFill/>
                    </a:lnR>
                    <a:lnT w="12700" cmpd="sng">
                      <a:noFill/>
                    </a:lnT>
                    <a:lnB w="38100" cmpd="sng">
                      <a:noFill/>
                    </a:lnB>
                    <a:lnTlToBr w="12700" cmpd="sng">
                      <a:noFill/>
                      <a:prstDash val="solid"/>
                    </a:lnTlToBr>
                    <a:lnBlToTr w="12700" cmpd="sng">
                      <a:noFill/>
                      <a:prstDash val="solid"/>
                    </a:lnBlToTr>
                  </a:tcPr>
                </a:tc>
              </a:tr>
              <a:tr h="369308">
                <a:tc>
                  <a:txBody>
                    <a:bodyPr/>
                    <a:lstStyle/>
                    <a:p>
                      <a:r>
                        <a:rPr lang="en-US" sz="1800" dirty="0" smtClean="0"/>
                        <a:t>Race</a:t>
                      </a: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800" dirty="0" smtClean="0"/>
                        <a:t>White</a:t>
                      </a: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14</a:t>
                      </a: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66.7</a:t>
                      </a:r>
                      <a:endParaRPr lang="en-US" sz="1800" dirty="0"/>
                    </a:p>
                  </a:txBody>
                  <a:tcPr marT="45714" marB="45714">
                    <a:lnL w="12700" cmpd="sng">
                      <a:noFill/>
                    </a:lnL>
                    <a:lnR w="12700" cmpd="sng">
                      <a:noFill/>
                    </a:lnR>
                    <a:lnT w="381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smtClean="0"/>
                        <a:t>Black</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6</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28.6</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smtClean="0"/>
                        <a:t>Asian</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1</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4.8</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5770">
                <a:tc gridSpan="2">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80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gridSpan="2">
                  <a:txBody>
                    <a:bodyPr/>
                    <a:lstStyle/>
                    <a:p>
                      <a:r>
                        <a:rPr lang="en-US" sz="1800" dirty="0" smtClean="0"/>
                        <a:t>Education</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2000" dirty="0"/>
                    </a:p>
                  </a:txBody>
                  <a:tcPr marT="45711" marB="4571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u="sng" dirty="0" smtClean="0"/>
                        <a:t>&lt;</a:t>
                      </a:r>
                      <a:r>
                        <a:rPr lang="en-US" sz="1800" dirty="0" smtClean="0"/>
                        <a:t> HS</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4</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19.0</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Wingdings"/>
                        <a:buNone/>
                      </a:pPr>
                      <a:r>
                        <a:rPr lang="en-US" sz="1800" dirty="0" smtClean="0"/>
                        <a:t>&gt; HS</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17</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81.0</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gridSpan="2">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gridSpan="2">
                  <a:txBody>
                    <a:bodyPr/>
                    <a:lstStyle/>
                    <a:p>
                      <a:r>
                        <a:rPr lang="en-US" sz="1800" dirty="0" smtClean="0"/>
                        <a:t>Marital Status</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2000" dirty="0"/>
                    </a:p>
                  </a:txBody>
                  <a:tcPr marT="45711" marB="4571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smtClean="0"/>
                        <a:t>Single/Divorced</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4</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19.0</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r h="369308">
                <a:tc>
                  <a:txBody>
                    <a:bodyPr/>
                    <a:lstStyle/>
                    <a:p>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smtClean="0"/>
                        <a:t>Married/Living Together</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17</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81.0</a:t>
                      </a:r>
                      <a:endParaRPr lang="en-US" sz="1800" dirty="0"/>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78477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 y="152400"/>
            <a:ext cx="9144000" cy="715962"/>
          </a:xfrm>
        </p:spPr>
        <p:txBody>
          <a:bodyPr/>
          <a:lstStyle/>
          <a:p>
            <a:pPr algn="ctr"/>
            <a:r>
              <a:rPr lang="en-US" sz="3200" b="1" dirty="0" smtClean="0"/>
              <a:t>Decision Factors: AS Pros and Cons</a:t>
            </a:r>
          </a:p>
        </p:txBody>
      </p:sp>
      <p:sp>
        <p:nvSpPr>
          <p:cNvPr id="3" name="Content Placeholder 2"/>
          <p:cNvSpPr>
            <a:spLocks noGrp="1"/>
          </p:cNvSpPr>
          <p:nvPr>
            <p:ph idx="1"/>
          </p:nvPr>
        </p:nvSpPr>
        <p:spPr>
          <a:xfrm>
            <a:off x="457200" y="1722437"/>
            <a:ext cx="8229600" cy="4525963"/>
          </a:xfrm>
        </p:spPr>
        <p:txBody>
          <a:bodyPr/>
          <a:lstStyle/>
          <a:p>
            <a:pPr>
              <a:defRPr/>
            </a:pPr>
            <a:r>
              <a:rPr lang="en-US" sz="1800" dirty="0" smtClean="0"/>
              <a:t>Pro Factors</a:t>
            </a:r>
          </a:p>
          <a:p>
            <a:pPr marL="0" indent="0">
              <a:buFontTx/>
              <a:buNone/>
              <a:defRPr/>
            </a:pPr>
            <a:r>
              <a:rPr lang="en-US" sz="2000" dirty="0"/>
              <a:t> </a:t>
            </a:r>
            <a:r>
              <a:rPr lang="en-US" sz="2000" dirty="0" smtClean="0"/>
              <a:t>    “I want to avoid the side effects of radiation and treatment.”</a:t>
            </a:r>
          </a:p>
          <a:p>
            <a:pPr marL="0" indent="0">
              <a:buFontTx/>
              <a:buNone/>
              <a:defRPr/>
            </a:pPr>
            <a:r>
              <a:rPr lang="en-US" sz="2000" dirty="0" smtClean="0"/>
              <a:t>     “I’m not ready to jump into having surgery or radiation.”</a:t>
            </a:r>
          </a:p>
          <a:p>
            <a:pPr marL="0" indent="0">
              <a:buFontTx/>
              <a:buNone/>
              <a:defRPr/>
            </a:pPr>
            <a:r>
              <a:rPr lang="en-US" sz="2000" dirty="0"/>
              <a:t> </a:t>
            </a:r>
            <a:r>
              <a:rPr lang="en-US" sz="2000" dirty="0" smtClean="0"/>
              <a:t>    “If my doctor thinks active surveillance is a good idea.”</a:t>
            </a:r>
            <a:endParaRPr lang="en-US" sz="2000" dirty="0"/>
          </a:p>
          <a:p>
            <a:pPr marL="0" indent="0">
              <a:buFontTx/>
              <a:buNone/>
              <a:defRPr/>
            </a:pPr>
            <a:endParaRPr lang="en-US" sz="2000" dirty="0" smtClean="0"/>
          </a:p>
          <a:p>
            <a:pPr>
              <a:defRPr/>
            </a:pPr>
            <a:r>
              <a:rPr lang="en-US" sz="1800" dirty="0" smtClean="0"/>
              <a:t>Con </a:t>
            </a:r>
            <a:r>
              <a:rPr lang="en-US" sz="1800" dirty="0"/>
              <a:t>Factors</a:t>
            </a:r>
          </a:p>
          <a:p>
            <a:pPr marL="0" indent="0">
              <a:buFontTx/>
              <a:buNone/>
              <a:defRPr/>
            </a:pPr>
            <a:r>
              <a:rPr lang="en-US" sz="2000" dirty="0" smtClean="0"/>
              <a:t>    </a:t>
            </a:r>
            <a:r>
              <a:rPr lang="en-US" sz="2000" dirty="0"/>
              <a:t>“I’m afraid my cancer will turn out </a:t>
            </a:r>
            <a:r>
              <a:rPr lang="en-US" sz="2000" dirty="0" smtClean="0"/>
              <a:t>to be</a:t>
            </a:r>
            <a:endParaRPr lang="en-US" sz="2000" dirty="0"/>
          </a:p>
          <a:p>
            <a:pPr marL="0" indent="0">
              <a:buFontTx/>
              <a:buNone/>
              <a:defRPr/>
            </a:pPr>
            <a:r>
              <a:rPr lang="en-US" sz="2000" dirty="0"/>
              <a:t>     </a:t>
            </a:r>
            <a:r>
              <a:rPr lang="en-US" sz="2000" dirty="0" smtClean="0"/>
              <a:t>the </a:t>
            </a:r>
            <a:r>
              <a:rPr lang="en-US" sz="2000" dirty="0"/>
              <a:t>aggressive type.”</a:t>
            </a:r>
          </a:p>
          <a:p>
            <a:pPr marL="0" indent="0">
              <a:buFontTx/>
              <a:buNone/>
              <a:defRPr/>
            </a:pPr>
            <a:r>
              <a:rPr lang="en-US" sz="2000" dirty="0"/>
              <a:t>    “I just want the cancer out</a:t>
            </a:r>
            <a:r>
              <a:rPr lang="en-US" sz="2000" dirty="0" smtClean="0"/>
              <a:t>.”</a:t>
            </a:r>
          </a:p>
          <a:p>
            <a:pPr marL="0" indent="0">
              <a:buFontTx/>
              <a:buNone/>
              <a:defRPr/>
            </a:pPr>
            <a:r>
              <a:rPr lang="en-US" sz="2000" dirty="0" smtClean="0"/>
              <a:t>    </a:t>
            </a:r>
            <a:r>
              <a:rPr lang="en-US" sz="2000" dirty="0"/>
              <a:t>“Having treatment at a younger age might be better than when</a:t>
            </a:r>
          </a:p>
          <a:p>
            <a:pPr marL="0" indent="0">
              <a:buFontTx/>
              <a:buNone/>
              <a:defRPr/>
            </a:pPr>
            <a:r>
              <a:rPr lang="en-US" sz="2000" dirty="0"/>
              <a:t>     I’m older.”</a:t>
            </a:r>
          </a:p>
          <a:p>
            <a:pPr marL="0" indent="0">
              <a:buFontTx/>
              <a:buNone/>
              <a:defRPr/>
            </a:pPr>
            <a:endParaRPr lang="en-US" dirty="0" smtClean="0"/>
          </a:p>
        </p:txBody>
      </p:sp>
      <p:sp>
        <p:nvSpPr>
          <p:cNvPr id="28676" name="Rounded Rectangle 4"/>
          <p:cNvSpPr>
            <a:spLocks noChangeArrowheads="1"/>
          </p:cNvSpPr>
          <p:nvPr/>
        </p:nvSpPr>
        <p:spPr bwMode="auto">
          <a:xfrm>
            <a:off x="6019800" y="3398837"/>
            <a:ext cx="2425700" cy="1384300"/>
          </a:xfrm>
          <a:prstGeom prst="roundRect">
            <a:avLst>
              <a:gd name="adj" fmla="val 16667"/>
            </a:avLst>
          </a:prstGeom>
          <a:solidFill>
            <a:schemeClr val="accent1"/>
          </a:solidFill>
          <a:ln w="9525" algn="ctr">
            <a:solidFill>
              <a:schemeClr val="tx1"/>
            </a:solidFill>
            <a:round/>
            <a:headEnd/>
            <a:tailEnd/>
          </a:ln>
        </p:spPr>
        <p:txBody>
          <a:bodyPr/>
          <a:lstStyle/>
          <a:p>
            <a:pPr algn="ctr"/>
            <a:r>
              <a:rPr lang="en-US" sz="2400">
                <a:cs typeface="Arial" charset="0"/>
              </a:rPr>
              <a:t>Pros: 42%</a:t>
            </a:r>
          </a:p>
          <a:p>
            <a:endParaRPr lang="en-US" sz="2400">
              <a:cs typeface="Arial" charset="0"/>
            </a:endParaRPr>
          </a:p>
          <a:p>
            <a:pPr algn="ctr"/>
            <a:r>
              <a:rPr lang="en-US" sz="2400">
                <a:cs typeface="Arial" charset="0"/>
              </a:rPr>
              <a:t>Cons: 58%</a:t>
            </a:r>
          </a:p>
        </p:txBody>
      </p:sp>
    </p:spTree>
    <p:extLst>
      <p:ext uri="{BB962C8B-B14F-4D97-AF65-F5344CB8AC3E}">
        <p14:creationId xmlns:p14="http://schemas.microsoft.com/office/powerpoint/2010/main" val="1749263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52400"/>
            <a:ext cx="9144000" cy="715963"/>
          </a:xfrm>
        </p:spPr>
        <p:txBody>
          <a:bodyPr/>
          <a:lstStyle/>
          <a:p>
            <a:pPr algn="ctr"/>
            <a:r>
              <a:rPr lang="en-US" sz="2800" b="1" dirty="0" smtClean="0"/>
              <a:t>Treatment Preference at Baseline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92910677"/>
              </p:ext>
            </p:extLst>
          </p:nvPr>
        </p:nvGraphicFramePr>
        <p:xfrm>
          <a:off x="1143000" y="1524000"/>
          <a:ext cx="6324600" cy="4397375"/>
        </p:xfrm>
        <a:graphic>
          <a:graphicData uri="http://schemas.openxmlformats.org/drawingml/2006/table">
            <a:tbl>
              <a:tblPr firstRow="1" bandRow="1">
                <a:tableStyleId>{5C22544A-7EE6-4342-B048-85BDC9FD1C3A}</a:tableStyleId>
              </a:tblPr>
              <a:tblGrid>
                <a:gridCol w="3195567"/>
                <a:gridCol w="3129033"/>
              </a:tblGrid>
              <a:tr h="987656">
                <a:tc>
                  <a:txBody>
                    <a:bodyPr/>
                    <a:lstStyle/>
                    <a:p>
                      <a:endParaRPr lang="en-US" sz="2800" b="1" u="none" dirty="0" smtClean="0">
                        <a:solidFill>
                          <a:schemeClr val="tx1"/>
                        </a:solidFill>
                        <a:latin typeface="Arial" pitchFamily="34" charset="0"/>
                        <a:cs typeface="Arial" pitchFamily="34" charset="0"/>
                      </a:endParaRPr>
                    </a:p>
                    <a:p>
                      <a:r>
                        <a:rPr lang="en-US" sz="2800" b="1" u="sng" dirty="0" smtClean="0">
                          <a:solidFill>
                            <a:schemeClr val="tx1"/>
                          </a:solidFill>
                          <a:latin typeface="Arial" pitchFamily="34" charset="0"/>
                          <a:cs typeface="Arial" pitchFamily="34" charset="0"/>
                        </a:rPr>
                        <a:t>Preference</a:t>
                      </a:r>
                      <a:endParaRPr lang="en-US" sz="2800" b="1" u="sng" dirty="0">
                        <a:solidFill>
                          <a:schemeClr val="tx1"/>
                        </a:solidFill>
                        <a:latin typeface="Arial" pitchFamily="34" charset="0"/>
                        <a:cs typeface="Arial" pitchFamily="34" charset="0"/>
                      </a:endParaRPr>
                    </a:p>
                  </a:txBody>
                  <a:tcPr marT="45718" marB="45718">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2800" b="1" i="0" u="none" dirty="0" smtClean="0">
                        <a:solidFill>
                          <a:schemeClr val="tx1"/>
                        </a:solidFill>
                        <a:latin typeface="Arial" pitchFamily="34" charset="0"/>
                        <a:cs typeface="Arial" pitchFamily="34" charset="0"/>
                      </a:endParaRPr>
                    </a:p>
                    <a:p>
                      <a:pPr algn="l"/>
                      <a:r>
                        <a:rPr lang="en-US" sz="2800" b="1" i="0" u="none" dirty="0" smtClean="0">
                          <a:solidFill>
                            <a:schemeClr val="tx1"/>
                          </a:solidFill>
                          <a:latin typeface="Arial" pitchFamily="34" charset="0"/>
                          <a:cs typeface="Arial" pitchFamily="34" charset="0"/>
                        </a:rPr>
                        <a:t>         </a:t>
                      </a:r>
                      <a:r>
                        <a:rPr lang="en-US" sz="2800" b="1" i="0" u="sng" dirty="0" smtClean="0">
                          <a:solidFill>
                            <a:schemeClr val="tx1"/>
                          </a:solidFill>
                          <a:latin typeface="Arial" pitchFamily="34" charset="0"/>
                          <a:cs typeface="Arial" pitchFamily="34" charset="0"/>
                        </a:rPr>
                        <a:t>N         (%)   </a:t>
                      </a:r>
                    </a:p>
                  </a:txBody>
                  <a:tcPr marT="45718" marB="45718">
                    <a:lnL w="12700" cmpd="sng">
                      <a:noFill/>
                    </a:lnL>
                    <a:lnR w="12700" cmpd="sng">
                      <a:noFill/>
                    </a:lnR>
                    <a:lnT w="12700" cmpd="sng">
                      <a:noFill/>
                    </a:lnT>
                    <a:lnB w="38100" cmpd="sng">
                      <a:noFill/>
                    </a:lnB>
                    <a:lnTlToBr w="12700" cmpd="sng">
                      <a:noFill/>
                      <a:prstDash val="solid"/>
                    </a:lnTlToBr>
                    <a:lnBlToTr w="12700" cmpd="sng">
                      <a:noFill/>
                      <a:prstDash val="solid"/>
                    </a:lnBlToTr>
                  </a:tcPr>
                </a:tc>
              </a:tr>
              <a:tr h="968340">
                <a:tc>
                  <a:txBody>
                    <a:bodyPr/>
                    <a:lstStyle/>
                    <a:p>
                      <a:endParaRPr lang="en-US" sz="2400" b="1" baseline="0" dirty="0" smtClean="0">
                        <a:latin typeface="Arial" pitchFamily="34" charset="0"/>
                        <a:cs typeface="Arial" pitchFamily="34" charset="0"/>
                      </a:endParaRPr>
                    </a:p>
                    <a:p>
                      <a:r>
                        <a:rPr lang="en-US" sz="2400" b="1" baseline="0" dirty="0" smtClean="0">
                          <a:latin typeface="Arial" pitchFamily="34" charset="0"/>
                          <a:cs typeface="Arial" pitchFamily="34" charset="0"/>
                        </a:rPr>
                        <a:t>Prefer AS</a:t>
                      </a:r>
                      <a:endParaRPr lang="en-US" sz="2400" b="1" dirty="0">
                        <a:latin typeface="Arial" pitchFamily="34" charset="0"/>
                        <a:cs typeface="Arial" pitchFamily="34" charset="0"/>
                      </a:endParaRPr>
                    </a:p>
                  </a:txBody>
                  <a:tcPr marT="45718" marB="4571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a:r>
                        <a:rPr lang="en-US" sz="2400" dirty="0" smtClean="0">
                          <a:latin typeface="Arial" pitchFamily="34" charset="0"/>
                          <a:cs typeface="Arial" pitchFamily="34" charset="0"/>
                        </a:rPr>
                        <a:t>          </a:t>
                      </a:r>
                      <a:r>
                        <a:rPr lang="en-US" sz="2400" baseline="0" dirty="0" smtClean="0">
                          <a:latin typeface="Arial" pitchFamily="34" charset="0"/>
                          <a:cs typeface="Arial" pitchFamily="34" charset="0"/>
                        </a:rPr>
                        <a:t> </a:t>
                      </a:r>
                    </a:p>
                    <a:p>
                      <a:pPr algn="l"/>
                      <a:r>
                        <a:rPr lang="en-US" sz="2400" baseline="0" dirty="0" smtClean="0">
                          <a:latin typeface="Arial" pitchFamily="34" charset="0"/>
                          <a:cs typeface="Arial" pitchFamily="34" charset="0"/>
                        </a:rPr>
                        <a:t>           5</a:t>
                      </a:r>
                      <a:r>
                        <a:rPr lang="en-US" sz="2400" dirty="0" smtClean="0">
                          <a:latin typeface="Arial" pitchFamily="34" charset="0"/>
                          <a:cs typeface="Arial" pitchFamily="34" charset="0"/>
                        </a:rPr>
                        <a:t>         (23.9)</a:t>
                      </a:r>
                      <a:endParaRPr lang="en-US" sz="2400" dirty="0">
                        <a:latin typeface="Arial" pitchFamily="34" charset="0"/>
                        <a:cs typeface="Arial" pitchFamily="34" charset="0"/>
                      </a:endParaRPr>
                    </a:p>
                  </a:txBody>
                  <a:tcPr marT="45718" marB="45718">
                    <a:lnL w="12700" cmpd="sng">
                      <a:noFill/>
                    </a:lnL>
                    <a:lnR w="12700" cmpd="sng">
                      <a:noFill/>
                    </a:lnR>
                    <a:lnT w="38100" cmpd="sng">
                      <a:noFill/>
                    </a:lnT>
                    <a:lnB w="12700" cmpd="sng">
                      <a:noFill/>
                    </a:lnB>
                    <a:lnTlToBr w="12700" cmpd="sng">
                      <a:noFill/>
                      <a:prstDash val="solid"/>
                    </a:lnTlToBr>
                    <a:lnBlToTr w="12700" cmpd="sng">
                      <a:noFill/>
                      <a:prstDash val="solid"/>
                    </a:lnBlToTr>
                  </a:tcPr>
                </a:tc>
              </a:tr>
              <a:tr h="822955">
                <a:tc>
                  <a:txBody>
                    <a:bodyPr/>
                    <a:lstStyle/>
                    <a:p>
                      <a:endParaRPr lang="en-US" sz="2000" b="1" baseline="0" dirty="0" smtClean="0">
                        <a:latin typeface="Arial" pitchFamily="34" charset="0"/>
                        <a:cs typeface="Arial" pitchFamily="34" charset="0"/>
                      </a:endParaRPr>
                    </a:p>
                    <a:p>
                      <a:r>
                        <a:rPr lang="en-US" sz="2400" b="1" baseline="0" dirty="0" smtClean="0">
                          <a:latin typeface="Arial" pitchFamily="34" charset="0"/>
                          <a:cs typeface="Arial" pitchFamily="34" charset="0"/>
                        </a:rPr>
                        <a:t>Equal Preference</a:t>
                      </a:r>
                      <a:endParaRPr lang="en-US" sz="2400" b="1" dirty="0">
                        <a:latin typeface="Arial" pitchFamily="34" charset="0"/>
                        <a:cs typeface="Arial" pitchFamily="34" charset="0"/>
                      </a:endParaRPr>
                    </a:p>
                  </a:txBody>
                  <a:tcPr marT="45718" marB="457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smtClean="0">
                          <a:latin typeface="Arial" pitchFamily="34" charset="0"/>
                          <a:cs typeface="Arial" pitchFamily="34" charset="0"/>
                        </a:rPr>
                        <a:t>        </a:t>
                      </a:r>
                    </a:p>
                    <a:p>
                      <a:pPr algn="l"/>
                      <a:r>
                        <a:rPr lang="en-US" sz="2400" dirty="0" smtClean="0">
                          <a:latin typeface="Arial" pitchFamily="34" charset="0"/>
                          <a:cs typeface="Arial" pitchFamily="34" charset="0"/>
                        </a:rPr>
                        <a:t>         10         (47.6)</a:t>
                      </a:r>
                      <a:endParaRPr lang="en-US" sz="2400" dirty="0">
                        <a:latin typeface="Arial" pitchFamily="34" charset="0"/>
                        <a:cs typeface="Arial" pitchFamily="34" charset="0"/>
                      </a:endParaRPr>
                    </a:p>
                  </a:txBody>
                  <a:tcPr marT="45718" marB="45718">
                    <a:lnL w="12700" cmpd="sng">
                      <a:noFill/>
                    </a:lnL>
                    <a:lnR w="12700" cmpd="sng">
                      <a:noFill/>
                    </a:lnR>
                    <a:lnT w="12700" cmpd="sng">
                      <a:noFill/>
                    </a:lnT>
                    <a:lnB w="12700" cmpd="sng">
                      <a:noFill/>
                    </a:lnB>
                    <a:lnTlToBr w="12700" cmpd="sng">
                      <a:noFill/>
                      <a:prstDash val="solid"/>
                    </a:lnTlToBr>
                    <a:lnBlToTr w="12700" cmpd="sng">
                      <a:noFill/>
                      <a:prstDash val="solid"/>
                    </a:lnBlToTr>
                  </a:tcPr>
                </a:tc>
              </a:tr>
              <a:tr h="822955">
                <a:tc>
                  <a:txBody>
                    <a:bodyPr/>
                    <a:lstStyle/>
                    <a:p>
                      <a:endParaRPr lang="en-US" sz="2400" b="1" u="sng" baseline="0" dirty="0" smtClean="0">
                        <a:latin typeface="Arial" pitchFamily="34" charset="0"/>
                        <a:cs typeface="Arial" pitchFamily="34" charset="0"/>
                      </a:endParaRPr>
                    </a:p>
                    <a:p>
                      <a:r>
                        <a:rPr lang="en-US" sz="2400" b="1" u="none" baseline="0" dirty="0" smtClean="0">
                          <a:latin typeface="Arial" pitchFamily="34" charset="0"/>
                          <a:cs typeface="Arial" pitchFamily="34" charset="0"/>
                        </a:rPr>
                        <a:t>Prefer AT</a:t>
                      </a:r>
                      <a:endParaRPr lang="en-US" sz="2400" b="1" u="none" dirty="0">
                        <a:latin typeface="Arial" pitchFamily="34" charset="0"/>
                        <a:cs typeface="Arial" pitchFamily="34" charset="0"/>
                      </a:endParaRPr>
                    </a:p>
                  </a:txBody>
                  <a:tcPr marT="45718" marB="457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u="sng" dirty="0" smtClean="0">
                          <a:latin typeface="Arial" pitchFamily="34" charset="0"/>
                          <a:cs typeface="Arial" pitchFamily="34" charset="0"/>
                        </a:rPr>
                        <a:t>         </a:t>
                      </a:r>
                    </a:p>
                    <a:p>
                      <a:pPr algn="l"/>
                      <a:r>
                        <a:rPr lang="en-US" sz="2400" u="none" dirty="0" smtClean="0">
                          <a:latin typeface="Arial" pitchFamily="34" charset="0"/>
                          <a:cs typeface="Arial" pitchFamily="34" charset="0"/>
                        </a:rPr>
                        <a:t>        </a:t>
                      </a:r>
                      <a:r>
                        <a:rPr lang="en-US" sz="2400" u="none" baseline="0" dirty="0" smtClean="0">
                          <a:latin typeface="Arial" pitchFamily="34" charset="0"/>
                          <a:cs typeface="Arial" pitchFamily="34" charset="0"/>
                        </a:rPr>
                        <a:t> </a:t>
                      </a:r>
                      <a:r>
                        <a:rPr lang="en-US" sz="2400" u="sng" dirty="0" smtClean="0">
                          <a:latin typeface="Arial" pitchFamily="34" charset="0"/>
                          <a:cs typeface="Arial" pitchFamily="34" charset="0"/>
                        </a:rPr>
                        <a:t>  6         (28.5)</a:t>
                      </a:r>
                      <a:endParaRPr lang="en-US" sz="2400" u="sng" dirty="0">
                        <a:latin typeface="Arial" pitchFamily="34" charset="0"/>
                        <a:cs typeface="Arial" pitchFamily="34" charset="0"/>
                      </a:endParaRPr>
                    </a:p>
                  </a:txBody>
                  <a:tcPr marT="45718" marB="45718">
                    <a:lnL w="12700" cmpd="sng">
                      <a:noFill/>
                    </a:lnL>
                    <a:lnR w="12700" cmpd="sng">
                      <a:noFill/>
                    </a:lnR>
                    <a:lnT w="12700" cmpd="sng">
                      <a:noFill/>
                    </a:lnT>
                    <a:lnB w="12700" cmpd="sng">
                      <a:noFill/>
                    </a:lnB>
                    <a:lnTlToBr w="12700" cmpd="sng">
                      <a:noFill/>
                      <a:prstDash val="solid"/>
                    </a:lnTlToBr>
                    <a:lnBlToTr w="12700" cmpd="sng">
                      <a:noFill/>
                      <a:prstDash val="solid"/>
                    </a:lnBlToTr>
                  </a:tcPr>
                </a:tc>
              </a:tr>
              <a:tr h="795467">
                <a:tc>
                  <a:txBody>
                    <a:bodyPr/>
                    <a:lstStyle/>
                    <a:p>
                      <a:pPr algn="l"/>
                      <a:r>
                        <a:rPr lang="en-US" sz="2400" b="1" dirty="0" smtClean="0">
                          <a:latin typeface="Arial" pitchFamily="34" charset="0"/>
                          <a:cs typeface="Arial" pitchFamily="34" charset="0"/>
                        </a:rPr>
                        <a:t>Total</a:t>
                      </a:r>
                      <a:endParaRPr lang="en-US" sz="2400" b="1" dirty="0">
                        <a:latin typeface="Arial" pitchFamily="34" charset="0"/>
                        <a:cs typeface="Arial" pitchFamily="34" charset="0"/>
                      </a:endParaRPr>
                    </a:p>
                  </a:txBody>
                  <a:tcPr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2400" dirty="0" smtClean="0">
                          <a:latin typeface="Arial" pitchFamily="34" charset="0"/>
                          <a:cs typeface="Arial" pitchFamily="34" charset="0"/>
                        </a:rPr>
                        <a:t>         21       (100.0)</a:t>
                      </a:r>
                      <a:endParaRPr lang="en-US" sz="2400" dirty="0">
                        <a:latin typeface="Arial" pitchFamily="34" charset="0"/>
                        <a:cs typeface="Arial" pitchFamily="34" charset="0"/>
                      </a:endParaRPr>
                    </a:p>
                  </a:txBody>
                  <a:tcPr marT="45718" marB="45718">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7805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52400"/>
            <a:ext cx="9144000" cy="685800"/>
          </a:xfrm>
        </p:spPr>
        <p:txBody>
          <a:bodyPr/>
          <a:lstStyle/>
          <a:p>
            <a:pPr algn="ctr"/>
            <a:r>
              <a:rPr lang="en-US" sz="2800" b="1" dirty="0" smtClean="0"/>
              <a:t>Treatment Decision at 5 Days and 30 Days</a:t>
            </a:r>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2402820647"/>
              </p:ext>
            </p:extLst>
          </p:nvPr>
        </p:nvGraphicFramePr>
        <p:xfrm>
          <a:off x="985838" y="2057400"/>
          <a:ext cx="7091363" cy="3233738"/>
        </p:xfrm>
        <a:graphic>
          <a:graphicData uri="http://schemas.openxmlformats.org/drawingml/2006/table">
            <a:tbl>
              <a:tblPr firstRow="1" bandRow="1">
                <a:tableStyleId>{5C22544A-7EE6-4342-B048-85BDC9FD1C3A}</a:tableStyleId>
              </a:tblPr>
              <a:tblGrid>
                <a:gridCol w="1752600"/>
                <a:gridCol w="1676400"/>
                <a:gridCol w="1894608"/>
                <a:gridCol w="1767755"/>
              </a:tblGrid>
              <a:tr h="761879">
                <a:tc>
                  <a:txBody>
                    <a:bodyPr/>
                    <a:lstStyle/>
                    <a:p>
                      <a:pPr algn="ctr"/>
                      <a:endParaRPr lang="en-US" sz="1800" b="1" dirty="0">
                        <a:solidFill>
                          <a:schemeClr val="tx1"/>
                        </a:solidFill>
                        <a:latin typeface="Arial" pitchFamily="34" charset="0"/>
                        <a:cs typeface="Arial" pitchFamily="34" charset="0"/>
                      </a:endParaRPr>
                    </a:p>
                  </a:txBody>
                  <a:tcPr marL="91436" marR="9143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Arial" pitchFamily="34" charset="0"/>
                          <a:cs typeface="Arial" pitchFamily="34" charset="0"/>
                        </a:rPr>
                        <a:t>Decision</a:t>
                      </a:r>
                      <a:r>
                        <a:rPr lang="en-US" sz="1800" dirty="0" smtClean="0">
                          <a:solidFill>
                            <a:schemeClr val="tx1"/>
                          </a:solidFill>
                          <a:latin typeface="Arial" pitchFamily="34" charset="0"/>
                          <a:cs typeface="Arial" pitchFamily="34" charset="0"/>
                        </a:rPr>
                        <a:t> at 30 Days</a:t>
                      </a:r>
                    </a:p>
                  </a:txBody>
                  <a:tcPr marL="91436" marR="9143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marL="91436" marR="91436"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800" b="1" u="sng" dirty="0">
                        <a:solidFill>
                          <a:schemeClr val="tx1"/>
                        </a:solidFill>
                      </a:endParaRP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253">
                <a:tc>
                  <a:txBody>
                    <a:bodyPr/>
                    <a:lstStyle/>
                    <a:p>
                      <a:pPr algn="l"/>
                      <a:r>
                        <a:rPr lang="en-US" sz="1800" b="1" u="none" dirty="0" smtClean="0">
                          <a:solidFill>
                            <a:schemeClr val="tx1"/>
                          </a:solidFill>
                          <a:latin typeface="Arial" pitchFamily="34" charset="0"/>
                          <a:cs typeface="Arial" pitchFamily="34" charset="0"/>
                        </a:rPr>
                        <a:t>Decision</a:t>
                      </a:r>
                    </a:p>
                    <a:p>
                      <a:pPr algn="l"/>
                      <a:r>
                        <a:rPr lang="en-US" sz="1800" b="1" u="sng" dirty="0" smtClean="0">
                          <a:solidFill>
                            <a:schemeClr val="tx1"/>
                          </a:solidFill>
                          <a:latin typeface="Arial" pitchFamily="34" charset="0"/>
                          <a:cs typeface="Arial" pitchFamily="34" charset="0"/>
                        </a:rPr>
                        <a:t>at 5 Days</a:t>
                      </a:r>
                      <a:endParaRPr lang="en-US" sz="1800" b="1" u="sng" dirty="0">
                        <a:solidFill>
                          <a:schemeClr val="tx1"/>
                        </a:solidFill>
                        <a:latin typeface="Arial" pitchFamily="34" charset="0"/>
                        <a:cs typeface="Arial" pitchFamily="34" charset="0"/>
                      </a:endParaRPr>
                    </a:p>
                  </a:txBody>
                  <a:tcPr marL="91436" marR="9143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Have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AS</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endParaRPr lang="en-US" sz="1800" b="1" u="sng" dirty="0">
                        <a:solidFill>
                          <a:schemeClr val="tx1"/>
                        </a:solidFill>
                        <a:latin typeface="Arial" pitchFamily="34" charset="0"/>
                        <a:cs typeface="Arial" pitchFamily="34" charset="0"/>
                      </a:endParaRPr>
                    </a:p>
                  </a:txBody>
                  <a:tcPr marL="91436" marR="9143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Have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AT</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endParaRPr lang="en-US" sz="1800" b="1" u="sng"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Total</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202">
                <a:tc>
                  <a:txBody>
                    <a:bodyPr/>
                    <a:lstStyle/>
                    <a:p>
                      <a:pPr algn="l"/>
                      <a:r>
                        <a:rPr lang="en-US" sz="1800" b="1" dirty="0" smtClean="0">
                          <a:solidFill>
                            <a:schemeClr val="tx1"/>
                          </a:solidFill>
                          <a:latin typeface="Arial" pitchFamily="34" charset="0"/>
                          <a:cs typeface="Arial" pitchFamily="34" charset="0"/>
                        </a:rPr>
                        <a:t>Have AS</a:t>
                      </a:r>
                      <a:endParaRPr lang="en-US" sz="1800" b="1"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solidFill>
                            <a:schemeClr val="tx1"/>
                          </a:solidFill>
                          <a:latin typeface="Arial" pitchFamily="34" charset="0"/>
                          <a:cs typeface="Arial" pitchFamily="34" charset="0"/>
                        </a:rPr>
                        <a:t>    17     (81.0)</a:t>
                      </a:r>
                      <a:endParaRPr lang="en-US" sz="1800" b="0"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solidFill>
                            <a:schemeClr val="tx1"/>
                          </a:solidFill>
                          <a:latin typeface="Arial" pitchFamily="34" charset="0"/>
                          <a:cs typeface="Arial" pitchFamily="34" charset="0"/>
                        </a:rPr>
                        <a:t>    0       (0.0)</a:t>
                      </a:r>
                      <a:endParaRPr lang="en-US" sz="1800" b="0"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solidFill>
                            <a:schemeClr val="tx1"/>
                          </a:solidFill>
                          <a:latin typeface="Arial" pitchFamily="34" charset="0"/>
                          <a:cs typeface="Arial" pitchFamily="34" charset="0"/>
                        </a:rPr>
                        <a:t>   17    (81.0)</a:t>
                      </a:r>
                      <a:endParaRPr lang="en-US" sz="1800" b="0"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202">
                <a:tc>
                  <a:txBody>
                    <a:bodyPr/>
                    <a:lstStyle/>
                    <a:p>
                      <a:pPr algn="l"/>
                      <a:r>
                        <a:rPr lang="en-US" sz="1800" b="1" dirty="0" smtClean="0">
                          <a:solidFill>
                            <a:schemeClr val="tx1"/>
                          </a:solidFill>
                          <a:latin typeface="Arial" pitchFamily="34" charset="0"/>
                          <a:cs typeface="Arial" pitchFamily="34" charset="0"/>
                        </a:rPr>
                        <a:t>Have AT</a:t>
                      </a:r>
                      <a:endParaRPr lang="en-US" sz="1800" b="1"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u="sng" dirty="0" smtClean="0">
                          <a:solidFill>
                            <a:schemeClr val="tx1"/>
                          </a:solidFill>
                          <a:latin typeface="Arial" pitchFamily="34" charset="0"/>
                          <a:cs typeface="Arial" pitchFamily="34" charset="0"/>
                        </a:rPr>
                        <a:t>     </a:t>
                      </a:r>
                      <a:r>
                        <a:rPr lang="en-US" sz="1800" b="0" u="sng" baseline="0" dirty="0" smtClean="0">
                          <a:solidFill>
                            <a:schemeClr val="tx1"/>
                          </a:solidFill>
                          <a:latin typeface="Arial" pitchFamily="34" charset="0"/>
                          <a:cs typeface="Arial" pitchFamily="34" charset="0"/>
                        </a:rPr>
                        <a:t> 0</a:t>
                      </a:r>
                      <a:r>
                        <a:rPr lang="en-US" sz="1800" b="0" u="sng" dirty="0" smtClean="0">
                          <a:solidFill>
                            <a:schemeClr val="tx1"/>
                          </a:solidFill>
                          <a:latin typeface="Arial" pitchFamily="34" charset="0"/>
                          <a:cs typeface="Arial" pitchFamily="34" charset="0"/>
                        </a:rPr>
                        <a:t>      (0.0)</a:t>
                      </a:r>
                      <a:endParaRPr lang="en-US" sz="1800" b="0" u="sng"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u="sng" dirty="0" smtClean="0">
                          <a:solidFill>
                            <a:schemeClr val="tx1"/>
                          </a:solidFill>
                          <a:latin typeface="Arial" pitchFamily="34" charset="0"/>
                          <a:cs typeface="Arial" pitchFamily="34" charset="0"/>
                        </a:rPr>
                        <a:t>    4     (19.0)</a:t>
                      </a:r>
                      <a:endParaRPr lang="en-US" sz="1800" b="0" u="sng"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u="sng" dirty="0" smtClean="0">
                          <a:solidFill>
                            <a:schemeClr val="tx1"/>
                          </a:solidFill>
                          <a:latin typeface="Arial" pitchFamily="34" charset="0"/>
                          <a:cs typeface="Arial" pitchFamily="34" charset="0"/>
                        </a:rPr>
                        <a:t>    4     (19.0)</a:t>
                      </a:r>
                      <a:endParaRPr lang="en-US" sz="1800" b="0" u="sng" dirty="0">
                        <a:solidFill>
                          <a:schemeClr val="tx1"/>
                        </a:solidFill>
                        <a:latin typeface="Arial" pitchFamily="34" charset="0"/>
                        <a:cs typeface="Arial" pitchFamily="34" charset="0"/>
                      </a:endParaRPr>
                    </a:p>
                  </a:txBody>
                  <a:tcPr marL="91436" marR="914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202">
                <a:tc>
                  <a:txBody>
                    <a:bodyPr/>
                    <a:lstStyle/>
                    <a:p>
                      <a:pPr algn="l"/>
                      <a:r>
                        <a:rPr lang="en-US" sz="1800" b="1" dirty="0" smtClean="0">
                          <a:solidFill>
                            <a:schemeClr val="tx1"/>
                          </a:solidFill>
                          <a:latin typeface="Arial" pitchFamily="34" charset="0"/>
                          <a:cs typeface="Arial" pitchFamily="34" charset="0"/>
                        </a:rPr>
                        <a:t>Total</a:t>
                      </a:r>
                      <a:endParaRPr lang="en-US" sz="1800" b="1" dirty="0">
                        <a:solidFill>
                          <a:schemeClr val="tx1"/>
                        </a:solidFill>
                        <a:latin typeface="Arial" pitchFamily="34" charset="0"/>
                        <a:cs typeface="Arial" pitchFamily="34" charset="0"/>
                      </a:endParaRPr>
                    </a:p>
                  </a:txBody>
                  <a:tcPr marL="91436" marR="914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smtClean="0">
                          <a:solidFill>
                            <a:schemeClr val="tx1"/>
                          </a:solidFill>
                          <a:latin typeface="Arial" pitchFamily="34" charset="0"/>
                          <a:cs typeface="Arial" pitchFamily="34" charset="0"/>
                        </a:rPr>
                        <a:t>   17     (81.0)</a:t>
                      </a:r>
                      <a:endParaRPr lang="en-US" sz="1800" dirty="0">
                        <a:solidFill>
                          <a:schemeClr val="tx1"/>
                        </a:solidFill>
                        <a:latin typeface="Arial" pitchFamily="34" charset="0"/>
                        <a:cs typeface="Arial" pitchFamily="34" charset="0"/>
                      </a:endParaRPr>
                    </a:p>
                  </a:txBody>
                  <a:tcPr marL="91436" marR="914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smtClean="0">
                          <a:solidFill>
                            <a:schemeClr val="tx1"/>
                          </a:solidFill>
                          <a:latin typeface="Arial" pitchFamily="34" charset="0"/>
                          <a:cs typeface="Arial" pitchFamily="34" charset="0"/>
                        </a:rPr>
                        <a:t>   </a:t>
                      </a:r>
                      <a:r>
                        <a:rPr lang="en-US" sz="1800" baseline="0" dirty="0" smtClean="0">
                          <a:solidFill>
                            <a:schemeClr val="tx1"/>
                          </a:solidFill>
                          <a:latin typeface="Arial" pitchFamily="34" charset="0"/>
                          <a:cs typeface="Arial" pitchFamily="34" charset="0"/>
                        </a:rPr>
                        <a:t> 4</a:t>
                      </a:r>
                      <a:r>
                        <a:rPr lang="en-US" sz="1800" dirty="0" smtClean="0">
                          <a:solidFill>
                            <a:schemeClr val="tx1"/>
                          </a:solidFill>
                          <a:latin typeface="Arial" pitchFamily="34" charset="0"/>
                          <a:cs typeface="Arial" pitchFamily="34" charset="0"/>
                        </a:rPr>
                        <a:t>     (81.0)</a:t>
                      </a:r>
                      <a:endParaRPr lang="en-US" sz="1800" dirty="0">
                        <a:solidFill>
                          <a:schemeClr val="tx1"/>
                        </a:solidFill>
                        <a:latin typeface="Arial" pitchFamily="34" charset="0"/>
                        <a:cs typeface="Arial" pitchFamily="34" charset="0"/>
                      </a:endParaRPr>
                    </a:p>
                  </a:txBody>
                  <a:tcPr marL="91436" marR="914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indent="0" algn="l"/>
                      <a:r>
                        <a:rPr lang="en-US" sz="1800" baseline="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21   (100.0)</a:t>
                      </a:r>
                      <a:endParaRPr lang="en-US" sz="1800" dirty="0">
                        <a:solidFill>
                          <a:schemeClr val="tx1"/>
                        </a:solidFill>
                        <a:latin typeface="Arial" pitchFamily="34" charset="0"/>
                        <a:cs typeface="Arial" pitchFamily="34" charset="0"/>
                      </a:endParaRPr>
                    </a:p>
                  </a:txBody>
                  <a:tcPr marL="91436" marR="914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5831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2084" y="20053"/>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dirty="0">
                <a:solidFill>
                  <a:schemeClr val="bg1"/>
                </a:solidFill>
                <a:latin typeface="Arial" pitchFamily="34" charset="0"/>
                <a:cs typeface="Arial" pitchFamily="34" charset="0"/>
              </a:rPr>
              <a:t>Before Decision </a:t>
            </a:r>
            <a:r>
              <a:rPr lang="en-US" sz="2400" b="1" dirty="0" smtClean="0">
                <a:solidFill>
                  <a:schemeClr val="bg1"/>
                </a:solidFill>
                <a:latin typeface="Arial" pitchFamily="34" charset="0"/>
                <a:cs typeface="Arial" pitchFamily="34" charset="0"/>
              </a:rPr>
              <a:t>Counseling and </a:t>
            </a:r>
            <a:r>
              <a:rPr lang="en-US" sz="2400" b="1" dirty="0">
                <a:solidFill>
                  <a:schemeClr val="bg1"/>
                </a:solidFill>
                <a:latin typeface="Arial" pitchFamily="34" charset="0"/>
                <a:cs typeface="Arial" pitchFamily="34" charset="0"/>
              </a:rPr>
              <a:t>Shared Decision Making</a:t>
            </a:r>
          </a:p>
        </p:txBody>
      </p:sp>
      <p:cxnSp>
        <p:nvCxnSpPr>
          <p:cNvPr id="3075" name="Straight Arrow Connector 14"/>
          <p:cNvCxnSpPr>
            <a:cxnSpLocks noChangeShapeType="1"/>
          </p:cNvCxnSpPr>
          <p:nvPr/>
        </p:nvCxnSpPr>
        <p:spPr bwMode="auto">
          <a:xfrm>
            <a:off x="2741613" y="3594100"/>
            <a:ext cx="763587"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6" name="Straight Arrow Connector 21"/>
          <p:cNvCxnSpPr>
            <a:cxnSpLocks noChangeShapeType="1"/>
            <a:stCxn id="3086" idx="6"/>
          </p:cNvCxnSpPr>
          <p:nvPr/>
        </p:nvCxnSpPr>
        <p:spPr bwMode="auto">
          <a:xfrm flipV="1">
            <a:off x="5562600" y="3594100"/>
            <a:ext cx="533400"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77" name="Rounded Rectangle 30"/>
          <p:cNvSpPr>
            <a:spLocks noChangeArrowheads="1"/>
          </p:cNvSpPr>
          <p:nvPr/>
        </p:nvSpPr>
        <p:spPr bwMode="auto">
          <a:xfrm>
            <a:off x="328613" y="2265363"/>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Patients &amp; Families</a:t>
            </a:r>
          </a:p>
        </p:txBody>
      </p:sp>
      <p:sp>
        <p:nvSpPr>
          <p:cNvPr id="3078" name="Rounded Rectangle 38"/>
          <p:cNvSpPr>
            <a:spLocks noChangeArrowheads="1"/>
          </p:cNvSpPr>
          <p:nvPr/>
        </p:nvSpPr>
        <p:spPr bwMode="auto">
          <a:xfrm>
            <a:off x="328613" y="3141663"/>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Health Care Providers</a:t>
            </a:r>
          </a:p>
        </p:txBody>
      </p:sp>
      <p:sp>
        <p:nvSpPr>
          <p:cNvPr id="3079" name="Rounded Rectangle 39"/>
          <p:cNvSpPr>
            <a:spLocks noChangeArrowheads="1"/>
          </p:cNvSpPr>
          <p:nvPr/>
        </p:nvSpPr>
        <p:spPr bwMode="auto">
          <a:xfrm>
            <a:off x="328613" y="4017963"/>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r>
              <a:rPr lang="en-US" sz="2000" b="1">
                <a:latin typeface="Arial" pitchFamily="34" charset="0"/>
                <a:cs typeface="Arial" pitchFamily="34" charset="0"/>
              </a:rPr>
              <a:t>Health Care  Organizations</a:t>
            </a:r>
          </a:p>
        </p:txBody>
      </p:sp>
      <p:sp>
        <p:nvSpPr>
          <p:cNvPr id="3080" name="Right Brace 2"/>
          <p:cNvSpPr>
            <a:spLocks/>
          </p:cNvSpPr>
          <p:nvPr/>
        </p:nvSpPr>
        <p:spPr bwMode="auto">
          <a:xfrm>
            <a:off x="2754313" y="2235200"/>
            <a:ext cx="304800" cy="2730500"/>
          </a:xfrm>
          <a:prstGeom prst="rightBrace">
            <a:avLst>
              <a:gd name="adj1" fmla="val 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Arial" pitchFamily="34" charset="0"/>
              <a:cs typeface="Arial" pitchFamily="34" charset="0"/>
            </a:endParaRPr>
          </a:p>
        </p:txBody>
      </p:sp>
      <p:cxnSp>
        <p:nvCxnSpPr>
          <p:cNvPr id="3081" name="Straight Arrow Connector 15"/>
          <p:cNvCxnSpPr>
            <a:cxnSpLocks noChangeShapeType="1"/>
            <a:stCxn id="3085" idx="0"/>
            <a:endCxn id="3086" idx="4"/>
          </p:cNvCxnSpPr>
          <p:nvPr/>
        </p:nvCxnSpPr>
        <p:spPr bwMode="auto">
          <a:xfrm flipH="1" flipV="1">
            <a:off x="4533900" y="4584700"/>
            <a:ext cx="6350" cy="2667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 name="Rectangle 2"/>
          <p:cNvSpPr txBox="1">
            <a:spLocks noChangeArrowheads="1"/>
          </p:cNvSpPr>
          <p:nvPr/>
        </p:nvSpPr>
        <p:spPr bwMode="auto">
          <a:xfrm>
            <a:off x="6096000" y="2298700"/>
            <a:ext cx="2781300" cy="2590800"/>
          </a:xfrm>
          <a:prstGeom prst="rect">
            <a:avLst/>
          </a:prstGeom>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path path="circle">
              <a:fillToRect l="100000" b="100000"/>
            </a:path>
            <a:tileRect t="-100000" r="-100000"/>
          </a:gradFill>
          <a:ln w="9525">
            <a:noFill/>
            <a:miter lim="800000"/>
            <a:headEnd/>
            <a:tailEnd/>
          </a:ln>
        </p:spPr>
        <p:txBody>
          <a:bodyPr/>
          <a:lstStyle>
            <a:lvl1pPr marL="342900" indent="-342900" algn="l" rtl="0" eaLnBrk="0" fontAlgn="base" hangingPunct="0">
              <a:spcBef>
                <a:spcPct val="20000"/>
              </a:spcBef>
              <a:spcAft>
                <a:spcPct val="0"/>
              </a:spcAft>
              <a:buChar char="•"/>
              <a:defRPr sz="21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100">
                <a:solidFill>
                  <a:schemeClr val="bg1"/>
                </a:solidFill>
                <a:latin typeface="+mn-lt"/>
              </a:defRPr>
            </a:lvl2pPr>
            <a:lvl3pPr marL="1143000" indent="-228600" algn="l" rtl="0" eaLnBrk="0" fontAlgn="base" hangingPunct="0">
              <a:spcBef>
                <a:spcPct val="20000"/>
              </a:spcBef>
              <a:spcAft>
                <a:spcPct val="0"/>
              </a:spcAft>
              <a:buChar char="•"/>
              <a:defRPr sz="2100">
                <a:solidFill>
                  <a:schemeClr val="bg1"/>
                </a:solidFill>
                <a:latin typeface="+mn-lt"/>
              </a:defRPr>
            </a:lvl3pPr>
            <a:lvl4pPr marL="1600200" indent="-228600" algn="l" rtl="0" eaLnBrk="0" fontAlgn="base" hangingPunct="0">
              <a:spcBef>
                <a:spcPct val="20000"/>
              </a:spcBef>
              <a:spcAft>
                <a:spcPct val="0"/>
              </a:spcAft>
              <a:buChar char="–"/>
              <a:defRPr sz="2100">
                <a:solidFill>
                  <a:schemeClr val="bg1"/>
                </a:solidFill>
                <a:latin typeface="+mn-lt"/>
              </a:defRPr>
            </a:lvl4pPr>
            <a:lvl5pPr marL="2057400" indent="-228600" algn="l" rtl="0" eaLnBrk="0" fontAlgn="base" hangingPunct="0">
              <a:spcBef>
                <a:spcPct val="20000"/>
              </a:spcBef>
              <a:spcAft>
                <a:spcPct val="0"/>
              </a:spcAft>
              <a:buChar char="•"/>
              <a:defRPr sz="2100">
                <a:solidFill>
                  <a:schemeClr val="bg1"/>
                </a:solidFill>
                <a:latin typeface="+mn-lt"/>
              </a:defRPr>
            </a:lvl5pPr>
            <a:lvl6pPr marL="2514600" indent="-228600" algn="l" rtl="0" fontAlgn="base">
              <a:spcBef>
                <a:spcPct val="20000"/>
              </a:spcBef>
              <a:spcAft>
                <a:spcPct val="0"/>
              </a:spcAft>
              <a:buChar char="•"/>
              <a:defRPr sz="2100">
                <a:solidFill>
                  <a:schemeClr val="bg1"/>
                </a:solidFill>
                <a:latin typeface="+mn-lt"/>
              </a:defRPr>
            </a:lvl6pPr>
            <a:lvl7pPr marL="2971800" indent="-228600" algn="l" rtl="0" fontAlgn="base">
              <a:spcBef>
                <a:spcPct val="20000"/>
              </a:spcBef>
              <a:spcAft>
                <a:spcPct val="0"/>
              </a:spcAft>
              <a:buChar char="•"/>
              <a:defRPr sz="2100">
                <a:solidFill>
                  <a:schemeClr val="bg1"/>
                </a:solidFill>
                <a:latin typeface="+mn-lt"/>
              </a:defRPr>
            </a:lvl7pPr>
            <a:lvl8pPr marL="3429000" indent="-228600" algn="l" rtl="0" fontAlgn="base">
              <a:spcBef>
                <a:spcPct val="20000"/>
              </a:spcBef>
              <a:spcAft>
                <a:spcPct val="0"/>
              </a:spcAft>
              <a:buChar char="•"/>
              <a:defRPr sz="2100">
                <a:solidFill>
                  <a:schemeClr val="bg1"/>
                </a:solidFill>
                <a:latin typeface="+mn-lt"/>
              </a:defRPr>
            </a:lvl8pPr>
            <a:lvl9pPr marL="3886200" indent="-228600" algn="l" rtl="0" fontAlgn="base">
              <a:spcBef>
                <a:spcPct val="20000"/>
              </a:spcBef>
              <a:spcAft>
                <a:spcPct val="0"/>
              </a:spcAft>
              <a:buChar char="•"/>
              <a:defRPr sz="2100">
                <a:solidFill>
                  <a:schemeClr val="bg1"/>
                </a:solidFill>
                <a:latin typeface="+mn-lt"/>
              </a:defRPr>
            </a:lvl9pPr>
          </a:lstStyle>
          <a:p>
            <a:pPr marL="0" indent="0" algn="ctr" eaLnBrk="1" hangingPunct="1">
              <a:lnSpc>
                <a:spcPct val="90000"/>
              </a:lnSpc>
              <a:buFontTx/>
              <a:buNone/>
              <a:defRPr/>
            </a:pPr>
            <a:endParaRPr lang="en-US" sz="800" b="1" dirty="0" smtClean="0">
              <a:solidFill>
                <a:schemeClr val="tx1"/>
              </a:solidFill>
              <a:latin typeface="Arial" pitchFamily="34" charset="0"/>
              <a:cs typeface="Arial" pitchFamily="34" charset="0"/>
            </a:endParaRPr>
          </a:p>
          <a:p>
            <a:pPr marL="0" indent="0" algn="ctr" eaLnBrk="1" hangingPunct="1">
              <a:lnSpc>
                <a:spcPct val="90000"/>
              </a:lnSpc>
              <a:buFontTx/>
              <a:buNone/>
              <a:defRPr/>
            </a:pPr>
            <a:r>
              <a:rPr lang="en-US" sz="2000" b="1" dirty="0" smtClean="0">
                <a:solidFill>
                  <a:schemeClr val="tx1"/>
                </a:solidFill>
                <a:latin typeface="Arial" pitchFamily="34" charset="0"/>
                <a:cs typeface="Arial" pitchFamily="34" charset="0"/>
              </a:rPr>
              <a:t>Outcomes</a:t>
            </a:r>
          </a:p>
          <a:p>
            <a:pPr marL="0" indent="0" eaLnBrk="1" hangingPunct="1">
              <a:lnSpc>
                <a:spcPct val="90000"/>
              </a:lnSpc>
              <a:buFontTx/>
              <a:buNone/>
              <a:defRPr/>
            </a:pPr>
            <a:endParaRPr lang="en-US" sz="1600" b="1" dirty="0" smtClean="0">
              <a:solidFill>
                <a:schemeClr val="tx1"/>
              </a:solidFill>
              <a:latin typeface="Arial" pitchFamily="34" charset="0"/>
              <a:cs typeface="Arial" pitchFamily="34" charset="0"/>
            </a:endParaRP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Quality &amp; Safety</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Patient Experience</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Provider Satisfaction</a:t>
            </a:r>
          </a:p>
          <a:p>
            <a:pPr marL="228600" indent="-228600" eaLnBrk="1" hangingPunct="1">
              <a:lnSpc>
                <a:spcPct val="90000"/>
              </a:lnSpc>
              <a:defRPr/>
            </a:pPr>
            <a:r>
              <a:rPr lang="en-US" sz="1800" b="1" dirty="0" smtClean="0">
                <a:solidFill>
                  <a:schemeClr val="tx1"/>
                </a:solidFill>
                <a:latin typeface="Arial" pitchFamily="34" charset="0"/>
                <a:cs typeface="Arial" pitchFamily="34" charset="0"/>
              </a:rPr>
              <a:t>Clinical Outcomes</a:t>
            </a:r>
          </a:p>
          <a:p>
            <a:pPr marL="228600" indent="-228600" eaLnBrk="1" hangingPunct="1">
              <a:lnSpc>
                <a:spcPct val="90000"/>
              </a:lnSpc>
              <a:defRPr/>
            </a:pPr>
            <a:r>
              <a:rPr lang="en-US" sz="1800" b="1" dirty="0">
                <a:solidFill>
                  <a:schemeClr val="tx1"/>
                </a:solidFill>
                <a:latin typeface="Arial" pitchFamily="34" charset="0"/>
                <a:cs typeface="Arial" pitchFamily="34" charset="0"/>
              </a:rPr>
              <a:t>Use of </a:t>
            </a:r>
            <a:r>
              <a:rPr lang="en-US" sz="1800" b="1" dirty="0" smtClean="0">
                <a:solidFill>
                  <a:schemeClr val="tx1"/>
                </a:solidFill>
                <a:latin typeface="Arial" pitchFamily="34" charset="0"/>
                <a:cs typeface="Arial" pitchFamily="34" charset="0"/>
              </a:rPr>
              <a:t>Resources</a:t>
            </a:r>
            <a:endParaRPr lang="en-US" sz="1800" b="1" dirty="0">
              <a:solidFill>
                <a:schemeClr val="tx1"/>
              </a:solidFill>
              <a:latin typeface="Arial" pitchFamily="34" charset="0"/>
              <a:cs typeface="Arial" pitchFamily="34" charset="0"/>
            </a:endParaRPr>
          </a:p>
        </p:txBody>
      </p:sp>
      <p:sp>
        <p:nvSpPr>
          <p:cNvPr id="3085" name="Rounded Rectangle 17"/>
          <p:cNvSpPr>
            <a:spLocks noChangeArrowheads="1"/>
          </p:cNvSpPr>
          <p:nvPr/>
        </p:nvSpPr>
        <p:spPr bwMode="auto">
          <a:xfrm>
            <a:off x="3333750" y="4851400"/>
            <a:ext cx="2413000" cy="863600"/>
          </a:xfrm>
          <a:prstGeom prst="roundRect">
            <a:avLst>
              <a:gd name="adj" fmla="val 16667"/>
            </a:avLst>
          </a:prstGeom>
          <a:gradFill rotWithShape="1">
            <a:gsLst>
              <a:gs pos="0">
                <a:srgbClr val="749797"/>
              </a:gs>
              <a:gs pos="50000">
                <a:srgbClr val="A8DADA"/>
              </a:gs>
              <a:gs pos="100000">
                <a:srgbClr val="C8FFFF"/>
              </a:gs>
            </a:gsLst>
            <a:lin ang="5400000" scaled="1"/>
          </a:gradFill>
          <a:ln w="9525" algn="ctr">
            <a:solidFill>
              <a:schemeClr val="tx1"/>
            </a:solidFill>
            <a:round/>
            <a:headEnd/>
            <a:tailEnd/>
          </a:ln>
        </p:spPr>
        <p:txBody>
          <a:bodyPr/>
          <a:lstStyle/>
          <a:p>
            <a:pPr algn="ctr"/>
            <a:endParaRPr lang="en-US" sz="1200" b="1">
              <a:latin typeface="Arial" pitchFamily="34" charset="0"/>
              <a:cs typeface="Arial" pitchFamily="34" charset="0"/>
            </a:endParaRPr>
          </a:p>
          <a:p>
            <a:pPr algn="ctr"/>
            <a:r>
              <a:rPr lang="en-US" sz="2000" b="1">
                <a:latin typeface="Arial" pitchFamily="34" charset="0"/>
                <a:cs typeface="Arial" pitchFamily="34" charset="0"/>
              </a:rPr>
              <a:t>Environment</a:t>
            </a:r>
          </a:p>
        </p:txBody>
      </p:sp>
      <p:sp>
        <p:nvSpPr>
          <p:cNvPr id="3086" name="Oval 3"/>
          <p:cNvSpPr>
            <a:spLocks noChangeArrowheads="1"/>
          </p:cNvSpPr>
          <p:nvPr/>
        </p:nvSpPr>
        <p:spPr bwMode="auto">
          <a:xfrm>
            <a:off x="3505200" y="2603500"/>
            <a:ext cx="2057400" cy="1981200"/>
          </a:xfrm>
          <a:prstGeom prst="ellipse">
            <a:avLst/>
          </a:prstGeom>
          <a:solidFill>
            <a:schemeClr val="bg1"/>
          </a:solidFill>
          <a:ln w="9525" algn="ctr">
            <a:solidFill>
              <a:schemeClr val="tx1"/>
            </a:solidFill>
            <a:round/>
            <a:headEnd/>
            <a:tailEnd/>
          </a:ln>
        </p:spPr>
        <p:txBody>
          <a:bodyPr/>
          <a:lstStyle/>
          <a:p>
            <a:endParaRPr lang="en-US" sz="2000" b="1">
              <a:latin typeface="Arial" pitchFamily="34" charset="0"/>
              <a:cs typeface="Arial" pitchFamily="34" charset="0"/>
            </a:endParaRPr>
          </a:p>
          <a:p>
            <a:pPr algn="ctr"/>
            <a:r>
              <a:rPr lang="en-US" sz="2000" b="1">
                <a:latin typeface="Arial" pitchFamily="34" charset="0"/>
                <a:cs typeface="Arial" pitchFamily="34" charset="0"/>
              </a:rPr>
              <a:t>Clinical</a:t>
            </a:r>
            <a:endParaRPr lang="en-US" sz="2000" b="1" baseline="-25000">
              <a:latin typeface="Arial" pitchFamily="34" charset="0"/>
              <a:cs typeface="Arial" pitchFamily="34" charset="0"/>
            </a:endParaRPr>
          </a:p>
          <a:p>
            <a:pPr algn="ctr"/>
            <a:r>
              <a:rPr lang="en-US" sz="2000" b="1">
                <a:latin typeface="Arial" pitchFamily="34" charset="0"/>
                <a:cs typeface="Arial" pitchFamily="34" charset="0"/>
              </a:rPr>
              <a:t>Encounter</a:t>
            </a:r>
            <a:endParaRPr lang="en-US" sz="2000" b="1" baseline="-25000">
              <a:latin typeface="Arial" pitchFamily="34" charset="0"/>
              <a:cs typeface="Arial" pitchFamily="34" charset="0"/>
            </a:endParaRPr>
          </a:p>
        </p:txBody>
      </p:sp>
    </p:spTree>
    <p:extLst>
      <p:ext uri="{BB962C8B-B14F-4D97-AF65-F5344CB8AC3E}">
        <p14:creationId xmlns:p14="http://schemas.microsoft.com/office/powerpoint/2010/main" val="1683970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0"/>
            <a:ext cx="8229600" cy="1066800"/>
          </a:xfrm>
        </p:spPr>
        <p:txBody>
          <a:bodyPr/>
          <a:lstStyle/>
          <a:p>
            <a:pPr algn="ctr"/>
            <a:r>
              <a:rPr lang="en-US" sz="2800" b="1" dirty="0" smtClean="0"/>
              <a:t>Treatment Preference at Baseline and Treatment Decision at 30 Days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5170607"/>
              </p:ext>
            </p:extLst>
          </p:nvPr>
        </p:nvGraphicFramePr>
        <p:xfrm>
          <a:off x="533400" y="1855785"/>
          <a:ext cx="8001000" cy="3935415"/>
        </p:xfrm>
        <a:graphic>
          <a:graphicData uri="http://schemas.openxmlformats.org/drawingml/2006/table">
            <a:tbl>
              <a:tblPr firstRow="1" bandRow="1">
                <a:tableStyleId>{5C22544A-7EE6-4342-B048-85BDC9FD1C3A}</a:tableStyleId>
              </a:tblPr>
              <a:tblGrid>
                <a:gridCol w="2590800"/>
                <a:gridCol w="1943414"/>
                <a:gridCol w="1700331"/>
                <a:gridCol w="1766455"/>
              </a:tblGrid>
              <a:tr h="822963">
                <a:tc>
                  <a:txBody>
                    <a:bodyPr/>
                    <a:lstStyle/>
                    <a:p>
                      <a:pPr algn="ctr"/>
                      <a:endParaRPr lang="en-US" sz="1800" b="1" dirty="0">
                        <a:solidFill>
                          <a:schemeClr val="tx1"/>
                        </a:solidFill>
                        <a:latin typeface="Arial" pitchFamily="34" charset="0"/>
                        <a:cs typeface="Arial" pitchFamily="34" charset="0"/>
                      </a:endParaRPr>
                    </a:p>
                  </a:txBody>
                  <a:tcPr marT="45731" marB="45731">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Arial" pitchFamily="34" charset="0"/>
                          <a:cs typeface="Arial" pitchFamily="34" charset="0"/>
                        </a:rPr>
                        <a:t>Decision</a:t>
                      </a:r>
                      <a:endParaRPr lang="en-US" sz="1800" dirty="0" smtClean="0">
                        <a:solidFill>
                          <a:schemeClr val="tx1"/>
                        </a:solidFill>
                        <a:latin typeface="Arial" pitchFamily="34" charset="0"/>
                        <a:cs typeface="Arial" pitchFamily="34" charset="0"/>
                      </a:endParaRPr>
                    </a:p>
                  </a:txBody>
                  <a:tcPr marT="45731" marB="45731">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800" b="1" u="sng" dirty="0">
                        <a:solidFill>
                          <a:schemeClr val="tx1"/>
                        </a:solidFill>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1">
                <a:tc>
                  <a:txBody>
                    <a:bodyPr/>
                    <a:lstStyle/>
                    <a:p>
                      <a:pPr algn="l"/>
                      <a:endParaRPr lang="en-US" sz="1800" b="1" u="none" dirty="0" smtClean="0">
                        <a:solidFill>
                          <a:schemeClr val="tx1"/>
                        </a:solidFill>
                        <a:latin typeface="Arial" pitchFamily="34" charset="0"/>
                        <a:cs typeface="Arial" pitchFamily="34" charset="0"/>
                      </a:endParaRPr>
                    </a:p>
                    <a:p>
                      <a:pPr algn="l"/>
                      <a:r>
                        <a:rPr lang="en-US" sz="1800" b="1" u="sng" dirty="0" smtClean="0">
                          <a:solidFill>
                            <a:schemeClr val="tx1"/>
                          </a:solidFill>
                          <a:latin typeface="Arial" pitchFamily="34" charset="0"/>
                          <a:cs typeface="Arial" pitchFamily="34" charset="0"/>
                        </a:rPr>
                        <a:t>Preference</a:t>
                      </a:r>
                      <a:endParaRPr lang="en-US" sz="1800" b="1" u="sng" dirty="0">
                        <a:solidFill>
                          <a:schemeClr val="tx1"/>
                        </a:solidFill>
                        <a:latin typeface="Arial" pitchFamily="34" charset="0"/>
                        <a:cs typeface="Arial" pitchFamily="34" charset="0"/>
                      </a:endParaRPr>
                    </a:p>
                  </a:txBody>
                  <a:tcPr marT="45731" marB="45731">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Total</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endParaRPr lang="en-US" sz="1800" b="1" u="sng" dirty="0">
                        <a:solidFill>
                          <a:schemeClr val="tx1"/>
                        </a:solidFill>
                        <a:latin typeface="Arial" pitchFamily="34" charset="0"/>
                        <a:cs typeface="Arial" pitchFamily="34" charset="0"/>
                      </a:endParaRPr>
                    </a:p>
                  </a:txBody>
                  <a:tcPr marT="45731" marB="45731">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Have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AS</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endParaRPr lang="en-US" sz="1800" b="1" u="sng" dirty="0">
                        <a:solidFill>
                          <a:schemeClr val="tx1"/>
                        </a:solidFill>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1" dirty="0" smtClean="0">
                          <a:solidFill>
                            <a:schemeClr val="tx1"/>
                          </a:solidFill>
                          <a:latin typeface="Arial" pitchFamily="34" charset="0"/>
                          <a:cs typeface="Arial" pitchFamily="34" charset="0"/>
                        </a:rPr>
                        <a:t>     Have</a:t>
                      </a:r>
                      <a:r>
                        <a:rPr lang="en-US" sz="1800" b="1" baseline="0" dirty="0" smtClean="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AT</a:t>
                      </a:r>
                    </a:p>
                    <a:p>
                      <a:pPr algn="l"/>
                      <a:r>
                        <a:rPr lang="en-US" sz="1800" b="1" dirty="0" smtClean="0">
                          <a:solidFill>
                            <a:schemeClr val="tx1"/>
                          </a:solidFill>
                          <a:latin typeface="Arial" pitchFamily="34" charset="0"/>
                          <a:cs typeface="Arial" pitchFamily="34" charset="0"/>
                        </a:rPr>
                        <a:t>     </a:t>
                      </a:r>
                      <a:r>
                        <a:rPr lang="en-US" sz="1800" b="1" u="sng" dirty="0" smtClean="0">
                          <a:solidFill>
                            <a:schemeClr val="tx1"/>
                          </a:solidFill>
                          <a:latin typeface="Arial" pitchFamily="34" charset="0"/>
                          <a:cs typeface="Arial" pitchFamily="34" charset="0"/>
                        </a:rPr>
                        <a:t>n       (%)</a:t>
                      </a:r>
                      <a:endParaRPr lang="en-US" sz="1800" b="1" u="sng" dirty="0">
                        <a:solidFill>
                          <a:schemeClr val="tx1"/>
                        </a:solidFill>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321">
                <a:tc>
                  <a:txBody>
                    <a:bodyPr/>
                    <a:lstStyle/>
                    <a:p>
                      <a:pPr algn="l"/>
                      <a:r>
                        <a:rPr lang="en-US" sz="1800" b="0" dirty="0" smtClean="0">
                          <a:latin typeface="Arial" pitchFamily="34" charset="0"/>
                          <a:cs typeface="Arial" pitchFamily="34" charset="0"/>
                        </a:rPr>
                        <a:t>Prefer AT</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smtClean="0">
                          <a:latin typeface="Arial" pitchFamily="34" charset="0"/>
                          <a:cs typeface="Arial" pitchFamily="34" charset="0"/>
                        </a:rPr>
                        <a:t>    6     (28.6)</a:t>
                      </a:r>
                      <a:endParaRPr lang="en-US" sz="180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latin typeface="Arial" pitchFamily="34" charset="0"/>
                          <a:cs typeface="Arial" pitchFamily="34" charset="0"/>
                        </a:rPr>
                        <a:t>    4     (19.1)</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latin typeface="Arial" pitchFamily="34" charset="0"/>
                          <a:cs typeface="Arial" pitchFamily="34" charset="0"/>
                        </a:rPr>
                        <a:t>     2       (9.4)</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321">
                <a:tc>
                  <a:txBody>
                    <a:bodyPr/>
                    <a:lstStyle/>
                    <a:p>
                      <a:pPr algn="l"/>
                      <a:r>
                        <a:rPr lang="en-US" sz="1800" b="0" dirty="0" smtClean="0">
                          <a:latin typeface="Arial" pitchFamily="34" charset="0"/>
                          <a:cs typeface="Arial" pitchFamily="34" charset="0"/>
                        </a:rPr>
                        <a:t>Equal Preference</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smtClean="0">
                          <a:latin typeface="Arial" pitchFamily="34" charset="0"/>
                          <a:cs typeface="Arial" pitchFamily="34" charset="0"/>
                        </a:rPr>
                        <a:t>  10     (47.6)</a:t>
                      </a:r>
                      <a:endParaRPr lang="en-US" sz="180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latin typeface="Arial" pitchFamily="34" charset="0"/>
                          <a:cs typeface="Arial" pitchFamily="34" charset="0"/>
                        </a:rPr>
                        <a:t>    9     (42.8)</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smtClean="0">
                          <a:latin typeface="Arial" pitchFamily="34" charset="0"/>
                          <a:cs typeface="Arial" pitchFamily="34" charset="0"/>
                        </a:rPr>
                        <a:t>     1       (4.8)</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0088">
                <a:tc>
                  <a:txBody>
                    <a:bodyPr/>
                    <a:lstStyle/>
                    <a:p>
                      <a:pPr algn="l"/>
                      <a:r>
                        <a:rPr lang="en-US" sz="1800" b="0" dirty="0" smtClean="0">
                          <a:latin typeface="Arial" pitchFamily="34" charset="0"/>
                          <a:cs typeface="Arial" pitchFamily="34" charset="0"/>
                        </a:rPr>
                        <a:t>Prefer AS</a:t>
                      </a:r>
                      <a:endParaRPr lang="en-US" sz="1800" b="0"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u="sng" dirty="0" smtClean="0">
                          <a:latin typeface="Arial" pitchFamily="34" charset="0"/>
                          <a:cs typeface="Arial" pitchFamily="34" charset="0"/>
                        </a:rPr>
                        <a:t>    5     (23.8)</a:t>
                      </a:r>
                      <a:endParaRPr lang="en-US" sz="1800" u="sng"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u="sng" dirty="0" smtClean="0">
                          <a:latin typeface="Arial" pitchFamily="34" charset="0"/>
                          <a:cs typeface="Arial" pitchFamily="34" charset="0"/>
                        </a:rPr>
                        <a:t>    4     (19.1)</a:t>
                      </a:r>
                      <a:endParaRPr lang="en-US" sz="1800" b="0" u="sng"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u="sng" dirty="0" smtClean="0">
                          <a:latin typeface="Arial" pitchFamily="34" charset="0"/>
                          <a:cs typeface="Arial" pitchFamily="34" charset="0"/>
                        </a:rPr>
                        <a:t>     1       (4.8)</a:t>
                      </a:r>
                      <a:endParaRPr lang="en-US" sz="1800" b="0" u="sng" dirty="0">
                        <a:latin typeface="Arial" pitchFamily="34" charset="0"/>
                        <a:cs typeface="Arial" pitchFamily="34" charset="0"/>
                      </a:endParaRPr>
                    </a:p>
                  </a:txBody>
                  <a:tcPr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9321">
                <a:tc>
                  <a:txBody>
                    <a:bodyPr/>
                    <a:lstStyle/>
                    <a:p>
                      <a:pPr algn="l"/>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T="45731" marB="45731"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smtClean="0">
                          <a:latin typeface="Arial" pitchFamily="34" charset="0"/>
                          <a:cs typeface="Arial" pitchFamily="34" charset="0"/>
                        </a:rPr>
                        <a:t>  21   (100.0)</a:t>
                      </a:r>
                      <a:endParaRPr lang="en-US" sz="1800" dirty="0">
                        <a:latin typeface="Arial" pitchFamily="34" charset="0"/>
                        <a:cs typeface="Arial" pitchFamily="34" charset="0"/>
                      </a:endParaRPr>
                    </a:p>
                  </a:txBody>
                  <a:tcPr marT="45731" marB="45731">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smtClean="0">
                          <a:latin typeface="Arial" pitchFamily="34" charset="0"/>
                          <a:cs typeface="Arial" pitchFamily="34" charset="0"/>
                        </a:rPr>
                        <a:t>   17    (81.0)</a:t>
                      </a:r>
                      <a:endParaRPr lang="en-US" sz="1800" dirty="0">
                        <a:latin typeface="Arial" pitchFamily="34" charset="0"/>
                        <a:cs typeface="Arial" pitchFamily="34" charset="0"/>
                      </a:endParaRPr>
                    </a:p>
                  </a:txBody>
                  <a:tcPr marT="45731" marB="45731">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smtClean="0">
                          <a:latin typeface="Arial" pitchFamily="34" charset="0"/>
                          <a:cs typeface="Arial" pitchFamily="34" charset="0"/>
                        </a:rPr>
                        <a:t>     4     (19.0)</a:t>
                      </a:r>
                      <a:endParaRPr lang="en-US" sz="1800" dirty="0">
                        <a:latin typeface="Arial" pitchFamily="34" charset="0"/>
                        <a:cs typeface="Arial" pitchFamily="34" charset="0"/>
                      </a:endParaRPr>
                    </a:p>
                  </a:txBody>
                  <a:tcPr marT="45731" marB="45731">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539587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52400"/>
            <a:ext cx="9144000" cy="715962"/>
          </a:xfrm>
        </p:spPr>
        <p:txBody>
          <a:bodyPr/>
          <a:lstStyle/>
          <a:p>
            <a:pPr algn="ctr"/>
            <a:r>
              <a:rPr lang="en-US" sz="2800" b="1" dirty="0" smtClean="0"/>
              <a:t>Change in Knowledge &amp; Decisional Conflict</a:t>
            </a:r>
            <a:br>
              <a:rPr lang="en-US" sz="2800" b="1" dirty="0" smtClean="0"/>
            </a:br>
            <a:r>
              <a:rPr lang="en-US" sz="2800" b="1" dirty="0" smtClean="0"/>
              <a:t>from Baseline to 30 Days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042069"/>
              </p:ext>
            </p:extLst>
          </p:nvPr>
        </p:nvGraphicFramePr>
        <p:xfrm>
          <a:off x="482600" y="1828800"/>
          <a:ext cx="8237539" cy="3887789"/>
        </p:xfrm>
        <a:graphic>
          <a:graphicData uri="http://schemas.openxmlformats.org/drawingml/2006/table">
            <a:tbl>
              <a:tblPr firstRow="1" bandRow="1">
                <a:tableStyleId>{5C22544A-7EE6-4342-B048-85BDC9FD1C3A}</a:tableStyleId>
              </a:tblPr>
              <a:tblGrid>
                <a:gridCol w="2946398"/>
                <a:gridCol w="1739900"/>
                <a:gridCol w="1714500"/>
                <a:gridCol w="1836741"/>
              </a:tblGrid>
              <a:tr h="620831">
                <a:tc>
                  <a:txBody>
                    <a:bodyPr/>
                    <a:lstStyle/>
                    <a:p>
                      <a:r>
                        <a:rPr lang="en-US" sz="2400" u="sng" dirty="0" smtClean="0">
                          <a:solidFill>
                            <a:schemeClr val="tx1"/>
                          </a:solidFill>
                        </a:rPr>
                        <a:t>Scale</a:t>
                      </a:r>
                      <a:endParaRPr lang="en-US" sz="2400" u="sng" dirty="0">
                        <a:solidFill>
                          <a:schemeClr val="tx1"/>
                        </a:solidFill>
                      </a:endParaRPr>
                    </a:p>
                  </a:txBody>
                  <a:tcPr marT="45735" marB="45735">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u="sng" dirty="0" smtClean="0">
                          <a:solidFill>
                            <a:schemeClr val="tx1"/>
                          </a:solidFill>
                        </a:rPr>
                        <a:t>Baseline</a:t>
                      </a:r>
                      <a:endParaRPr lang="en-US" sz="2400" u="sng" dirty="0">
                        <a:solidFill>
                          <a:schemeClr val="tx1"/>
                        </a:solidFill>
                      </a:endParaRPr>
                    </a:p>
                  </a:txBody>
                  <a:tcPr marT="45735" marB="45735">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u="sng" dirty="0" smtClean="0">
                          <a:solidFill>
                            <a:schemeClr val="tx1"/>
                          </a:solidFill>
                        </a:rPr>
                        <a:t>30-Days</a:t>
                      </a:r>
                    </a:p>
                  </a:txBody>
                  <a:tcPr marT="45735" marB="45735">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u="sng" baseline="0" dirty="0" smtClean="0">
                          <a:solidFill>
                            <a:schemeClr val="tx1"/>
                          </a:solidFill>
                        </a:rPr>
                        <a:t>Difference</a:t>
                      </a:r>
                      <a:endParaRPr lang="en-US" sz="2400" u="sng" dirty="0">
                        <a:solidFill>
                          <a:schemeClr val="tx1"/>
                        </a:solidFill>
                      </a:endParaRPr>
                    </a:p>
                  </a:txBody>
                  <a:tcPr marT="45735" marB="45735">
                    <a:lnL w="12700" cmpd="sng">
                      <a:noFill/>
                    </a:lnL>
                    <a:lnR w="12700" cmpd="sng">
                      <a:noFill/>
                    </a:lnR>
                    <a:lnT w="12700" cmpd="sng">
                      <a:noFill/>
                    </a:lnT>
                    <a:lnB w="38100" cmpd="sng">
                      <a:noFill/>
                    </a:lnB>
                    <a:lnTlToBr w="12700" cmpd="sng">
                      <a:noFill/>
                      <a:prstDash val="solid"/>
                    </a:lnTlToBr>
                    <a:lnBlToTr w="12700" cmpd="sng">
                      <a:noFill/>
                      <a:prstDash val="solid"/>
                    </a:lnBlToTr>
                  </a:tcPr>
                </a:tc>
              </a:tr>
              <a:tr h="463326">
                <a:tc>
                  <a:txBody>
                    <a:bodyPr/>
                    <a:lstStyle/>
                    <a:p>
                      <a:r>
                        <a:rPr lang="en-US" sz="2400" dirty="0" smtClean="0"/>
                        <a:t>Knowledge</a:t>
                      </a:r>
                      <a:endParaRPr lang="en-US" sz="2400" dirty="0"/>
                    </a:p>
                  </a:txBody>
                  <a:tcPr marT="45735" marB="45735">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400" dirty="0" smtClean="0">
                          <a:solidFill>
                            <a:schemeClr val="tx1"/>
                          </a:solidFill>
                        </a:rPr>
                        <a:t>73.8%</a:t>
                      </a:r>
                      <a:endParaRPr lang="en-US" sz="2400" dirty="0">
                        <a:solidFill>
                          <a:schemeClr val="tx1"/>
                        </a:solidFill>
                      </a:endParaRPr>
                    </a:p>
                  </a:txBody>
                  <a:tcPr marT="45735" marB="45735">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400" dirty="0" smtClean="0">
                          <a:solidFill>
                            <a:schemeClr val="tx1"/>
                          </a:solidFill>
                        </a:rPr>
                        <a:t>86.9%</a:t>
                      </a:r>
                      <a:endParaRPr lang="en-US" sz="2400" dirty="0">
                        <a:solidFill>
                          <a:schemeClr val="tx1"/>
                        </a:solidFill>
                      </a:endParaRPr>
                    </a:p>
                  </a:txBody>
                  <a:tcPr marT="45735" marB="45735">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400" dirty="0" smtClean="0">
                          <a:solidFill>
                            <a:schemeClr val="tx1"/>
                          </a:solidFill>
                        </a:rPr>
                        <a:t>+13.1%</a:t>
                      </a:r>
                      <a:endParaRPr lang="en-US" sz="2400" dirty="0">
                        <a:solidFill>
                          <a:schemeClr val="tx1"/>
                        </a:solidFill>
                      </a:endParaRPr>
                    </a:p>
                  </a:txBody>
                  <a:tcPr marT="45735" marB="45735">
                    <a:lnL w="12700" cmpd="sng">
                      <a:noFill/>
                    </a:lnL>
                    <a:lnR w="12700" cmpd="sng">
                      <a:noFill/>
                    </a:lnR>
                    <a:lnT w="38100" cmpd="sng">
                      <a:noFill/>
                    </a:lnT>
                    <a:lnB w="12700" cmpd="sng">
                      <a:noFill/>
                    </a:lnB>
                    <a:lnTlToBr w="12700" cmpd="sng">
                      <a:noFill/>
                      <a:prstDash val="solid"/>
                    </a:lnTlToBr>
                    <a:lnBlToTr w="12700" cmpd="sng">
                      <a:noFill/>
                      <a:prstDash val="solid"/>
                    </a:lnBlToTr>
                  </a:tcPr>
                </a:tc>
              </a:tr>
              <a:tr h="457349">
                <a:tc>
                  <a:txBody>
                    <a:bodyPr/>
                    <a:lstStyle/>
                    <a:p>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40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r h="492979">
                <a:tc>
                  <a:txBody>
                    <a:bodyPr/>
                    <a:lstStyle/>
                    <a:p>
                      <a:r>
                        <a:rPr lang="en-US" sz="2400" dirty="0" smtClean="0"/>
                        <a:t>Decisional Conflict*</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1.80</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0.72</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-1.08</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r h="463326">
                <a:tc>
                  <a:txBody>
                    <a:bodyPr/>
                    <a:lstStyle/>
                    <a:p>
                      <a:r>
                        <a:rPr lang="en-US" sz="2400" dirty="0" smtClean="0"/>
                        <a:t>     Uncertain</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2.16</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0.90</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-1.26</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r h="463326">
                <a:tc>
                  <a:txBody>
                    <a:bodyPr/>
                    <a:lstStyle/>
                    <a:p>
                      <a:r>
                        <a:rPr lang="en-US" sz="2400" dirty="0" smtClean="0"/>
                        <a:t>     Uninformed</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1.92</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0.57</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-1.35</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r h="463326">
                <a:tc>
                  <a:txBody>
                    <a:bodyPr/>
                    <a:lstStyle/>
                    <a:p>
                      <a:r>
                        <a:rPr lang="en-US" sz="2400" dirty="0" smtClean="0"/>
                        <a:t>     Unclear</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1.87</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0.78</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-1.09</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r h="463326">
                <a:tc>
                  <a:txBody>
                    <a:bodyPr/>
                    <a:lstStyle/>
                    <a:p>
                      <a:r>
                        <a:rPr lang="en-US" sz="2400" dirty="0" smtClean="0"/>
                        <a:t>     Unsupported</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2.16</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0.90</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dirty="0" smtClean="0"/>
                        <a:t>-1.26</a:t>
                      </a:r>
                      <a:endParaRPr lang="en-US" sz="2400" dirty="0"/>
                    </a:p>
                  </a:txBody>
                  <a:tcPr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2804" name="Title 1"/>
          <p:cNvSpPr txBox="1">
            <a:spLocks/>
          </p:cNvSpPr>
          <p:nvPr/>
        </p:nvSpPr>
        <p:spPr bwMode="auto">
          <a:xfrm>
            <a:off x="1828800" y="5868987"/>
            <a:ext cx="43799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t>*12 out of 16 questions from scale</a:t>
            </a:r>
          </a:p>
        </p:txBody>
      </p:sp>
    </p:spTree>
    <p:extLst>
      <p:ext uri="{BB962C8B-B14F-4D97-AF65-F5344CB8AC3E}">
        <p14:creationId xmlns:p14="http://schemas.microsoft.com/office/powerpoint/2010/main" val="1790600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52400"/>
            <a:ext cx="9123947" cy="603250"/>
          </a:xfrm>
        </p:spPr>
        <p:txBody>
          <a:bodyPr/>
          <a:lstStyle/>
          <a:p>
            <a:pPr algn="ctr" eaLnBrk="1" hangingPunct="1"/>
            <a:r>
              <a:rPr lang="en-US" sz="4000" b="1" dirty="0" smtClean="0"/>
              <a:t>Summary</a:t>
            </a:r>
          </a:p>
        </p:txBody>
      </p:sp>
      <p:sp>
        <p:nvSpPr>
          <p:cNvPr id="32771" name="Rectangle 3"/>
          <p:cNvSpPr>
            <a:spLocks noGrp="1" noChangeArrowheads="1"/>
          </p:cNvSpPr>
          <p:nvPr>
            <p:ph type="body" idx="1"/>
          </p:nvPr>
        </p:nvSpPr>
        <p:spPr>
          <a:xfrm>
            <a:off x="838200" y="1828800"/>
            <a:ext cx="7391400" cy="3429000"/>
          </a:xfrm>
        </p:spPr>
        <p:txBody>
          <a:bodyPr/>
          <a:lstStyle/>
          <a:p>
            <a:pPr marL="0" indent="0" eaLnBrk="1" hangingPunct="1">
              <a:lnSpc>
                <a:spcPct val="90000"/>
              </a:lnSpc>
              <a:buFontTx/>
              <a:buNone/>
              <a:defRPr/>
            </a:pPr>
            <a:r>
              <a:rPr lang="en-US" sz="2800" dirty="0" smtClean="0">
                <a:cs typeface="Arial" charset="0"/>
              </a:rPr>
              <a:t>In response to decision counseling and shared decision making,</a:t>
            </a:r>
          </a:p>
          <a:p>
            <a:pPr eaLnBrk="1" hangingPunct="1">
              <a:lnSpc>
                <a:spcPct val="90000"/>
              </a:lnSpc>
              <a:buFont typeface="Arial" pitchFamily="34" charset="0"/>
              <a:buChar char="•"/>
              <a:defRPr/>
            </a:pPr>
            <a:r>
              <a:rPr lang="en-US" sz="2400" dirty="0" smtClean="0">
                <a:cs typeface="Arial" charset="0"/>
              </a:rPr>
              <a:t>Knowledge increased</a:t>
            </a:r>
          </a:p>
          <a:p>
            <a:pPr eaLnBrk="1" hangingPunct="1">
              <a:lnSpc>
                <a:spcPct val="90000"/>
              </a:lnSpc>
              <a:buFont typeface="Arial" pitchFamily="34" charset="0"/>
              <a:buChar char="•"/>
              <a:defRPr/>
            </a:pPr>
            <a:r>
              <a:rPr lang="en-US" sz="2400" dirty="0" smtClean="0">
                <a:cs typeface="Arial" charset="0"/>
              </a:rPr>
              <a:t>Decisional conflict decreased</a:t>
            </a:r>
          </a:p>
          <a:p>
            <a:pPr eaLnBrk="1" hangingPunct="1">
              <a:lnSpc>
                <a:spcPct val="90000"/>
              </a:lnSpc>
              <a:buFont typeface="Arial" pitchFamily="34" charset="0"/>
              <a:buChar char="•"/>
              <a:defRPr/>
            </a:pPr>
            <a:r>
              <a:rPr lang="en-US" sz="2400" dirty="0" smtClean="0">
                <a:cs typeface="Arial" charset="0"/>
              </a:rPr>
              <a:t>Patients tended to decide in favor of AS, especially if they had an equal preference for AS and AT, or if they favored AS</a:t>
            </a:r>
          </a:p>
          <a:p>
            <a:pPr eaLnBrk="1" hangingPunct="1">
              <a:lnSpc>
                <a:spcPct val="90000"/>
              </a:lnSpc>
              <a:buFont typeface="Arial" pitchFamily="34" charset="0"/>
              <a:buChar char="•"/>
              <a:defRPr/>
            </a:pPr>
            <a:r>
              <a:rPr lang="en-US" sz="2400" dirty="0" smtClean="0">
                <a:cs typeface="Arial" charset="0"/>
              </a:rPr>
              <a:t>Treatment decisions remained stable at 5 and 30 days</a:t>
            </a:r>
          </a:p>
        </p:txBody>
      </p:sp>
    </p:spTree>
    <p:extLst>
      <p:ext uri="{BB962C8B-B14F-4D97-AF65-F5344CB8AC3E}">
        <p14:creationId xmlns:p14="http://schemas.microsoft.com/office/powerpoint/2010/main" val="3755988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856" t="18826" r="17175" b="9291"/>
          <a:stretch>
            <a:fillRect/>
          </a:stretch>
        </p:blipFill>
        <p:spPr>
          <a:xfrm>
            <a:off x="838200" y="1600200"/>
            <a:ext cx="7505700" cy="4648200"/>
          </a:xfrm>
        </p:spPr>
      </p:pic>
      <p:sp>
        <p:nvSpPr>
          <p:cNvPr id="34819" name="Rectangle 4"/>
          <p:cNvSpPr>
            <a:spLocks noChangeArrowheads="1"/>
          </p:cNvSpPr>
          <p:nvPr/>
        </p:nvSpPr>
        <p:spPr bwMode="auto">
          <a:xfrm>
            <a:off x="5883275" y="1914525"/>
            <a:ext cx="704850" cy="2984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4820" name="Title 1"/>
          <p:cNvSpPr>
            <a:spLocks noGrp="1"/>
          </p:cNvSpPr>
          <p:nvPr>
            <p:ph type="title"/>
          </p:nvPr>
        </p:nvSpPr>
        <p:spPr>
          <a:xfrm>
            <a:off x="0" y="152400"/>
            <a:ext cx="9144000" cy="615950"/>
          </a:xfrm>
        </p:spPr>
        <p:txBody>
          <a:bodyPr/>
          <a:lstStyle/>
          <a:p>
            <a:pPr algn="ctr"/>
            <a:r>
              <a:rPr lang="en-US" sz="3200" dirty="0" smtClean="0">
                <a:cs typeface="Arial" charset="0"/>
              </a:rPr>
              <a:t>DCP </a:t>
            </a:r>
            <a:r>
              <a:rPr lang="en-US" sz="3200" b="1" dirty="0" smtClean="0">
                <a:cs typeface="Arial" charset="0"/>
              </a:rPr>
              <a:t>Administrator Access</a:t>
            </a:r>
          </a:p>
        </p:txBody>
      </p:sp>
    </p:spTree>
    <p:extLst>
      <p:ext uri="{BB962C8B-B14F-4D97-AF65-F5344CB8AC3E}">
        <p14:creationId xmlns:p14="http://schemas.microsoft.com/office/powerpoint/2010/main" val="3616154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224" t="38339" r="22420" b="10219"/>
          <a:stretch>
            <a:fillRect/>
          </a:stretch>
        </p:blipFill>
        <p:spPr>
          <a:xfrm>
            <a:off x="1133475" y="1828800"/>
            <a:ext cx="7019925" cy="4343400"/>
          </a:xfrm>
        </p:spPr>
      </p:pic>
      <p:sp>
        <p:nvSpPr>
          <p:cNvPr id="5" name="Rectangle 4"/>
          <p:cNvSpPr>
            <a:spLocks noChangeArrowheads="1"/>
          </p:cNvSpPr>
          <p:nvPr/>
        </p:nvSpPr>
        <p:spPr bwMode="auto">
          <a:xfrm>
            <a:off x="1412875" y="2781300"/>
            <a:ext cx="2552700" cy="33083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5844" name="Title 1"/>
          <p:cNvSpPr>
            <a:spLocks noGrp="1"/>
          </p:cNvSpPr>
          <p:nvPr>
            <p:ph type="title"/>
          </p:nvPr>
        </p:nvSpPr>
        <p:spPr>
          <a:xfrm>
            <a:off x="0" y="152400"/>
            <a:ext cx="9144000" cy="615950"/>
          </a:xfrm>
        </p:spPr>
        <p:txBody>
          <a:bodyPr/>
          <a:lstStyle/>
          <a:p>
            <a:pPr algn="ctr"/>
            <a:r>
              <a:rPr lang="en-US" sz="3200" b="1" dirty="0" smtClean="0"/>
              <a:t>DCP Administrative Tools </a:t>
            </a:r>
          </a:p>
        </p:txBody>
      </p:sp>
    </p:spTree>
    <p:extLst>
      <p:ext uri="{BB962C8B-B14F-4D97-AF65-F5344CB8AC3E}">
        <p14:creationId xmlns:p14="http://schemas.microsoft.com/office/powerpoint/2010/main" val="101999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184" t="27855" r="2505" b="17760"/>
          <a:stretch>
            <a:fillRect/>
          </a:stretch>
        </p:blipFill>
        <p:spPr>
          <a:xfrm>
            <a:off x="1903413" y="1524000"/>
            <a:ext cx="5297487" cy="2641600"/>
          </a:xfrm>
        </p:spPr>
      </p:pic>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l="15144" t="42732" r="3111" b="10001"/>
          <a:stretch>
            <a:fillRect/>
          </a:stretch>
        </p:blipFill>
        <p:spPr bwMode="auto">
          <a:xfrm>
            <a:off x="1903413" y="4165600"/>
            <a:ext cx="5297487"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2171700" y="2386012"/>
            <a:ext cx="1485900" cy="282733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6869" name="Title 1"/>
          <p:cNvSpPr>
            <a:spLocks noGrp="1"/>
          </p:cNvSpPr>
          <p:nvPr>
            <p:ph type="title"/>
          </p:nvPr>
        </p:nvSpPr>
        <p:spPr>
          <a:xfrm>
            <a:off x="33338" y="152400"/>
            <a:ext cx="9144000" cy="615950"/>
          </a:xfrm>
        </p:spPr>
        <p:txBody>
          <a:bodyPr/>
          <a:lstStyle/>
          <a:p>
            <a:pPr algn="ctr"/>
            <a:r>
              <a:rPr lang="en-US" sz="3200" b="1" dirty="0" smtClean="0"/>
              <a:t>DCP Decision Context </a:t>
            </a:r>
          </a:p>
        </p:txBody>
      </p:sp>
    </p:spTree>
    <p:extLst>
      <p:ext uri="{BB962C8B-B14F-4D97-AF65-F5344CB8AC3E}">
        <p14:creationId xmlns:p14="http://schemas.microsoft.com/office/powerpoint/2010/main" val="10269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184" t="27855" r="2505" b="17760"/>
          <a:stretch>
            <a:fillRect/>
          </a:stretch>
        </p:blipFill>
        <p:spPr>
          <a:xfrm>
            <a:off x="1903413" y="1462087"/>
            <a:ext cx="5297487" cy="2641600"/>
          </a:xfrm>
        </p:spPr>
      </p:pic>
      <p:pic>
        <p:nvPicPr>
          <p:cNvPr id="37891" name="Picture 4"/>
          <p:cNvPicPr>
            <a:picLocks noChangeAspect="1"/>
          </p:cNvPicPr>
          <p:nvPr/>
        </p:nvPicPr>
        <p:blipFill>
          <a:blip r:embed="rId3">
            <a:extLst>
              <a:ext uri="{28A0092B-C50C-407E-A947-70E740481C1C}">
                <a14:useLocalDpi xmlns:a14="http://schemas.microsoft.com/office/drawing/2010/main" val="0"/>
              </a:ext>
            </a:extLst>
          </a:blip>
          <a:srcRect l="15144" t="42732" r="3111" b="10001"/>
          <a:stretch>
            <a:fillRect/>
          </a:stretch>
        </p:blipFill>
        <p:spPr bwMode="auto">
          <a:xfrm>
            <a:off x="1903413" y="4103687"/>
            <a:ext cx="529748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ChangeArrowheads="1"/>
          </p:cNvSpPr>
          <p:nvPr/>
        </p:nvSpPr>
        <p:spPr bwMode="auto">
          <a:xfrm>
            <a:off x="3600450" y="2316162"/>
            <a:ext cx="809625" cy="293687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7893" name="Title 1"/>
          <p:cNvSpPr>
            <a:spLocks noGrp="1"/>
          </p:cNvSpPr>
          <p:nvPr>
            <p:ph type="title"/>
          </p:nvPr>
        </p:nvSpPr>
        <p:spPr>
          <a:xfrm>
            <a:off x="0" y="152400"/>
            <a:ext cx="9144000" cy="615950"/>
          </a:xfrm>
        </p:spPr>
        <p:txBody>
          <a:bodyPr/>
          <a:lstStyle/>
          <a:p>
            <a:pPr algn="ctr"/>
            <a:r>
              <a:rPr lang="en-US" sz="3200" dirty="0" smtClean="0"/>
              <a:t>DCP Counselors</a:t>
            </a:r>
            <a:r>
              <a:rPr lang="en-US" sz="3200" b="1" dirty="0" smtClean="0"/>
              <a:t> </a:t>
            </a:r>
          </a:p>
        </p:txBody>
      </p:sp>
    </p:spTree>
    <p:extLst>
      <p:ext uri="{BB962C8B-B14F-4D97-AF65-F5344CB8AC3E}">
        <p14:creationId xmlns:p14="http://schemas.microsoft.com/office/powerpoint/2010/main" val="2835263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184" t="27855" r="2505" b="17760"/>
          <a:stretch>
            <a:fillRect/>
          </a:stretch>
        </p:blipFill>
        <p:spPr>
          <a:xfrm>
            <a:off x="1903413" y="1462087"/>
            <a:ext cx="5297487" cy="2641600"/>
          </a:xfrm>
        </p:spPr>
      </p:pic>
      <p:pic>
        <p:nvPicPr>
          <p:cNvPr id="38915" name="Picture 4"/>
          <p:cNvPicPr>
            <a:picLocks noChangeAspect="1"/>
          </p:cNvPicPr>
          <p:nvPr/>
        </p:nvPicPr>
        <p:blipFill>
          <a:blip r:embed="rId3">
            <a:extLst>
              <a:ext uri="{28A0092B-C50C-407E-A947-70E740481C1C}">
                <a14:useLocalDpi xmlns:a14="http://schemas.microsoft.com/office/drawing/2010/main" val="0"/>
              </a:ext>
            </a:extLst>
          </a:blip>
          <a:srcRect l="15144" t="42732" r="3111" b="10001"/>
          <a:stretch>
            <a:fillRect/>
          </a:stretch>
        </p:blipFill>
        <p:spPr bwMode="auto">
          <a:xfrm>
            <a:off x="1903413" y="4103687"/>
            <a:ext cx="529748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ChangeArrowheads="1"/>
          </p:cNvSpPr>
          <p:nvPr/>
        </p:nvSpPr>
        <p:spPr bwMode="auto">
          <a:xfrm>
            <a:off x="4324350" y="2324100"/>
            <a:ext cx="1219200" cy="28273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8917" name="Title 1"/>
          <p:cNvSpPr>
            <a:spLocks noGrp="1"/>
          </p:cNvSpPr>
          <p:nvPr>
            <p:ph type="title"/>
          </p:nvPr>
        </p:nvSpPr>
        <p:spPr>
          <a:xfrm>
            <a:off x="12700" y="152400"/>
            <a:ext cx="9144000" cy="615950"/>
          </a:xfrm>
        </p:spPr>
        <p:txBody>
          <a:bodyPr/>
          <a:lstStyle/>
          <a:p>
            <a:pPr algn="ctr"/>
            <a:r>
              <a:rPr lang="en-US" sz="3200" dirty="0" smtClean="0"/>
              <a:t>DCP Decision Situation</a:t>
            </a:r>
            <a:endParaRPr lang="en-US" sz="3200" b="1" dirty="0" smtClean="0"/>
          </a:p>
        </p:txBody>
      </p:sp>
    </p:spTree>
    <p:extLst>
      <p:ext uri="{BB962C8B-B14F-4D97-AF65-F5344CB8AC3E}">
        <p14:creationId xmlns:p14="http://schemas.microsoft.com/office/powerpoint/2010/main" val="3264072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184" t="27855" r="2505" b="17760"/>
          <a:stretch>
            <a:fillRect/>
          </a:stretch>
        </p:blipFill>
        <p:spPr>
          <a:xfrm>
            <a:off x="1903413" y="1462087"/>
            <a:ext cx="5297487" cy="2641600"/>
          </a:xfrm>
        </p:spPr>
      </p:pic>
      <p:pic>
        <p:nvPicPr>
          <p:cNvPr id="39939" name="Picture 4"/>
          <p:cNvPicPr>
            <a:picLocks noChangeAspect="1"/>
          </p:cNvPicPr>
          <p:nvPr/>
        </p:nvPicPr>
        <p:blipFill>
          <a:blip r:embed="rId3">
            <a:extLst>
              <a:ext uri="{28A0092B-C50C-407E-A947-70E740481C1C}">
                <a14:useLocalDpi xmlns:a14="http://schemas.microsoft.com/office/drawing/2010/main" val="0"/>
              </a:ext>
            </a:extLst>
          </a:blip>
          <a:srcRect l="15144" t="42732" r="3111" b="10001"/>
          <a:stretch>
            <a:fillRect/>
          </a:stretch>
        </p:blipFill>
        <p:spPr bwMode="auto">
          <a:xfrm>
            <a:off x="1903413" y="4103687"/>
            <a:ext cx="529748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5362575" y="2324100"/>
            <a:ext cx="1276350" cy="28273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39941" name="Title 1"/>
          <p:cNvSpPr>
            <a:spLocks noGrp="1"/>
          </p:cNvSpPr>
          <p:nvPr>
            <p:ph type="title"/>
          </p:nvPr>
        </p:nvSpPr>
        <p:spPr>
          <a:xfrm>
            <a:off x="-20638" y="228600"/>
            <a:ext cx="9144001" cy="615950"/>
          </a:xfrm>
        </p:spPr>
        <p:txBody>
          <a:bodyPr/>
          <a:lstStyle/>
          <a:p>
            <a:pPr algn="ctr"/>
            <a:r>
              <a:rPr lang="en-US" sz="3200" dirty="0" smtClean="0"/>
              <a:t>DCP Activation Status</a:t>
            </a:r>
            <a:r>
              <a:rPr lang="en-US" sz="3200" b="1" dirty="0" smtClean="0"/>
              <a:t> </a:t>
            </a:r>
          </a:p>
        </p:txBody>
      </p:sp>
    </p:spTree>
    <p:extLst>
      <p:ext uri="{BB962C8B-B14F-4D97-AF65-F5344CB8AC3E}">
        <p14:creationId xmlns:p14="http://schemas.microsoft.com/office/powerpoint/2010/main" val="989782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184" t="27855" r="2505" b="17760"/>
          <a:stretch>
            <a:fillRect/>
          </a:stretch>
        </p:blipFill>
        <p:spPr>
          <a:xfrm>
            <a:off x="1903413" y="1447800"/>
            <a:ext cx="5297487" cy="2641600"/>
          </a:xfrm>
        </p:spPr>
      </p:pic>
      <p:pic>
        <p:nvPicPr>
          <p:cNvPr id="40963" name="Picture 4"/>
          <p:cNvPicPr>
            <a:picLocks noChangeAspect="1"/>
          </p:cNvPicPr>
          <p:nvPr/>
        </p:nvPicPr>
        <p:blipFill>
          <a:blip r:embed="rId3">
            <a:extLst>
              <a:ext uri="{28A0092B-C50C-407E-A947-70E740481C1C}">
                <a14:useLocalDpi xmlns:a14="http://schemas.microsoft.com/office/drawing/2010/main" val="0"/>
              </a:ext>
            </a:extLst>
          </a:blip>
          <a:srcRect l="15144" t="42732" r="3111" b="10001"/>
          <a:stretch>
            <a:fillRect/>
          </a:stretch>
        </p:blipFill>
        <p:spPr bwMode="auto">
          <a:xfrm>
            <a:off x="1903413" y="4089400"/>
            <a:ext cx="529748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5"/>
          <p:cNvSpPr>
            <a:spLocks noChangeArrowheads="1"/>
          </p:cNvSpPr>
          <p:nvPr/>
        </p:nvSpPr>
        <p:spPr bwMode="auto">
          <a:xfrm>
            <a:off x="6553200" y="2309813"/>
            <a:ext cx="419100" cy="28273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
        <p:nvSpPr>
          <p:cNvPr id="40965" name="Title 1"/>
          <p:cNvSpPr>
            <a:spLocks noGrp="1"/>
          </p:cNvSpPr>
          <p:nvPr>
            <p:ph type="title"/>
          </p:nvPr>
        </p:nvSpPr>
        <p:spPr>
          <a:xfrm>
            <a:off x="0" y="228600"/>
            <a:ext cx="9144000" cy="615950"/>
          </a:xfrm>
        </p:spPr>
        <p:txBody>
          <a:bodyPr/>
          <a:lstStyle/>
          <a:p>
            <a:pPr algn="ctr"/>
            <a:r>
              <a:rPr lang="en-US" sz="3200" dirty="0" smtClean="0"/>
              <a:t>DCP Edit Function</a:t>
            </a:r>
            <a:r>
              <a:rPr lang="en-US" sz="3200" b="1" dirty="0" smtClean="0"/>
              <a:t> </a:t>
            </a:r>
          </a:p>
        </p:txBody>
      </p:sp>
    </p:spTree>
    <p:extLst>
      <p:ext uri="{BB962C8B-B14F-4D97-AF65-F5344CB8AC3E}">
        <p14:creationId xmlns:p14="http://schemas.microsoft.com/office/powerpoint/2010/main" val="276284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4294967295"/>
          </p:nvPr>
        </p:nvSpPr>
        <p:spPr>
          <a:xfrm>
            <a:off x="800100" y="1384300"/>
            <a:ext cx="7569200" cy="4940300"/>
          </a:xfrm>
        </p:spPr>
        <p:txBody>
          <a:bodyPr/>
          <a:lstStyle/>
          <a:p>
            <a:pPr eaLnBrk="1" hangingPunct="1">
              <a:lnSpc>
                <a:spcPct val="90000"/>
              </a:lnSpc>
              <a:defRPr/>
            </a:pPr>
            <a:r>
              <a:rPr lang="en-US" sz="2800" dirty="0" smtClean="0"/>
              <a:t>Most patients want to be involved in decisions about their health care, but do not wish to make autonomous decisions or take on what they perceive to be the provider’s role.</a:t>
            </a:r>
          </a:p>
          <a:p>
            <a:pPr eaLnBrk="1" hangingPunct="1">
              <a:lnSpc>
                <a:spcPct val="90000"/>
              </a:lnSpc>
              <a:defRPr/>
            </a:pPr>
            <a:endParaRPr lang="en-US" sz="2000" dirty="0"/>
          </a:p>
          <a:p>
            <a:pPr eaLnBrk="1" hangingPunct="1">
              <a:lnSpc>
                <a:spcPct val="90000"/>
              </a:lnSpc>
              <a:defRPr/>
            </a:pPr>
            <a:r>
              <a:rPr lang="en-US" sz="2800" dirty="0" smtClean="0"/>
              <a:t>Most providers support patient participation, but view the value of patient input as limited by understanding their clinical situation and options.</a:t>
            </a:r>
            <a:endParaRPr lang="en-US" sz="2400" dirty="0" smtClean="0"/>
          </a:p>
          <a:p>
            <a:pPr marL="0" indent="0" eaLnBrk="1" hangingPunct="1">
              <a:lnSpc>
                <a:spcPct val="90000"/>
              </a:lnSpc>
              <a:buFontTx/>
              <a:buNone/>
              <a:defRPr/>
            </a:pPr>
            <a:endParaRPr lang="en-US" sz="1600" dirty="0" smtClean="0"/>
          </a:p>
          <a:p>
            <a:pPr marL="336550" lvl="1" indent="6350" eaLnBrk="1" hangingPunct="1">
              <a:lnSpc>
                <a:spcPct val="90000"/>
              </a:lnSpc>
              <a:buFontTx/>
              <a:buNone/>
              <a:defRPr/>
            </a:pPr>
            <a:r>
              <a:rPr lang="en-US" sz="1800" dirty="0" smtClean="0"/>
              <a:t>(</a:t>
            </a:r>
            <a:r>
              <a:rPr lang="en-US" sz="1800" dirty="0" err="1" smtClean="0"/>
              <a:t>Deber</a:t>
            </a:r>
            <a:r>
              <a:rPr lang="en-US" sz="1800" dirty="0" smtClean="0"/>
              <a:t> et al., 2007; </a:t>
            </a:r>
            <a:r>
              <a:rPr lang="en-US" sz="1800" dirty="0" err="1" smtClean="0"/>
              <a:t>Hamann</a:t>
            </a:r>
            <a:r>
              <a:rPr lang="en-US" sz="1800" dirty="0"/>
              <a:t> </a:t>
            </a:r>
            <a:r>
              <a:rPr lang="en-US" sz="1800" dirty="0" smtClean="0"/>
              <a:t>et al., 2007; </a:t>
            </a:r>
            <a:r>
              <a:rPr lang="en-US" sz="1800" dirty="0" err="1" smtClean="0"/>
              <a:t>Legare</a:t>
            </a:r>
            <a:r>
              <a:rPr lang="en-US" sz="1800" dirty="0" smtClean="0"/>
              <a:t> et al., 2008)</a:t>
            </a:r>
            <a:endParaRPr lang="en-US" sz="2000" dirty="0" smtClean="0"/>
          </a:p>
        </p:txBody>
      </p:sp>
      <p:sp>
        <p:nvSpPr>
          <p:cNvPr id="5123" name="Rectangle 3"/>
          <p:cNvSpPr>
            <a:spLocks noChangeArrowheads="1"/>
          </p:cNvSpPr>
          <p:nvPr/>
        </p:nvSpPr>
        <p:spPr bwMode="auto">
          <a:xfrm>
            <a:off x="711200" y="228600"/>
            <a:ext cx="7759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solidFill>
                  <a:schemeClr val="bg1"/>
                </a:solidFill>
                <a:latin typeface="Arial" pitchFamily="34" charset="0"/>
                <a:cs typeface="Arial" pitchFamily="34" charset="0"/>
              </a:rPr>
              <a:t>Receptivity to Shared Decision Making</a:t>
            </a:r>
          </a:p>
        </p:txBody>
      </p:sp>
    </p:spTree>
    <p:extLst>
      <p:ext uri="{BB962C8B-B14F-4D97-AF65-F5344CB8AC3E}">
        <p14:creationId xmlns:p14="http://schemas.microsoft.com/office/powerpoint/2010/main" val="3177067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016" t="29718" r="17622" b="17258"/>
          <a:stretch>
            <a:fillRect/>
          </a:stretch>
        </p:blipFill>
        <p:spPr>
          <a:xfrm>
            <a:off x="1044575" y="1701800"/>
            <a:ext cx="7032625" cy="4394200"/>
          </a:xfrm>
        </p:spPr>
      </p:pic>
      <p:sp>
        <p:nvSpPr>
          <p:cNvPr id="41987" name="Rectangle 1"/>
          <p:cNvSpPr>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smtClean="0">
                <a:solidFill>
                  <a:schemeClr val="bg1"/>
                </a:solidFill>
                <a:latin typeface="Arial" pitchFamily="34" charset="0"/>
                <a:cs typeface="Arial" pitchFamily="34" charset="0"/>
              </a:rPr>
              <a:t>DCP Data Repository</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88866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76200"/>
            <a:ext cx="9144000" cy="715963"/>
          </a:xfrm>
        </p:spPr>
        <p:txBody>
          <a:bodyPr/>
          <a:lstStyle/>
          <a:p>
            <a:pPr algn="ctr"/>
            <a:r>
              <a:rPr lang="en-US" sz="3200" dirty="0" smtClean="0">
                <a:cs typeface="Arial" charset="0"/>
              </a:rPr>
              <a:t>DCP Reporting Functions</a:t>
            </a:r>
            <a:endParaRPr lang="en-US" sz="3200" b="1" dirty="0" smtClean="0">
              <a:cs typeface="Arial" charset="0"/>
            </a:endParaRPr>
          </a:p>
        </p:txBody>
      </p:sp>
      <p:pic>
        <p:nvPicPr>
          <p:cNvPr id="430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5640" t="28606" r="19917" b="16614"/>
          <a:stretch>
            <a:fillRect/>
          </a:stretch>
        </p:blipFill>
        <p:spPr>
          <a:xfrm>
            <a:off x="914400" y="1371600"/>
            <a:ext cx="7335838" cy="4676775"/>
          </a:xfrm>
        </p:spPr>
      </p:pic>
    </p:spTree>
    <p:extLst>
      <p:ext uri="{BB962C8B-B14F-4D97-AF65-F5344CB8AC3E}">
        <p14:creationId xmlns:p14="http://schemas.microsoft.com/office/powerpoint/2010/main" val="1104089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1682750" y="1873250"/>
            <a:ext cx="59372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sz="2800" dirty="0"/>
              <a:t>Patient Counseling</a:t>
            </a:r>
          </a:p>
          <a:p>
            <a:pPr lvl="1">
              <a:spcBef>
                <a:spcPct val="20000"/>
              </a:spcBef>
              <a:buFont typeface="Arial Unicode MS" pitchFamily="34" charset="-128"/>
              <a:buChar char="-"/>
            </a:pPr>
            <a:r>
              <a:rPr lang="en-US" sz="2400" dirty="0"/>
              <a:t>In-person or telephone counseling</a:t>
            </a:r>
          </a:p>
          <a:p>
            <a:pPr>
              <a:spcBef>
                <a:spcPct val="20000"/>
              </a:spcBef>
              <a:buFont typeface="Arial" charset="0"/>
              <a:buChar char="•"/>
            </a:pPr>
            <a:r>
              <a:rPr lang="en-US" sz="2800" dirty="0"/>
              <a:t>Counselor Training</a:t>
            </a:r>
          </a:p>
          <a:p>
            <a:pPr lvl="1">
              <a:spcBef>
                <a:spcPct val="20000"/>
              </a:spcBef>
              <a:buFont typeface="Arial Unicode MS" pitchFamily="34" charset="-128"/>
              <a:buChar char="-"/>
            </a:pPr>
            <a:r>
              <a:rPr lang="en-US" sz="2400" dirty="0"/>
              <a:t>2-day training course with follow-up</a:t>
            </a:r>
          </a:p>
          <a:p>
            <a:pPr>
              <a:spcBef>
                <a:spcPct val="20000"/>
              </a:spcBef>
              <a:buFont typeface="Arial" charset="0"/>
              <a:buChar char="•"/>
            </a:pPr>
            <a:r>
              <a:rPr lang="en-US" sz="2800" dirty="0"/>
              <a:t>Reporting</a:t>
            </a:r>
          </a:p>
          <a:p>
            <a:pPr lvl="1">
              <a:spcBef>
                <a:spcPct val="20000"/>
              </a:spcBef>
              <a:buFont typeface="Arial Unicode MS" pitchFamily="34" charset="-128"/>
              <a:buChar char="-"/>
            </a:pPr>
            <a:r>
              <a:rPr lang="en-US" sz="2400" dirty="0"/>
              <a:t>Individual, aggregate data</a:t>
            </a:r>
          </a:p>
        </p:txBody>
      </p:sp>
      <p:sp>
        <p:nvSpPr>
          <p:cNvPr id="44035" name="Rectangle 1"/>
          <p:cNvSpPr>
            <a:spLocks noChangeArrowheads="1"/>
          </p:cNvSpPr>
          <p:nvPr/>
        </p:nvSpPr>
        <p:spPr bwMode="auto">
          <a:xfrm>
            <a:off x="-20053" y="1905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smtClean="0">
                <a:solidFill>
                  <a:schemeClr val="bg1"/>
                </a:solidFill>
                <a:latin typeface="Arial" pitchFamily="34" charset="0"/>
                <a:cs typeface="Arial" pitchFamily="34" charset="0"/>
              </a:rPr>
              <a:t>DCP Training and Support</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07344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 y="152400"/>
            <a:ext cx="9144000" cy="565150"/>
          </a:xfrm>
        </p:spPr>
        <p:txBody>
          <a:bodyPr/>
          <a:lstStyle/>
          <a:p>
            <a:pPr algn="ctr"/>
            <a:r>
              <a:rPr lang="en-US" sz="3200" b="1" dirty="0" smtClean="0"/>
              <a:t>Acknowledgements</a:t>
            </a:r>
          </a:p>
        </p:txBody>
      </p:sp>
      <p:sp>
        <p:nvSpPr>
          <p:cNvPr id="3" name="Content Placeholder 2"/>
          <p:cNvSpPr>
            <a:spLocks noGrp="1"/>
          </p:cNvSpPr>
          <p:nvPr>
            <p:ph idx="1"/>
          </p:nvPr>
        </p:nvSpPr>
        <p:spPr>
          <a:xfrm>
            <a:off x="838200" y="1482725"/>
            <a:ext cx="7707313" cy="4765675"/>
          </a:xfrm>
        </p:spPr>
        <p:txBody>
          <a:bodyPr/>
          <a:lstStyle/>
          <a:p>
            <a:pPr marL="342900" lvl="1" indent="-342900">
              <a:buFont typeface="Arial" pitchFamily="34" charset="0"/>
              <a:buChar char="•"/>
              <a:defRPr/>
            </a:pPr>
            <a:r>
              <a:rPr lang="en-US" sz="2000" dirty="0" smtClean="0"/>
              <a:t>Department of Medical Oncology</a:t>
            </a:r>
          </a:p>
          <a:p>
            <a:pPr marL="0" lvl="1" indent="0">
              <a:buFontTx/>
              <a:buNone/>
              <a:defRPr/>
            </a:pPr>
            <a:r>
              <a:rPr lang="en-US" sz="2000" dirty="0"/>
              <a:t>	</a:t>
            </a:r>
            <a:r>
              <a:rPr lang="en-US" sz="1600" dirty="0" smtClean="0"/>
              <a:t>Amy </a:t>
            </a:r>
            <a:r>
              <a:rPr lang="en-US" sz="1600" dirty="0"/>
              <a:t>Leader, PhD, Jean </a:t>
            </a:r>
            <a:r>
              <a:rPr lang="en-US" sz="1600" dirty="0" smtClean="0"/>
              <a:t>Hoffman-Censits</a:t>
            </a:r>
            <a:r>
              <a:rPr lang="en-US" sz="1600" dirty="0"/>
              <a:t>, MD, Anett </a:t>
            </a:r>
            <a:r>
              <a:rPr lang="en-US" sz="1600" dirty="0" smtClean="0"/>
              <a:t>Petrich</a:t>
            </a:r>
            <a:r>
              <a:rPr lang="en-US" sz="1600" dirty="0"/>
              <a:t>, MSN, RN, </a:t>
            </a:r>
            <a:r>
              <a:rPr lang="en-US" sz="1600" dirty="0" smtClean="0"/>
              <a:t>	Anna </a:t>
            </a:r>
            <a:r>
              <a:rPr lang="en-US" sz="1600" dirty="0"/>
              <a:t>Quinn, </a:t>
            </a:r>
            <a:r>
              <a:rPr lang="en-US" sz="1600" dirty="0" smtClean="0"/>
              <a:t>MPH, James Cocroft</a:t>
            </a:r>
            <a:r>
              <a:rPr lang="en-US" sz="1600" dirty="0"/>
              <a:t>, </a:t>
            </a:r>
            <a:r>
              <a:rPr lang="en-US" sz="1600" dirty="0" smtClean="0"/>
              <a:t>MA</a:t>
            </a:r>
          </a:p>
          <a:p>
            <a:pPr marL="457200" lvl="1" indent="0">
              <a:buFontTx/>
              <a:buNone/>
              <a:defRPr/>
            </a:pPr>
            <a:endParaRPr lang="en-US" sz="1200" dirty="0"/>
          </a:p>
          <a:p>
            <a:pPr marL="342900" lvl="1" indent="-342900">
              <a:buFont typeface="Arial" pitchFamily="34" charset="0"/>
              <a:buChar char="•"/>
              <a:defRPr/>
            </a:pPr>
            <a:r>
              <a:rPr lang="en-US" sz="2000" dirty="0" smtClean="0"/>
              <a:t>Department of Urology</a:t>
            </a:r>
          </a:p>
          <a:p>
            <a:pPr marL="400050" lvl="2" indent="0">
              <a:buFontTx/>
              <a:buNone/>
              <a:defRPr/>
            </a:pPr>
            <a:r>
              <a:rPr lang="en-US" sz="2000" dirty="0" smtClean="0"/>
              <a:t>	</a:t>
            </a:r>
            <a:r>
              <a:rPr lang="en-US" sz="1600" dirty="0" smtClean="0"/>
              <a:t>Edouard Trabulsi, MD, Leonard Gomella, MD</a:t>
            </a:r>
          </a:p>
          <a:p>
            <a:pPr marL="400050" lvl="2" indent="0">
              <a:buFontTx/>
              <a:buNone/>
              <a:defRPr/>
            </a:pPr>
            <a:endParaRPr lang="en-US" sz="1200" dirty="0"/>
          </a:p>
          <a:p>
            <a:pPr marL="342900" lvl="2" indent="-342900">
              <a:buFont typeface="Arial" pitchFamily="34" charset="0"/>
              <a:buChar char="•"/>
              <a:defRPr/>
            </a:pPr>
            <a:r>
              <a:rPr lang="en-US" sz="2000" dirty="0" smtClean="0"/>
              <a:t>Department of Radiation Oncology</a:t>
            </a:r>
          </a:p>
          <a:p>
            <a:pPr marL="400050" lvl="2" indent="0">
              <a:buFontTx/>
              <a:buNone/>
              <a:defRPr/>
            </a:pPr>
            <a:r>
              <a:rPr lang="en-US" sz="2000" dirty="0" smtClean="0"/>
              <a:t>	</a:t>
            </a:r>
            <a:r>
              <a:rPr lang="en-US" sz="1600" dirty="0" smtClean="0"/>
              <a:t>Robert Den, MD, Mark Hurwitz, MD, Adam Dicker, MD</a:t>
            </a:r>
          </a:p>
          <a:p>
            <a:pPr marL="400050" lvl="2" indent="0">
              <a:buFontTx/>
              <a:buNone/>
              <a:defRPr/>
            </a:pPr>
            <a:endParaRPr lang="en-US" sz="1200" dirty="0"/>
          </a:p>
          <a:p>
            <a:pPr marL="342900" lvl="1" indent="-342900">
              <a:buFont typeface="Arial" pitchFamily="34" charset="0"/>
              <a:buChar char="•"/>
              <a:defRPr/>
            </a:pPr>
            <a:r>
              <a:rPr lang="en-US" sz="2000" dirty="0" smtClean="0"/>
              <a:t>Department of Pharmacology and Experimental Therapeutics</a:t>
            </a:r>
            <a:endParaRPr lang="en-US" sz="2000" dirty="0"/>
          </a:p>
          <a:p>
            <a:pPr marL="457200" lvl="1" indent="0">
              <a:buFontTx/>
              <a:buNone/>
              <a:defRPr/>
            </a:pPr>
            <a:r>
              <a:rPr lang="en-US" sz="2000" dirty="0" smtClean="0"/>
              <a:t>	</a:t>
            </a:r>
            <a:r>
              <a:rPr lang="en-US" sz="1600" dirty="0" smtClean="0"/>
              <a:t>Constantine Daskalakis, DSc</a:t>
            </a:r>
          </a:p>
          <a:p>
            <a:pPr marL="457200" lvl="1" indent="0">
              <a:buFontTx/>
              <a:buNone/>
              <a:defRPr/>
            </a:pPr>
            <a:endParaRPr lang="en-US" sz="1200" dirty="0"/>
          </a:p>
          <a:p>
            <a:pPr marL="342900" lvl="1" indent="-342900">
              <a:buFont typeface="Arial" pitchFamily="34" charset="0"/>
              <a:buChar char="•"/>
              <a:defRPr/>
            </a:pPr>
            <a:r>
              <a:rPr lang="en-US" sz="2000" dirty="0" smtClean="0"/>
              <a:t>Jefferson Information Technology</a:t>
            </a:r>
            <a:endParaRPr lang="en-US" sz="2000" dirty="0"/>
          </a:p>
          <a:p>
            <a:pPr marL="457200" lvl="1" indent="0">
              <a:buFontTx/>
              <a:buNone/>
              <a:defRPr/>
            </a:pPr>
            <a:r>
              <a:rPr lang="en-US" sz="1800" dirty="0"/>
              <a:t>	</a:t>
            </a:r>
            <a:r>
              <a:rPr lang="en-US" sz="1600" dirty="0" smtClean="0"/>
              <a:t>David Patricola</a:t>
            </a:r>
            <a:endParaRPr lang="en-US" sz="1600" dirty="0"/>
          </a:p>
        </p:txBody>
      </p:sp>
    </p:spTree>
    <p:extLst>
      <p:ext uri="{BB962C8B-B14F-4D97-AF65-F5344CB8AC3E}">
        <p14:creationId xmlns:p14="http://schemas.microsoft.com/office/powerpoint/2010/main" val="2537386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28600"/>
            <a:ext cx="9144000" cy="565150"/>
          </a:xfrm>
        </p:spPr>
        <p:txBody>
          <a:bodyPr/>
          <a:lstStyle/>
          <a:p>
            <a:pPr algn="ctr"/>
            <a:r>
              <a:rPr lang="en-US" sz="3200" b="1" dirty="0" smtClean="0"/>
              <a:t>DCP + </a:t>
            </a:r>
            <a:r>
              <a:rPr lang="en-US" sz="3200" dirty="0" smtClean="0"/>
              <a:t>SDM</a:t>
            </a:r>
            <a:r>
              <a:rPr lang="en-US" sz="3200" dirty="0"/>
              <a:t> </a:t>
            </a:r>
            <a:r>
              <a:rPr lang="en-US" sz="3200" dirty="0" smtClean="0"/>
              <a:t>      Better Outcomes</a:t>
            </a:r>
            <a:endParaRPr lang="en-US" sz="3200" b="1" dirty="0" smtClean="0"/>
          </a:p>
        </p:txBody>
      </p:sp>
      <p:pic>
        <p:nvPicPr>
          <p:cNvPr id="460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667000"/>
            <a:ext cx="2209800" cy="1447800"/>
          </a:xfrm>
        </p:spPr>
      </p:pic>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660650"/>
            <a:ext cx="21351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2660650"/>
            <a:ext cx="20859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660650"/>
            <a:ext cx="20574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8"/>
          <p:cNvSpPr>
            <a:spLocks noChangeArrowheads="1"/>
          </p:cNvSpPr>
          <p:nvPr/>
        </p:nvSpPr>
        <p:spPr bwMode="auto">
          <a:xfrm>
            <a:off x="0" y="4191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2800" b="1" dirty="0" smtClean="0">
                <a:solidFill>
                  <a:srgbClr val="0033CC"/>
                </a:solidFill>
                <a:cs typeface="Arial" charset="0"/>
              </a:rPr>
              <a:t>Shared</a:t>
            </a:r>
          </a:p>
          <a:p>
            <a:pPr algn="ctr"/>
            <a:r>
              <a:rPr lang="en-US" sz="2800" b="1" dirty="0" smtClean="0">
                <a:solidFill>
                  <a:srgbClr val="0033CC"/>
                </a:solidFill>
                <a:cs typeface="Arial" charset="0"/>
              </a:rPr>
              <a:t>Decision Making</a:t>
            </a:r>
            <a:endParaRPr lang="en-US" sz="2800" b="1" dirty="0">
              <a:solidFill>
                <a:srgbClr val="0033CC"/>
              </a:solidFill>
              <a:cs typeface="Arial" charset="0"/>
            </a:endParaRPr>
          </a:p>
        </p:txBody>
      </p:sp>
      <p:sp>
        <p:nvSpPr>
          <p:cNvPr id="10" name="Arc 9"/>
          <p:cNvSpPr/>
          <p:nvPr/>
        </p:nvSpPr>
        <p:spPr>
          <a:xfrm>
            <a:off x="3733800" y="1295400"/>
            <a:ext cx="5029200" cy="2514600"/>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Arc 10"/>
          <p:cNvSpPr/>
          <p:nvPr/>
        </p:nvSpPr>
        <p:spPr>
          <a:xfrm flipH="1">
            <a:off x="457200" y="1487488"/>
            <a:ext cx="4953000" cy="2017712"/>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Arc 11"/>
          <p:cNvSpPr/>
          <p:nvPr/>
        </p:nvSpPr>
        <p:spPr>
          <a:xfrm flipH="1" flipV="1">
            <a:off x="2933700" y="3505200"/>
            <a:ext cx="1943100" cy="1905000"/>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Arc 12"/>
          <p:cNvSpPr/>
          <p:nvPr/>
        </p:nvSpPr>
        <p:spPr>
          <a:xfrm flipH="1" flipV="1">
            <a:off x="762000" y="3048000"/>
            <a:ext cx="4648200" cy="2514600"/>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Arc 13"/>
          <p:cNvSpPr/>
          <p:nvPr/>
        </p:nvSpPr>
        <p:spPr>
          <a:xfrm>
            <a:off x="4037013" y="1458913"/>
            <a:ext cx="2319337" cy="2274887"/>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Arc 14"/>
          <p:cNvSpPr/>
          <p:nvPr/>
        </p:nvSpPr>
        <p:spPr>
          <a:xfrm flipH="1">
            <a:off x="2971800" y="1458913"/>
            <a:ext cx="2476500" cy="2362200"/>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Arc 15"/>
          <p:cNvSpPr/>
          <p:nvPr/>
        </p:nvSpPr>
        <p:spPr>
          <a:xfrm flipV="1">
            <a:off x="4089400" y="3387725"/>
            <a:ext cx="2463800" cy="2022475"/>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Arc 16"/>
          <p:cNvSpPr/>
          <p:nvPr/>
        </p:nvSpPr>
        <p:spPr>
          <a:xfrm flipV="1">
            <a:off x="3917950" y="3048000"/>
            <a:ext cx="4876800" cy="2514600"/>
          </a:xfrm>
          <a:prstGeom prst="arc">
            <a:avLst>
              <a:gd name="adj1" fmla="val 16200000"/>
              <a:gd name="adj2" fmla="val 215129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096" name="Title 1"/>
          <p:cNvSpPr txBox="1">
            <a:spLocks/>
          </p:cNvSpPr>
          <p:nvPr/>
        </p:nvSpPr>
        <p:spPr bwMode="auto">
          <a:xfrm>
            <a:off x="0" y="1487488"/>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0033CC"/>
                </a:solidFill>
              </a:rPr>
              <a:t>Decision</a:t>
            </a:r>
          </a:p>
          <a:p>
            <a:pPr algn="ctr"/>
            <a:r>
              <a:rPr lang="en-US" sz="2800" b="1" dirty="0">
                <a:solidFill>
                  <a:srgbClr val="0033CC"/>
                </a:solidFill>
              </a:rPr>
              <a:t>Counseling</a:t>
            </a:r>
          </a:p>
        </p:txBody>
      </p:sp>
      <p:cxnSp>
        <p:nvCxnSpPr>
          <p:cNvPr id="18" name="Straight Arrow Connector 17"/>
          <p:cNvCxnSpPr/>
          <p:nvPr/>
        </p:nvCxnSpPr>
        <p:spPr>
          <a:xfrm>
            <a:off x="3733800" y="533400"/>
            <a:ext cx="45720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8"/>
          <p:cNvSpPr>
            <a:spLocks noChangeArrowheads="1"/>
          </p:cNvSpPr>
          <p:nvPr/>
        </p:nvSpPr>
        <p:spPr bwMode="auto">
          <a:xfrm>
            <a:off x="0" y="5943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US" sz="2800" b="1" dirty="0" smtClean="0">
                <a:solidFill>
                  <a:srgbClr val="0033CC"/>
                </a:solidFill>
                <a:cs typeface="Arial" charset="0"/>
              </a:rPr>
              <a:t>Better Outcomes</a:t>
            </a:r>
            <a:endParaRPr lang="en-US" sz="2800" b="1" dirty="0">
              <a:solidFill>
                <a:srgbClr val="0033CC"/>
              </a:solidFill>
              <a:cs typeface="Arial" charset="0"/>
            </a:endParaRPr>
          </a:p>
        </p:txBody>
      </p:sp>
    </p:spTree>
    <p:extLst>
      <p:ext uri="{BB962C8B-B14F-4D97-AF65-F5344CB8AC3E}">
        <p14:creationId xmlns:p14="http://schemas.microsoft.com/office/powerpoint/2010/main" val="2437602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hidden="1"/>
          <p:cNvSpPr>
            <a:spLocks noGrp="1" noChangeArrowheads="1"/>
          </p:cNvSpPr>
          <p:nvPr>
            <p:ph type="title" idx="4294967295"/>
          </p:nvPr>
        </p:nvSpPr>
        <p:spPr/>
        <p:txBody>
          <a:bodyPr/>
          <a:lstStyle/>
          <a:p>
            <a:pPr eaLnBrk="1" hangingPunct="1"/>
            <a:endParaRPr lang="en-US" smtClean="0"/>
          </a:p>
        </p:txBody>
      </p:sp>
      <p:sp>
        <p:nvSpPr>
          <p:cNvPr id="47107" name="Rectangle 3" descr="hawaiian-sunset"/>
          <p:cNvSpPr>
            <a:spLocks noGrp="1" noChangeAspect="1" noChangeArrowheads="1"/>
          </p:cNvSpPr>
          <p:nvPr isPhoto="1"/>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p:spPr>
        <p:txBody>
          <a:bodyPr/>
          <a:lstStyle/>
          <a:p>
            <a:endParaRPr lang="en-US"/>
          </a:p>
        </p:txBody>
      </p:sp>
    </p:spTree>
    <p:extLst>
      <p:ext uri="{BB962C8B-B14F-4D97-AF65-F5344CB8AC3E}">
        <p14:creationId xmlns:p14="http://schemas.microsoft.com/office/powerpoint/2010/main" val="394837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4600" y="152400"/>
            <a:ext cx="5105400" cy="735013"/>
          </a:xfrm>
        </p:spPr>
        <p:txBody>
          <a:bodyPr/>
          <a:lstStyle/>
          <a:p>
            <a:r>
              <a:rPr lang="en-US" sz="3200" b="1" dirty="0" smtClean="0"/>
              <a:t>Decision Aids (DAs)</a:t>
            </a:r>
          </a:p>
        </p:txBody>
      </p:sp>
      <p:sp>
        <p:nvSpPr>
          <p:cNvPr id="6147" name="Rectangle 3"/>
          <p:cNvSpPr>
            <a:spLocks noGrp="1" noChangeArrowheads="1"/>
          </p:cNvSpPr>
          <p:nvPr>
            <p:ph type="body" idx="1"/>
          </p:nvPr>
        </p:nvSpPr>
        <p:spPr>
          <a:xfrm>
            <a:off x="481013" y="2097088"/>
            <a:ext cx="8175625" cy="2220912"/>
          </a:xfrm>
        </p:spPr>
        <p:txBody>
          <a:bodyPr/>
          <a:lstStyle/>
          <a:p>
            <a:r>
              <a:rPr lang="en-US" sz="2800" smtClean="0"/>
              <a:t>Print materials (pamphlets, brochures, booklets)</a:t>
            </a:r>
          </a:p>
          <a:p>
            <a:r>
              <a:rPr lang="en-US" sz="2800" smtClean="0"/>
              <a:t>Oral, scripted presentations</a:t>
            </a:r>
          </a:p>
          <a:p>
            <a:r>
              <a:rPr lang="en-US" sz="2800" smtClean="0"/>
              <a:t>Audiovisual or digital recordings</a:t>
            </a:r>
          </a:p>
          <a:p>
            <a:r>
              <a:rPr lang="en-US" sz="2800" smtClean="0"/>
              <a:t>Computer-based or online software applications</a:t>
            </a:r>
          </a:p>
        </p:txBody>
      </p:sp>
    </p:spTree>
    <p:extLst>
      <p:ext uri="{BB962C8B-B14F-4D97-AF65-F5344CB8AC3E}">
        <p14:creationId xmlns:p14="http://schemas.microsoft.com/office/powerpoint/2010/main" val="3702281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7747" t="41675" r="10532" b="11609"/>
          <a:stretch>
            <a:fillRect/>
          </a:stretch>
        </p:blipFill>
        <p:spPr>
          <a:xfrm>
            <a:off x="3559175" y="2133600"/>
            <a:ext cx="5287963" cy="3581400"/>
          </a:xfrm>
        </p:spPr>
      </p:pic>
      <p:pic>
        <p:nvPicPr>
          <p:cNvPr id="7171" name="Picture 4"/>
          <p:cNvPicPr>
            <a:picLocks noChangeAspect="1"/>
          </p:cNvPicPr>
          <p:nvPr/>
        </p:nvPicPr>
        <p:blipFill>
          <a:blip r:embed="rId2">
            <a:extLst>
              <a:ext uri="{28A0092B-C50C-407E-A947-70E740481C1C}">
                <a14:useLocalDpi xmlns:a14="http://schemas.microsoft.com/office/drawing/2010/main" val="0"/>
              </a:ext>
            </a:extLst>
          </a:blip>
          <a:srcRect l="12778" t="24631" r="60973" b="15587"/>
          <a:stretch>
            <a:fillRect/>
          </a:stretch>
        </p:blipFill>
        <p:spPr bwMode="auto">
          <a:xfrm>
            <a:off x="354013" y="1677987"/>
            <a:ext cx="29083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
          <p:cNvSpPr>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schemeClr val="bg1"/>
                </a:solidFill>
                <a:cs typeface="Arial" charset="0"/>
              </a:rPr>
              <a:t>Inventory of DAs in Cancer Care</a:t>
            </a:r>
          </a:p>
        </p:txBody>
      </p:sp>
    </p:spTree>
    <p:extLst>
      <p:ext uri="{BB962C8B-B14F-4D97-AF65-F5344CB8AC3E}">
        <p14:creationId xmlns:p14="http://schemas.microsoft.com/office/powerpoint/2010/main" val="13408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091612" cy="692150"/>
          </a:xfrm>
        </p:spPr>
        <p:txBody>
          <a:bodyPr/>
          <a:lstStyle/>
          <a:p>
            <a:r>
              <a:rPr lang="en-US" sz="3600" b="1" dirty="0" smtClean="0"/>
              <a:t>Implementing DAs: Are We There Yet?</a:t>
            </a:r>
          </a:p>
        </p:txBody>
      </p:sp>
      <p:sp>
        <p:nvSpPr>
          <p:cNvPr id="8195" name="Rectangle 3"/>
          <p:cNvSpPr>
            <a:spLocks noGrp="1" noChangeArrowheads="1"/>
          </p:cNvSpPr>
          <p:nvPr>
            <p:ph type="body" idx="1"/>
          </p:nvPr>
        </p:nvSpPr>
        <p:spPr>
          <a:xfrm>
            <a:off x="457200" y="1905000"/>
            <a:ext cx="8229600" cy="3460750"/>
          </a:xfrm>
        </p:spPr>
        <p:txBody>
          <a:bodyPr/>
          <a:lstStyle/>
          <a:p>
            <a:r>
              <a:rPr lang="en-US" sz="2400" dirty="0" smtClean="0"/>
              <a:t>Population-based survey mailed to 878 physicians: surgeons, medical oncologists, &amp; radiation oncologists</a:t>
            </a:r>
            <a:endParaRPr lang="en-US" sz="2400" b="1" dirty="0" smtClean="0"/>
          </a:p>
          <a:p>
            <a:r>
              <a:rPr lang="en-US" sz="2400" dirty="0" smtClean="0"/>
              <a:t>69% of respondents aware of decision aids, and 46% were aware of decision aids relevant to their practice</a:t>
            </a:r>
          </a:p>
          <a:p>
            <a:r>
              <a:rPr lang="en-US" sz="2400" dirty="0" smtClean="0"/>
              <a:t>24% were currently using decision aids </a:t>
            </a:r>
          </a:p>
          <a:p>
            <a:r>
              <a:rPr lang="en-US" sz="2400" dirty="0" smtClean="0"/>
              <a:t>Main barriers to the use of decision aids in practice</a:t>
            </a:r>
          </a:p>
          <a:p>
            <a:pPr lvl="1"/>
            <a:r>
              <a:rPr lang="en-US" sz="2000" dirty="0" smtClean="0"/>
              <a:t>Lack of awareness</a:t>
            </a:r>
          </a:p>
          <a:p>
            <a:pPr lvl="1"/>
            <a:r>
              <a:rPr lang="en-US" sz="2000" dirty="0" smtClean="0"/>
              <a:t>Limited resources/time</a:t>
            </a:r>
          </a:p>
        </p:txBody>
      </p:sp>
      <p:sp>
        <p:nvSpPr>
          <p:cNvPr id="8196" name="Text Box 4"/>
          <p:cNvSpPr txBox="1">
            <a:spLocks noChangeArrowheads="1"/>
          </p:cNvSpPr>
          <p:nvPr/>
        </p:nvSpPr>
        <p:spPr bwMode="auto">
          <a:xfrm>
            <a:off x="4432300" y="5365750"/>
            <a:ext cx="381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Arial Unicode MS" pitchFamily="34" charset="-128"/>
              </a:rPr>
              <a:t>(J Clin Oncol., 2010;28:2286-2292)</a:t>
            </a:r>
            <a:r>
              <a:rPr lang="en-US">
                <a:solidFill>
                  <a:schemeClr val="bg1"/>
                </a:solidFill>
                <a:latin typeface="Arial Unicode MS" pitchFamily="34" charset="-128"/>
              </a:rPr>
              <a:t>)</a:t>
            </a:r>
          </a:p>
        </p:txBody>
      </p:sp>
      <p:sp>
        <p:nvSpPr>
          <p:cNvPr id="8197" name="Oval 1"/>
          <p:cNvSpPr>
            <a:spLocks noChangeArrowheads="1"/>
          </p:cNvSpPr>
          <p:nvPr/>
        </p:nvSpPr>
        <p:spPr bwMode="auto">
          <a:xfrm>
            <a:off x="825500" y="3451225"/>
            <a:ext cx="685800" cy="635000"/>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baseline="-25000">
              <a:latin typeface="Times New Roman" pitchFamily="18" charset="0"/>
            </a:endParaRPr>
          </a:p>
        </p:txBody>
      </p:sp>
    </p:spTree>
    <p:extLst>
      <p:ext uri="{BB962C8B-B14F-4D97-AF65-F5344CB8AC3E}">
        <p14:creationId xmlns:p14="http://schemas.microsoft.com/office/powerpoint/2010/main" val="2832983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hidden="1"/>
          <p:cNvSpPr>
            <a:spLocks noGrp="1" noChangeArrowheads="1"/>
          </p:cNvSpPr>
          <p:nvPr>
            <p:ph type="title" idx="4294967295"/>
          </p:nvPr>
        </p:nvSpPr>
        <p:spPr/>
        <p:txBody>
          <a:bodyPr/>
          <a:lstStyle/>
          <a:p>
            <a:pPr eaLnBrk="1" hangingPunct="1"/>
            <a:endParaRPr lang="en-US" smtClean="0"/>
          </a:p>
        </p:txBody>
      </p:sp>
      <p:sp>
        <p:nvSpPr>
          <p:cNvPr id="9219" name="Rectangle 3" descr="maiori-face"/>
          <p:cNvSpPr>
            <a:spLocks noGrp="1" noChangeAspect="1" noChangeArrowheads="1"/>
          </p:cNvSpPr>
          <p:nvPr isPhoto="1"/>
        </p:nvSpPr>
        <p:spPr bwMode="auto">
          <a:xfrm>
            <a:off x="0" y="7938"/>
            <a:ext cx="9144000" cy="6842125"/>
          </a:xfrm>
          <a:prstGeom prst="rect">
            <a:avLst/>
          </a:prstGeom>
          <a:blipFill dpi="0" rotWithShape="1">
            <a:blip r:embed="rId2"/>
            <a:srcRect/>
            <a:stretch>
              <a:fillRect/>
            </a:stretch>
          </a:blipFill>
          <a:ln w="9525">
            <a:solidFill>
              <a:schemeClr val="tx1"/>
            </a:solidFill>
            <a:miter lim="800000"/>
            <a:headEnd/>
            <a:tailEnd/>
          </a:ln>
        </p:spPr>
        <p:txBody>
          <a:bodyPr/>
          <a:lstStyle/>
          <a:p>
            <a:endParaRPr lang="en-US"/>
          </a:p>
        </p:txBody>
      </p:sp>
    </p:spTree>
    <p:extLst>
      <p:ext uri="{BB962C8B-B14F-4D97-AF65-F5344CB8AC3E}">
        <p14:creationId xmlns:p14="http://schemas.microsoft.com/office/powerpoint/2010/main" val="405943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130175"/>
            <a:ext cx="8991600" cy="715963"/>
          </a:xfrm>
        </p:spPr>
        <p:txBody>
          <a:bodyPr/>
          <a:lstStyle/>
          <a:p>
            <a:r>
              <a:rPr lang="en-US" sz="3200" b="1" dirty="0" smtClean="0"/>
              <a:t>DAs      Decision Support Interventions (DSIs)</a:t>
            </a:r>
          </a:p>
        </p:txBody>
      </p:sp>
      <p:sp>
        <p:nvSpPr>
          <p:cNvPr id="10243" name="Rectangle 3"/>
          <p:cNvSpPr>
            <a:spLocks noGrp="1" noChangeArrowheads="1"/>
          </p:cNvSpPr>
          <p:nvPr>
            <p:ph type="body" idx="1"/>
          </p:nvPr>
        </p:nvSpPr>
        <p:spPr>
          <a:xfrm>
            <a:off x="457200" y="1905000"/>
            <a:ext cx="8229600" cy="4191000"/>
          </a:xfrm>
        </p:spPr>
        <p:txBody>
          <a:bodyPr/>
          <a:lstStyle/>
          <a:p>
            <a:r>
              <a:rPr lang="en-US" sz="2400" dirty="0" smtClean="0"/>
              <a:t>“Decision support interventions help people think about choices they face; they describe where and why choice exists; (and) they provide information about options, including where reasonable, the option of taking no action.”</a:t>
            </a:r>
          </a:p>
          <a:p>
            <a:endParaRPr lang="en-US" sz="2400" dirty="0" smtClean="0"/>
          </a:p>
          <a:p>
            <a:r>
              <a:rPr lang="en-US" sz="2400" dirty="0" smtClean="0"/>
              <a:t>Decision support interventions (DSIs) can be used for </a:t>
            </a:r>
            <a:r>
              <a:rPr lang="en-US" sz="2400" u="sng" dirty="0" smtClean="0"/>
              <a:t>one-way</a:t>
            </a:r>
            <a:r>
              <a:rPr lang="en-US" sz="2400" dirty="0" smtClean="0"/>
              <a:t> delivery of information to patients (non-mediated) or in the context of a </a:t>
            </a:r>
            <a:r>
              <a:rPr lang="en-US" sz="2400" u="sng" dirty="0" smtClean="0"/>
              <a:t>two-way</a:t>
            </a:r>
            <a:r>
              <a:rPr lang="en-US" sz="2400" dirty="0" smtClean="0"/>
              <a:t> interaction between a patient and a health care provider (mediated)</a:t>
            </a:r>
          </a:p>
        </p:txBody>
      </p:sp>
      <p:sp>
        <p:nvSpPr>
          <p:cNvPr id="10244" name="Rectangle 4"/>
          <p:cNvSpPr>
            <a:spLocks noChangeArrowheads="1"/>
          </p:cNvSpPr>
          <p:nvPr/>
        </p:nvSpPr>
        <p:spPr bwMode="auto">
          <a:xfrm>
            <a:off x="6289675" y="3378200"/>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dirty="0"/>
              <a:t>(</a:t>
            </a:r>
            <a:r>
              <a:rPr lang="en-US" dirty="0" err="1"/>
              <a:t>Elwyn</a:t>
            </a:r>
            <a:r>
              <a:rPr lang="en-US" dirty="0"/>
              <a:t> et al., 2010)</a:t>
            </a:r>
            <a:r>
              <a:rPr lang="en-US" dirty="0">
                <a:solidFill>
                  <a:schemeClr val="bg1"/>
                </a:solidFill>
              </a:rPr>
              <a:t>)</a:t>
            </a:r>
          </a:p>
        </p:txBody>
      </p:sp>
      <p:cxnSp>
        <p:nvCxnSpPr>
          <p:cNvPr id="3" name="Straight Arrow Connector 2"/>
          <p:cNvCxnSpPr/>
          <p:nvPr/>
        </p:nvCxnSpPr>
        <p:spPr>
          <a:xfrm>
            <a:off x="1066800" y="533400"/>
            <a:ext cx="45720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704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703</TotalTime>
  <Words>1233</Words>
  <Application>Microsoft Office PowerPoint</Application>
  <PresentationFormat>On-screen Show (4:3)</PresentationFormat>
  <Paragraphs>304</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16_Office Theme</vt:lpstr>
      <vt:lpstr>2_Blank Presentation</vt:lpstr>
      <vt:lpstr>The Decision Counseling Program© and Shared Decision Making</vt:lpstr>
      <vt:lpstr>PowerPoint Presentation</vt:lpstr>
      <vt:lpstr>PowerPoint Presentation</vt:lpstr>
      <vt:lpstr>PowerPoint Presentation</vt:lpstr>
      <vt:lpstr>Decision Aids (DAs)</vt:lpstr>
      <vt:lpstr>PowerPoint Presentation</vt:lpstr>
      <vt:lpstr>Implementing DAs: Are We There Yet?</vt:lpstr>
      <vt:lpstr>PowerPoint Presentation</vt:lpstr>
      <vt:lpstr>DAs      Decision Support Interventions (DSIs)</vt:lpstr>
      <vt:lpstr>Decision Counseling – A Mediated DSI (Physician, Nurse, Social Worker, Health Educator)</vt:lpstr>
      <vt:lpstr>PowerPoint Presentation</vt:lpstr>
      <vt:lpstr>Decision Counseling Program©</vt:lpstr>
      <vt:lpstr>Case Study: Active Surveillance vs Active Treatment among Men with Low-Risk Prostate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Demographic Characteristics (N=21)</vt:lpstr>
      <vt:lpstr>Decision Factors: AS Pros and Cons</vt:lpstr>
      <vt:lpstr>Treatment Preference at Baseline</vt:lpstr>
      <vt:lpstr>Treatment Decision at 5 Days and 30 Days</vt:lpstr>
      <vt:lpstr>Treatment Preference at Baseline and Treatment Decision at 30 Days</vt:lpstr>
      <vt:lpstr>Change in Knowledge &amp; Decisional Conflict from Baseline to 30 Days</vt:lpstr>
      <vt:lpstr>Summary</vt:lpstr>
      <vt:lpstr>DCP Administrator Access</vt:lpstr>
      <vt:lpstr>DCP Administrative Tools </vt:lpstr>
      <vt:lpstr>DCP Decision Context </vt:lpstr>
      <vt:lpstr>DCP Counselors </vt:lpstr>
      <vt:lpstr>DCP Decision Situation</vt:lpstr>
      <vt:lpstr>DCP Activation Status </vt:lpstr>
      <vt:lpstr>DCP Edit Function </vt:lpstr>
      <vt:lpstr>PowerPoint Presentation</vt:lpstr>
      <vt:lpstr>DCP Reporting Functions</vt:lpstr>
      <vt:lpstr>PowerPoint Presentation</vt:lpstr>
      <vt:lpstr>Acknowledgements</vt:lpstr>
      <vt:lpstr>DCP + SDM       Better Outcomes</vt:lpstr>
      <vt:lpstr>PowerPoint Presentation</vt:lpstr>
    </vt:vector>
  </TitlesOfParts>
  <Company>Thomas Jefferson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Visit October 11, 2012</dc:title>
  <dc:creator>Karl J. Smalley</dc:creator>
  <cp:lastModifiedBy>Daniel Kipnis</cp:lastModifiedBy>
  <cp:revision>58</cp:revision>
  <cp:lastPrinted>2013-03-11T15:39:35Z</cp:lastPrinted>
  <dcterms:created xsi:type="dcterms:W3CDTF">2013-02-15T16:36:40Z</dcterms:created>
  <dcterms:modified xsi:type="dcterms:W3CDTF">2013-10-02T20:05:14Z</dcterms:modified>
</cp:coreProperties>
</file>