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9" r:id="rId1"/>
  </p:sldMasterIdLst>
  <p:notesMasterIdLst>
    <p:notesMasterId r:id="rId22"/>
  </p:notesMasterIdLst>
  <p:handoutMasterIdLst>
    <p:handoutMasterId r:id="rId23"/>
  </p:handoutMasterIdLst>
  <p:sldIdLst>
    <p:sldId id="263" r:id="rId2"/>
    <p:sldId id="286" r:id="rId3"/>
    <p:sldId id="288" r:id="rId4"/>
    <p:sldId id="293" r:id="rId5"/>
    <p:sldId id="294" r:id="rId6"/>
    <p:sldId id="295" r:id="rId7"/>
    <p:sldId id="296" r:id="rId8"/>
    <p:sldId id="289" r:id="rId9"/>
    <p:sldId id="301" r:id="rId10"/>
    <p:sldId id="319" r:id="rId11"/>
    <p:sldId id="311" r:id="rId12"/>
    <p:sldId id="305" r:id="rId13"/>
    <p:sldId id="310" r:id="rId14"/>
    <p:sldId id="270" r:id="rId15"/>
    <p:sldId id="313" r:id="rId16"/>
    <p:sldId id="292" r:id="rId17"/>
    <p:sldId id="316" r:id="rId18"/>
    <p:sldId id="315" r:id="rId19"/>
    <p:sldId id="299" r:id="rId20"/>
    <p:sldId id="300" r:id="rId21"/>
  </p:sldIdLst>
  <p:sldSz cx="9144000" cy="5143500" type="screen16x9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28A08-3CD4-AB1F-D979-256B4E941055}" name="Vittorio Maio" initials="VM" userId="S::vxm002@jefferson.edu::fd633d43-4c16-4a63-b5d2-c2a574a300bc" providerId="AD"/>
  <p188:author id="{DE461634-4484-11B4-B495-C6B5E9FB333E}" name="Odumah, Benjamin [JRDUS]" initials="OB[" userId="S::BOdumah@its.jnj.com::e058a916-238e-4b27-b3d2-d128ba3c5f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E40"/>
    <a:srgbClr val="87908F"/>
    <a:srgbClr val="377189"/>
    <a:srgbClr val="152456"/>
    <a:srgbClr val="4678BC"/>
    <a:srgbClr val="AF1F8E"/>
    <a:srgbClr val="58B7DD"/>
    <a:srgbClr val="CCD2EB"/>
    <a:srgbClr val="FFDD7F"/>
    <a:srgbClr val="C8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/>
    <p:restoredTop sz="96327"/>
  </p:normalViewPr>
  <p:slideViewPr>
    <p:cSldViewPr snapToGrid="0" snapToObjects="1">
      <p:cViewPr varScale="1">
        <p:scale>
          <a:sx n="166" d="100"/>
          <a:sy n="166" d="100"/>
        </p:scale>
        <p:origin x="138" y="16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umah, Benjamin [JRDUS]" userId="e058a916-238e-4b27-b3d2-d128ba3c5f7e" providerId="ADAL" clId="{D3A2358B-6373-453B-9643-4ED5E4CD74C1}"/>
    <pc:docChg chg="modSld">
      <pc:chgData name="Odumah, Benjamin [JRDUS]" userId="e058a916-238e-4b27-b3d2-d128ba3c5f7e" providerId="ADAL" clId="{D3A2358B-6373-453B-9643-4ED5E4CD74C1}" dt="2023-04-05T20:13:18.573" v="11" actId="20577"/>
      <pc:docMkLst>
        <pc:docMk/>
      </pc:docMkLst>
      <pc:sldChg chg="modSp mod">
        <pc:chgData name="Odumah, Benjamin [JRDUS]" userId="e058a916-238e-4b27-b3d2-d128ba3c5f7e" providerId="ADAL" clId="{D3A2358B-6373-453B-9643-4ED5E4CD74C1}" dt="2023-04-05T20:13:18.573" v="11" actId="20577"/>
        <pc:sldMkLst>
          <pc:docMk/>
          <pc:sldMk cId="1093827385" sldId="300"/>
        </pc:sldMkLst>
        <pc:spChg chg="mod">
          <ac:chgData name="Odumah, Benjamin [JRDUS]" userId="e058a916-238e-4b27-b3d2-d128ba3c5f7e" providerId="ADAL" clId="{D3A2358B-6373-453B-9643-4ED5E4CD74C1}" dt="2023-04-05T20:13:18.573" v="11" actId="20577"/>
          <ac:spMkLst>
            <pc:docMk/>
            <pc:sldMk cId="1093827385" sldId="300"/>
            <ac:spMk id="3" creationId="{F773CD42-43B4-77E8-61C6-AAAD259888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4A2DB6B-4107-C442-93EA-D3B7DC26088D}" type="datetimeFigureOut">
              <a:rPr lang="en-US"/>
              <a:pPr>
                <a:defRPr/>
              </a:pPr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A39758-D81F-DD4F-B41A-3BDF9CA74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54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809B4C-8405-AF40-AC98-5813D05650E0}" type="datetimeFigureOut">
              <a:rPr lang="en-US"/>
              <a:pPr>
                <a:defRPr/>
              </a:pPr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02E666-C731-BC47-9584-F0828BE0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51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DC783B0-3A3D-EC4F-B5C7-A035DBF814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2912DC3-BB5C-F746-842F-D19CD62310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54340" y="1008507"/>
            <a:ext cx="5444983" cy="20859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500" spc="-75" baseline="0">
                <a:solidFill>
                  <a:srgbClr val="ECE819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877870A-001F-944F-AE7A-4B320F391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339" y="3349506"/>
            <a:ext cx="2720342" cy="732069"/>
          </a:xfrm>
          <a:prstGeom prst="rect">
            <a:avLst/>
          </a:prstGeom>
        </p:spPr>
        <p:txBody>
          <a:bodyPr wrap="square" numCol="1" spcCol="548640" anchor="t">
            <a:noAutofit/>
          </a:bodyPr>
          <a:lstStyle>
            <a:lvl1pPr marL="0" marR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950" b="0" cap="none" spc="0" baseline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  <a:lvl2pPr marL="342909" indent="0" algn="ctr">
              <a:buNone/>
              <a:defRPr sz="1650"/>
            </a:lvl2pPr>
            <a:lvl3pPr marL="685817" indent="0" algn="ctr">
              <a:buNone/>
              <a:defRPr sz="1650"/>
            </a:lvl3pPr>
            <a:lvl4pPr marL="1028726" indent="0" algn="ctr">
              <a:buNone/>
              <a:defRPr sz="1500"/>
            </a:lvl4pPr>
            <a:lvl5pPr marL="1371634" indent="0" algn="ctr">
              <a:buNone/>
              <a:defRPr sz="1500"/>
            </a:lvl5pPr>
            <a:lvl6pPr marL="1714544" indent="0" algn="ctr">
              <a:buNone/>
              <a:defRPr sz="1500"/>
            </a:lvl6pPr>
            <a:lvl7pPr marL="2057451" indent="0" algn="ctr">
              <a:buNone/>
              <a:defRPr sz="1500"/>
            </a:lvl7pPr>
            <a:lvl8pPr marL="2400360" indent="0" algn="ctr">
              <a:buNone/>
              <a:defRPr sz="1500"/>
            </a:lvl8pPr>
            <a:lvl9pPr marL="2743269" indent="0" algn="ctr">
              <a:buNone/>
              <a:defRPr sz="1500"/>
            </a:lvl9pPr>
          </a:lstStyle>
          <a:p>
            <a:pPr marL="0" marR="0" lvl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9ADC319-D700-3548-9F4D-F1963EEB365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654338" y="543283"/>
            <a:ext cx="5117721" cy="73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spcCol="548640" anchor="t" anchorCtr="0" compatLnSpc="1">
            <a:prstTxWarp prst="textNoShape">
              <a:avLst/>
            </a:prstTxWarp>
            <a:noAutofit/>
          </a:bodyPr>
          <a:lstStyle>
            <a:lvl1pPr marL="0" marR="0" indent="0" algn="l" defTabSz="685817" rtl="0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950" b="0" kern="1200" cap="none" spc="0" baseline="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  <a:cs typeface="ＭＳ Ｐゴシック" charset="0"/>
              </a:defRPr>
            </a:lvl1pPr>
            <a:lvl2pPr marL="342909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65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685817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65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28726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37163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B7DD"/>
              </a:buClr>
              <a:buFont typeface="Arial" charset="0"/>
              <a:buNone/>
              <a:defRPr sz="1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714544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51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6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69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spc="300" dirty="0"/>
              <a:t>COLLEGE OF POPULATION HEALTH</a:t>
            </a:r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58"/>
            <a:ext cx="8229600" cy="8778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6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0" y="1566310"/>
            <a:ext cx="9144000" cy="1828800"/>
          </a:xfrm>
          <a:prstGeom prst="rect">
            <a:avLst/>
          </a:prstGeom>
          <a:solidFill>
            <a:srgbClr val="58B7DD">
              <a:alpha val="24000"/>
            </a:srgbClr>
          </a:solidFill>
          <a:ln>
            <a:noFill/>
          </a:ln>
        </p:spPr>
        <p:txBody>
          <a:bodyPr anchor="ctr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58"/>
            <a:ext cx="8229600" cy="8778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09878"/>
            <a:ext cx="4023360" cy="3291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4648201" y="350044"/>
            <a:ext cx="4022725" cy="877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rebuchet MS"/>
              </a:rPr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663440" y="1309878"/>
            <a:ext cx="4023360" cy="32918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349758"/>
            <a:ext cx="4023359" cy="877824"/>
          </a:xfrm>
          <a:prstGeom prst="rect">
            <a:avLst/>
          </a:prstGeom>
        </p:spPr>
        <p:txBody>
          <a:bodyPr anchor="t" anchorCtr="0"/>
          <a:lstStyle>
            <a:lvl1pPr>
              <a:defRPr sz="2400">
                <a:solidFill>
                  <a:srgbClr val="FCAF1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044"/>
            <a:ext cx="8229600" cy="8774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8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6428"/>
            <a:ext cx="8252882" cy="445970"/>
          </a:xfrm>
          <a:prstGeom prst="rect">
            <a:avLst/>
          </a:prstGeo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9759"/>
            <a:ext cx="8252883" cy="3386669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186970"/>
            <a:ext cx="8252882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58B7D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5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B5F398CF-E51A-604F-910A-A367D92539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09688"/>
            <a:ext cx="8229600" cy="315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3844"/>
            <a:ext cx="82296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45720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F327-E424-B74E-B684-C5CD8716DA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0DEB042-5C18-C148-B280-D86EFB7563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t="91279"/>
          <a:stretch/>
        </p:blipFill>
        <p:spPr>
          <a:xfrm>
            <a:off x="0" y="4694944"/>
            <a:ext cx="9144000" cy="4485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2" r:id="rId2"/>
    <p:sldLayoutId id="2147483924" r:id="rId3"/>
    <p:sldLayoutId id="2147483925" r:id="rId4"/>
    <p:sldLayoutId id="2147483936" r:id="rId5"/>
    <p:sldLayoutId id="2147483926" r:id="rId6"/>
    <p:sldLayoutId id="2147483937" r:id="rId7"/>
    <p:sldLayoutId id="2147483927" r:id="rId8"/>
    <p:sldLayoutId id="2147483950" r:id="rId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FCAF17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CAF17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342900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54163" indent="-228600" algn="l" rtl="0" eaLnBrk="1" fontAlgn="base" hangingPunct="1">
        <a:spcBef>
          <a:spcPct val="20000"/>
        </a:spcBef>
        <a:spcAft>
          <a:spcPct val="0"/>
        </a:spcAft>
        <a:buClr>
          <a:srgbClr val="58B7D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2/jso.2307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B118A9-C404-6B4D-9E5A-D2D7E96EC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137" y="2245180"/>
            <a:ext cx="6663121" cy="3407563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Scoping Review of Microwave Ablation versus Partial Nephrectomy </a:t>
            </a:r>
            <a:b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Treatment of Renal Cell Carcinoma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Benjamin Odumah, MBBS, MPH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in Applied Health Economics and Outcomes Research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Capstone Chair: Vittorio Maio, PharmD, MS, MSPH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DAF6-D91D-1F4B-24C0-F53821AA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07" y="-11502"/>
            <a:ext cx="8229600" cy="385314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Articles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2E5BF0-6969-1029-B037-870F594C0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700195"/>
              </p:ext>
            </p:extLst>
          </p:nvPr>
        </p:nvGraphicFramePr>
        <p:xfrm>
          <a:off x="151851" y="473456"/>
          <a:ext cx="871377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802">
                  <a:extLst>
                    <a:ext uri="{9D8B030D-6E8A-4147-A177-3AD203B41FA5}">
                      <a16:colId xmlns:a16="http://schemas.microsoft.com/office/drawing/2014/main" val="3239112080"/>
                    </a:ext>
                  </a:extLst>
                </a:gridCol>
                <a:gridCol w="550648">
                  <a:extLst>
                    <a:ext uri="{9D8B030D-6E8A-4147-A177-3AD203B41FA5}">
                      <a16:colId xmlns:a16="http://schemas.microsoft.com/office/drawing/2014/main" val="3613510831"/>
                    </a:ext>
                  </a:extLst>
                </a:gridCol>
                <a:gridCol w="818076">
                  <a:extLst>
                    <a:ext uri="{9D8B030D-6E8A-4147-A177-3AD203B41FA5}">
                      <a16:colId xmlns:a16="http://schemas.microsoft.com/office/drawing/2014/main" val="1554212424"/>
                    </a:ext>
                  </a:extLst>
                </a:gridCol>
                <a:gridCol w="2886974">
                  <a:extLst>
                    <a:ext uri="{9D8B030D-6E8A-4147-A177-3AD203B41FA5}">
                      <a16:colId xmlns:a16="http://schemas.microsoft.com/office/drawing/2014/main" val="2654405275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835027355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879724542"/>
                    </a:ext>
                  </a:extLst>
                </a:gridCol>
                <a:gridCol w="1055848">
                  <a:extLst>
                    <a:ext uri="{9D8B030D-6E8A-4147-A177-3AD203B41FA5}">
                      <a16:colId xmlns:a16="http://schemas.microsoft.com/office/drawing/2014/main" val="2242663736"/>
                    </a:ext>
                  </a:extLst>
                </a:gridCol>
              </a:tblGrid>
              <a:tr h="36741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First 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Number of patients</a:t>
                      </a:r>
                    </a:p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257348"/>
                  </a:ext>
                </a:extLst>
              </a:tr>
              <a:tr h="367411">
                <a:tc>
                  <a:txBody>
                    <a:bodyPr/>
                    <a:lstStyle/>
                    <a:p>
                      <a:r>
                        <a:rPr lang="lt-LT" sz="1200" dirty="0">
                          <a:latin typeface="+mn-lt"/>
                        </a:rPr>
                        <a:t>Anglickis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Lithuania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Microwave Thermal Ablation versus Open Partial Nephrectomy for the Treatment of Small Renal Tumors in Patients Over 70 Years Old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Retrospective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Single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1829908"/>
                  </a:ext>
                </a:extLst>
              </a:tr>
              <a:tr h="39312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Guan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Microwave Ablation Versus Partial Nephrectomy for Small Renal Tumors: Intermediate-Term Results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Prospective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+mn-lt"/>
                        </a:rPr>
                        <a:t>Single center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302169"/>
                  </a:ext>
                </a:extLst>
              </a:tr>
              <a:tr h="36741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Hou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Acute kidney injury after nephron sparing surgery and microwave ablation: focus on incidence, survival impact and prediction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Retrospective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Single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1477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62255"/>
                  </a:ext>
                </a:extLst>
              </a:tr>
              <a:tr h="36741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Shapiro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Comparing Outcomes for Patients with Clinical T1b Renal Cell Carcinoma Treated With Either Percutaneous Microwave Ablation or Surgery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Retrospective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+mn-lt"/>
                        </a:rPr>
                        <a:t>Single center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54964"/>
                  </a:ext>
                </a:extLst>
              </a:tr>
              <a:tr h="36741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Yu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Percutaneous Microwave Ablation versus Laparoscopic Partial Nephrectomy for cT1a Renal Cell Carcinoma: A Propensity-matched Cohort Study of 1955 Patients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Retrospective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Single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1955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2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066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A63D-2ED2-4B1F-D3E9-B4BCEDE60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E759-0651-01B2-F4B4-C29B2D5C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E639A9-7DAF-223A-D171-5E74603FA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976048"/>
              </p:ext>
            </p:extLst>
          </p:nvPr>
        </p:nvGraphicFramePr>
        <p:xfrm>
          <a:off x="268512" y="1721829"/>
          <a:ext cx="8418286" cy="2355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790">
                  <a:extLst>
                    <a:ext uri="{9D8B030D-6E8A-4147-A177-3AD203B41FA5}">
                      <a16:colId xmlns:a16="http://schemas.microsoft.com/office/drawing/2014/main" val="2720939334"/>
                    </a:ext>
                  </a:extLst>
                </a:gridCol>
                <a:gridCol w="1588576">
                  <a:extLst>
                    <a:ext uri="{9D8B030D-6E8A-4147-A177-3AD203B41FA5}">
                      <a16:colId xmlns:a16="http://schemas.microsoft.com/office/drawing/2014/main" val="3267008818"/>
                    </a:ext>
                  </a:extLst>
                </a:gridCol>
                <a:gridCol w="1526583">
                  <a:extLst>
                    <a:ext uri="{9D8B030D-6E8A-4147-A177-3AD203B41FA5}">
                      <a16:colId xmlns:a16="http://schemas.microsoft.com/office/drawing/2014/main" val="2443038732"/>
                    </a:ext>
                  </a:extLst>
                </a:gridCol>
                <a:gridCol w="1844298">
                  <a:extLst>
                    <a:ext uri="{9D8B030D-6E8A-4147-A177-3AD203B41FA5}">
                      <a16:colId xmlns:a16="http://schemas.microsoft.com/office/drawing/2014/main" val="897628551"/>
                    </a:ext>
                  </a:extLst>
                </a:gridCol>
                <a:gridCol w="1914039">
                  <a:extLst>
                    <a:ext uri="{9D8B030D-6E8A-4147-A177-3AD203B41FA5}">
                      <a16:colId xmlns:a16="http://schemas.microsoft.com/office/drawing/2014/main" val="3094553685"/>
                    </a:ext>
                  </a:extLst>
                </a:gridCol>
              </a:tblGrid>
              <a:tr h="11970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Local recurrence</a:t>
                      </a:r>
                    </a:p>
                    <a:p>
                      <a:r>
                        <a:rPr lang="en-US" sz="1600" dirty="0"/>
                        <a:t> (1 year) % with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Metastatic recurrence</a:t>
                      </a:r>
                    </a:p>
                    <a:p>
                      <a:r>
                        <a:rPr lang="en-US" sz="1600" dirty="0"/>
                        <a:t>% with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Overall survival  (3years) % with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Overall survival (5years) % with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02191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sz="1600" dirty="0"/>
                        <a:t>Partial nephrectomy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 (0.0-1.4)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 (0.0-8.0)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97.9 (97.6-98.2)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93.4 (91.9-94.9)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12320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sz="1600" dirty="0"/>
                        <a:t>Microwave ablation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 (0.0-5.0)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 (0.0-8.0)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95.2 (94.0-96.3)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87.2 (86.3-88.1)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56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A63D-2ED2-4B1F-D3E9-B4BCEDE60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28" y="109082"/>
            <a:ext cx="8229600" cy="623889"/>
          </a:xfrm>
        </p:spPr>
        <p:txBody>
          <a:bodyPr/>
          <a:lstStyle/>
          <a:p>
            <a:r>
              <a:rPr lang="en-US" dirty="0"/>
              <a:t>Functional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E759-0651-01B2-F4B4-C29B2D5C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" y="795888"/>
            <a:ext cx="8229600" cy="315983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E639A9-7DAF-223A-D171-5E74603FA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740569"/>
              </p:ext>
            </p:extLst>
          </p:nvPr>
        </p:nvGraphicFramePr>
        <p:xfrm>
          <a:off x="302217" y="1526501"/>
          <a:ext cx="8469823" cy="2962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456">
                  <a:extLst>
                    <a:ext uri="{9D8B030D-6E8A-4147-A177-3AD203B41FA5}">
                      <a16:colId xmlns:a16="http://schemas.microsoft.com/office/drawing/2014/main" val="2720939334"/>
                    </a:ext>
                  </a:extLst>
                </a:gridCol>
                <a:gridCol w="2390301">
                  <a:extLst>
                    <a:ext uri="{9D8B030D-6E8A-4147-A177-3AD203B41FA5}">
                      <a16:colId xmlns:a16="http://schemas.microsoft.com/office/drawing/2014/main" val="3267008818"/>
                    </a:ext>
                  </a:extLst>
                </a:gridCol>
                <a:gridCol w="2201289">
                  <a:extLst>
                    <a:ext uri="{9D8B030D-6E8A-4147-A177-3AD203B41FA5}">
                      <a16:colId xmlns:a16="http://schemas.microsoft.com/office/drawing/2014/main" val="2443038732"/>
                    </a:ext>
                  </a:extLst>
                </a:gridCol>
                <a:gridCol w="1760777">
                  <a:extLst>
                    <a:ext uri="{9D8B030D-6E8A-4147-A177-3AD203B41FA5}">
                      <a16:colId xmlns:a16="http://schemas.microsoft.com/office/drawing/2014/main" val="897628551"/>
                    </a:ext>
                  </a:extLst>
                </a:gridCol>
              </a:tblGrid>
              <a:tr h="11970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Pre-eGFR </a:t>
                      </a:r>
                    </a:p>
                    <a:p>
                      <a:r>
                        <a:rPr lang="en-US" dirty="0"/>
                        <a:t>(Mean with range)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Post- eGFR             (Mean with range)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 % difference post 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02191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dirty="0"/>
                        <a:t>Partial nephrectomy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46.2 (42.7-65.8)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43.45(38.3-65.0)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12320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dirty="0"/>
                        <a:t>Microwave ablation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59.9 (49.5-73.8)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56.45(46.6-71.9)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-2.34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563424"/>
                  </a:ext>
                </a:extLst>
              </a:tr>
              <a:tr h="485472"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20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52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A63D-2ED2-4B1F-D3E9-B4BCEDE60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03722"/>
            <a:ext cx="8229600" cy="492071"/>
          </a:xfrm>
        </p:spPr>
        <p:txBody>
          <a:bodyPr>
            <a:normAutofit fontScale="90000"/>
          </a:bodyPr>
          <a:lstStyle/>
          <a:p>
            <a:r>
              <a:rPr lang="en-US" dirty="0"/>
              <a:t>Perioperative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E759-0651-01B2-F4B4-C29B2D5C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29" y="595793"/>
            <a:ext cx="8229600" cy="3159837"/>
          </a:xfrm>
        </p:spPr>
        <p:txBody>
          <a:bodyPr/>
          <a:lstStyle/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E639A9-7DAF-223A-D171-5E74603FA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92499"/>
              </p:ext>
            </p:extLst>
          </p:nvPr>
        </p:nvGraphicFramePr>
        <p:xfrm>
          <a:off x="286657" y="1363622"/>
          <a:ext cx="8570685" cy="2355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45">
                  <a:extLst>
                    <a:ext uri="{9D8B030D-6E8A-4147-A177-3AD203B41FA5}">
                      <a16:colId xmlns:a16="http://schemas.microsoft.com/office/drawing/2014/main" val="2720939334"/>
                    </a:ext>
                  </a:extLst>
                </a:gridCol>
                <a:gridCol w="1336798">
                  <a:extLst>
                    <a:ext uri="{9D8B030D-6E8A-4147-A177-3AD203B41FA5}">
                      <a16:colId xmlns:a16="http://schemas.microsoft.com/office/drawing/2014/main" val="326700881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443038732"/>
                    </a:ext>
                  </a:extLst>
                </a:gridCol>
                <a:gridCol w="932543">
                  <a:extLst>
                    <a:ext uri="{9D8B030D-6E8A-4147-A177-3AD203B41FA5}">
                      <a16:colId xmlns:a16="http://schemas.microsoft.com/office/drawing/2014/main" val="89762855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3094553685"/>
                    </a:ext>
                  </a:extLst>
                </a:gridCol>
                <a:gridCol w="1560285">
                  <a:extLst>
                    <a:ext uri="{9D8B030D-6E8A-4147-A177-3AD203B41FA5}">
                      <a16:colId xmlns:a16="http://schemas.microsoft.com/office/drawing/2014/main" val="631737850"/>
                    </a:ext>
                  </a:extLst>
                </a:gridCol>
              </a:tblGrid>
              <a:tr h="11970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Procedure time (min)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Hospitalization  postop (Days)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Blood loss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Complications rate % 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Complications rate % (Major)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02191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sz="1600" dirty="0"/>
                        <a:t>Partial nephrectomy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 (55-90)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6.5 (5.0-9.0)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12320"/>
                  </a:ext>
                </a:extLst>
              </a:tr>
              <a:tr h="485472">
                <a:tc>
                  <a:txBody>
                    <a:bodyPr/>
                    <a:lstStyle/>
                    <a:p>
                      <a:r>
                        <a:rPr lang="en-US" sz="1600" dirty="0"/>
                        <a:t>Microwave ablation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 (25-30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(1.5-2.0)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56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468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6743" y="449943"/>
            <a:ext cx="8229600" cy="59123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Comparing outcomes for patients with T1 renal cell carcinoma treated with either percutaneous microwave ablation or partial nephrectomy</a:t>
            </a:r>
            <a:br>
              <a:rPr lang="en-US" sz="2200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23459"/>
            <a:ext cx="8229600" cy="3799341"/>
          </a:xfrm>
        </p:spPr>
        <p:txBody>
          <a:bodyPr/>
          <a:lstStyle/>
          <a:p>
            <a:pPr marL="114300" indent="0">
              <a:buNone/>
            </a:pPr>
            <a:r>
              <a:rPr lang="en-US" sz="1800" dirty="0"/>
              <a:t>Perioperative:</a:t>
            </a:r>
          </a:p>
          <a:p>
            <a:r>
              <a:rPr lang="en-US" sz="1800" dirty="0"/>
              <a:t>Median length of hospitalization was shorter for MWA compared to PN patients (2 days - 6.5 days) </a:t>
            </a:r>
          </a:p>
          <a:p>
            <a:r>
              <a:rPr lang="en-US" sz="1800" dirty="0"/>
              <a:t>Perioperative blood loss was significantly less for the MWA group compared to the PN group (2 vs 8.1)</a:t>
            </a:r>
          </a:p>
          <a:p>
            <a:r>
              <a:rPr lang="en-US" sz="1800" dirty="0"/>
              <a:t>Lower overall complications rate for MWA compared to PN (17.5% vs 24.3%) but higher major complication rate (6.1% vs 5.2%)</a:t>
            </a:r>
          </a:p>
          <a:p>
            <a:pPr marL="114300" indent="0">
              <a:buNone/>
            </a:pPr>
            <a:r>
              <a:rPr lang="en-US" sz="1800" dirty="0"/>
              <a:t>Functional:</a:t>
            </a:r>
          </a:p>
          <a:p>
            <a:r>
              <a:rPr lang="en-US" sz="1800" dirty="0"/>
              <a:t>Post-treatment estimated glomerular filtration rate decreased by median 2.34 for MWA compared to 2.04 for PN . </a:t>
            </a:r>
          </a:p>
        </p:txBody>
      </p:sp>
    </p:spTree>
    <p:extLst>
      <p:ext uri="{BB962C8B-B14F-4D97-AF65-F5344CB8AC3E}">
        <p14:creationId xmlns:p14="http://schemas.microsoft.com/office/powerpoint/2010/main" val="1062931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007" y="79942"/>
            <a:ext cx="8229600" cy="591230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Comparing outcomes for patients with T1 renal cell carcinoma treated with either percutaneous microwave ablation or partial nephrectomy –Cont’d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23459"/>
            <a:ext cx="8229600" cy="3944484"/>
          </a:xfrm>
        </p:spPr>
        <p:txBody>
          <a:bodyPr/>
          <a:lstStyle/>
          <a:p>
            <a:pPr marL="114300" indent="0">
              <a:buNone/>
            </a:pPr>
            <a:r>
              <a:rPr lang="en-US" sz="1800" dirty="0"/>
              <a:t>Oncological: </a:t>
            </a:r>
          </a:p>
          <a:p>
            <a:r>
              <a:rPr lang="en-US" sz="1800" dirty="0"/>
              <a:t>Estimated 5-year overall survival was 87.2% for MWA vs 93.4% for PN</a:t>
            </a:r>
          </a:p>
          <a:p>
            <a:r>
              <a:rPr lang="en-US" sz="1800" dirty="0"/>
              <a:t>No difference in 5-year metastasis-free survival was found among MW or PN. </a:t>
            </a:r>
          </a:p>
          <a:p>
            <a:r>
              <a:rPr lang="en-US" sz="1800" dirty="0"/>
              <a:t>No significant difference in cumulative Cancer Specific Survival (CSS) between the percutaneous MWA and LPN groups)</a:t>
            </a:r>
          </a:p>
          <a:p>
            <a:r>
              <a:rPr lang="en-US" sz="1800" dirty="0"/>
              <a:t>MWA 3-year OS was 95.2 % while the 5-years OS was 87.2 vs PN 3-year 97.9 and 93.4%</a:t>
            </a:r>
          </a:p>
          <a:p>
            <a:r>
              <a:rPr lang="en-US" sz="1800" dirty="0"/>
              <a:t>The overall survival in the PN group (death from any cause- 7, death from RCC- 7)  was better than that in the MWA group (death from any cause-19, death from RCC- 4)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1657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2493-BE67-750E-65C9-CBB6548E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8CD26-AC5B-43BE-7C91-43F90B86D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991831"/>
            <a:ext cx="8229600" cy="3630969"/>
          </a:xfrm>
        </p:spPr>
        <p:txBody>
          <a:bodyPr/>
          <a:lstStyle/>
          <a:p>
            <a:r>
              <a:rPr lang="en-US" sz="1800" dirty="0"/>
              <a:t>MWA is safe and efficacious technique for the treatment of small- to medium-sized RCC</a:t>
            </a:r>
          </a:p>
          <a:p>
            <a:r>
              <a:rPr lang="en-US" sz="1800" dirty="0"/>
              <a:t>MWA provides favorable results compared to PN, though longer-term data  needed. </a:t>
            </a:r>
          </a:p>
          <a:p>
            <a:r>
              <a:rPr lang="en-US" sz="1800" dirty="0"/>
              <a:t>Aspect of cost effectiveness of MWA well documented</a:t>
            </a:r>
          </a:p>
          <a:p>
            <a:r>
              <a:rPr lang="en-US" sz="1800" dirty="0"/>
              <a:t> MWA with excellent </a:t>
            </a:r>
            <a:r>
              <a:rPr lang="en-US" sz="1800" dirty="0" err="1"/>
              <a:t>outcomes:reducing</a:t>
            </a:r>
            <a:r>
              <a:rPr lang="en-US" sz="1800" dirty="0"/>
              <a:t> operative times, hospital stays, and estimated blood loss compared to PN.</a:t>
            </a:r>
          </a:p>
          <a:p>
            <a:r>
              <a:rPr lang="en-US" sz="1800" dirty="0"/>
              <a:t>Significantly better complication rates for MWA compared to PN</a:t>
            </a:r>
          </a:p>
          <a:p>
            <a:r>
              <a:rPr lang="en-US" sz="1800" dirty="0"/>
              <a:t>Preservation of renal function not significantly different between the two procedures. </a:t>
            </a:r>
          </a:p>
          <a:p>
            <a:r>
              <a:rPr lang="en-US" sz="1800" dirty="0"/>
              <a:t>Comparable oncologic outcomes between both treatment groups </a:t>
            </a:r>
          </a:p>
          <a:p>
            <a:pPr marL="1143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08912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D2D99-F665-F471-DCC2-B9B919D3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9A13E-4932-7DB3-9057-11A1B5235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Only a handful of studies included, and most were conducted in a retrospective manner, increasing risk of bias and limiting study quality.</a:t>
            </a:r>
          </a:p>
          <a:p>
            <a:r>
              <a:rPr lang="en-US" sz="1800" dirty="0"/>
              <a:t>To obtain a more comprehensive review, need to include more trials that are prospective that provide a high level of detail</a:t>
            </a:r>
          </a:p>
          <a:p>
            <a:r>
              <a:rPr lang="en-US" sz="1800" dirty="0"/>
              <a:t>Like other surgical trials, major challenge in conducting an RCT for microwave ablation vs partial nephrectomy is ethical considerations in randomizing to cohorts</a:t>
            </a:r>
          </a:p>
          <a:p>
            <a:r>
              <a:rPr lang="en-US" sz="1800" dirty="0"/>
              <a:t>Patients treated with MWA were older with higher </a:t>
            </a:r>
            <a:r>
              <a:rPr lang="en-US" sz="1800" dirty="0" err="1"/>
              <a:t>Charlson</a:t>
            </a:r>
            <a:r>
              <a:rPr lang="en-US" sz="1800" dirty="0"/>
              <a:t> comorbidity indices compared to PN patients, propensity matching to match comparisons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77167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2493-BE67-750E-65C9-CBB6548E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8CD26-AC5B-43BE-7C91-43F90B86D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991831"/>
            <a:ext cx="8229600" cy="3529369"/>
          </a:xfrm>
        </p:spPr>
        <p:txBody>
          <a:bodyPr/>
          <a:lstStyle/>
          <a:p>
            <a:r>
              <a:rPr lang="en-US" sz="1800" dirty="0"/>
              <a:t>Microwave ablation seems to be an intervention that could represent a valid alternative to surgical treatment in selected patients with renal cancer</a:t>
            </a:r>
          </a:p>
          <a:p>
            <a:r>
              <a:rPr lang="en-US" sz="1800" dirty="0"/>
              <a:t>Further evaluation of microwave ablation technique against surgical therapies (PN or RN) or other ablation techniques in a comparative randomized mode is warranted. </a:t>
            </a:r>
          </a:p>
          <a:p>
            <a:r>
              <a:rPr lang="en-US" sz="1800" dirty="0"/>
              <a:t>Longer follow-up required to further define the role of MWA in the management of T1 renal cell carcinomas.</a:t>
            </a:r>
          </a:p>
        </p:txBody>
      </p:sp>
    </p:spTree>
    <p:extLst>
      <p:ext uri="{BB962C8B-B14F-4D97-AF65-F5344CB8AC3E}">
        <p14:creationId xmlns:p14="http://schemas.microsoft.com/office/powerpoint/2010/main" val="2949268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14C1-89E9-F65D-0429-E54C0BA54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781"/>
            <a:ext cx="8229600" cy="629956"/>
          </a:xfrm>
        </p:spPr>
        <p:txBody>
          <a:bodyPr>
            <a:normAutofit/>
          </a:bodyPr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3CD42-43B4-77E8-61C6-AAAD25988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9966"/>
            <a:ext cx="8229600" cy="3159837"/>
          </a:xfrm>
        </p:spPr>
        <p:txBody>
          <a:bodyPr/>
          <a:lstStyle/>
          <a:p>
            <a:pPr marL="114300" indent="0">
              <a:buNone/>
            </a:pPr>
            <a:r>
              <a:rPr lang="en-US" sz="1000" dirty="0"/>
              <a:t>1. Das CJ, </a:t>
            </a:r>
            <a:r>
              <a:rPr lang="en-US" sz="1000" dirty="0" err="1"/>
              <a:t>Baliyan</a:t>
            </a:r>
            <a:r>
              <a:rPr lang="en-US" sz="1000" dirty="0"/>
              <a:t> V, Sharma S. Image-guided urological interventions: What the urologists must know. Indian J Urol.               2015;31(3):202-208. doi:10.4103/0970-1591.156919</a:t>
            </a:r>
          </a:p>
          <a:p>
            <a:pPr marL="114300" indent="0">
              <a:buNone/>
            </a:pPr>
            <a:r>
              <a:rPr lang="en-US" sz="1000" dirty="0"/>
              <a:t>2. Pandey J, Syed W. Renal Cancer. [Updated 2022 Aug 8]. In: </a:t>
            </a:r>
            <a:r>
              <a:rPr lang="en-US" sz="1000" dirty="0" err="1"/>
              <a:t>StatPearls</a:t>
            </a:r>
            <a:r>
              <a:rPr lang="en-US" sz="1000" dirty="0"/>
              <a:t> [Internet]. Treasure Island (FL): </a:t>
            </a:r>
            <a:r>
              <a:rPr lang="en-US" sz="1000" dirty="0" err="1"/>
              <a:t>StatPearls</a:t>
            </a:r>
            <a:r>
              <a:rPr lang="en-US" sz="1000" dirty="0"/>
              <a:t> Publishing; 2022 Jan-. Available from: https://www.ncbi.nlm.nih.gov/books/NBK558975/</a:t>
            </a:r>
          </a:p>
          <a:p>
            <a:pPr marL="114300" indent="0">
              <a:buNone/>
            </a:pPr>
            <a:r>
              <a:rPr lang="en-US" sz="1000" dirty="0"/>
              <a:t>3. Michael B Atkins, MD. Overview of the treatment of renal cell carcinoma. </a:t>
            </a:r>
            <a:r>
              <a:rPr lang="en-US" sz="1000" dirty="0" err="1"/>
              <a:t>Uptodate</a:t>
            </a:r>
            <a:r>
              <a:rPr lang="en-US" sz="1000" dirty="0"/>
              <a:t>. Nov2022</a:t>
            </a:r>
          </a:p>
          <a:p>
            <a:pPr marL="114300" indent="0">
              <a:buNone/>
            </a:pPr>
            <a:r>
              <a:rPr lang="en-US" sz="1000" dirty="0"/>
              <a:t>Overview of the treatment of renal cell carcinoma - UpToDate</a:t>
            </a:r>
          </a:p>
          <a:p>
            <a:pPr marL="114300" indent="0">
              <a:buNone/>
            </a:pPr>
            <a:r>
              <a:rPr lang="en-US" sz="1000" dirty="0"/>
              <a:t>4. Max Padgett, MD, and Kari J. Nelson, MD. Thermal Ablation for Renal Cell Carcinoma: Current Guidelines and Supporting Evidence. Intervention oncology. Oct2018 https://assets.bmctoday.net/evtoday/pdfs/et1018_F5_Nelson.pdf</a:t>
            </a:r>
          </a:p>
          <a:p>
            <a:pPr marL="114300" indent="0">
              <a:buNone/>
            </a:pPr>
            <a:r>
              <a:rPr lang="en-US" sz="1000" dirty="0"/>
              <a:t>5. </a:t>
            </a:r>
            <a:r>
              <a:rPr lang="en-US" sz="1000" dirty="0" err="1"/>
              <a:t>Talenfeld</a:t>
            </a:r>
            <a:r>
              <a:rPr lang="en-US" sz="1000" dirty="0"/>
              <a:t> AD, </a:t>
            </a:r>
            <a:r>
              <a:rPr lang="en-US" sz="1000" dirty="0" err="1"/>
              <a:t>Gennarelli</a:t>
            </a:r>
            <a:r>
              <a:rPr lang="en-US" sz="1000" dirty="0"/>
              <a:t> RL, Elkin EB, et al. Percutaneous ablation versus partial and radical nephrectomy for T1a renal cancer: a population-based analysis. Ann Intern Med. 2018;169:69-77.  </a:t>
            </a:r>
          </a:p>
          <a:p>
            <a:pPr marL="114300" indent="0">
              <a:buNone/>
            </a:pPr>
            <a:r>
              <a:rPr lang="en-US" sz="1000" dirty="0"/>
              <a:t>6. Uhlig J, Strauss A, </a:t>
            </a:r>
            <a:r>
              <a:rPr lang="en-US" sz="1000" dirty="0" err="1"/>
              <a:t>Rücker</a:t>
            </a:r>
            <a:r>
              <a:rPr lang="en-US" sz="1000" dirty="0"/>
              <a:t> G, Seif Amir Hosseini A, </a:t>
            </a:r>
            <a:r>
              <a:rPr lang="en-US" sz="1000" dirty="0" err="1"/>
              <a:t>Lotz</a:t>
            </a:r>
            <a:r>
              <a:rPr lang="en-US" sz="1000" dirty="0"/>
              <a:t> J, Trojan L, Kim HS, Uhlig A. Partial nephrectomy versus ablative techniques for small renal masses: a systematic review and network meta-analysis. </a:t>
            </a:r>
            <a:r>
              <a:rPr lang="en-US" sz="1000" dirty="0" err="1"/>
              <a:t>Eur</a:t>
            </a:r>
            <a:r>
              <a:rPr lang="en-US" sz="1000" dirty="0"/>
              <a:t> </a:t>
            </a:r>
            <a:r>
              <a:rPr lang="en-US" sz="1000" dirty="0" err="1"/>
              <a:t>Radiol</a:t>
            </a:r>
            <a:r>
              <a:rPr lang="en-US" sz="1000" dirty="0"/>
              <a:t>. 2019 Mar;29(3):1293-1307. </a:t>
            </a:r>
            <a:r>
              <a:rPr lang="en-US" sz="1000" dirty="0" err="1"/>
              <a:t>doi</a:t>
            </a:r>
            <a:r>
              <a:rPr lang="en-US" sz="1000" dirty="0"/>
              <a:t>: 10.1007/s00330-018-5660-3. </a:t>
            </a:r>
            <a:r>
              <a:rPr lang="en-US" sz="1000" dirty="0" err="1"/>
              <a:t>Epub</a:t>
            </a:r>
            <a:r>
              <a:rPr lang="en-US" sz="1000" dirty="0"/>
              <a:t> 2018 Sep 25. PMID: 30255245.</a:t>
            </a:r>
          </a:p>
          <a:p>
            <a:pPr marL="114300" indent="0">
              <a:buNone/>
            </a:pPr>
            <a:r>
              <a:rPr lang="en-US" sz="1000" dirty="0"/>
              <a:t>7. Hui GC, </a:t>
            </a:r>
            <a:r>
              <a:rPr lang="en-US" sz="1000" dirty="0" err="1"/>
              <a:t>Tuncali</a:t>
            </a:r>
            <a:r>
              <a:rPr lang="en-US" sz="1000" dirty="0"/>
              <a:t> K, </a:t>
            </a:r>
            <a:r>
              <a:rPr lang="en-US" sz="1000" dirty="0" err="1"/>
              <a:t>Tatli</a:t>
            </a:r>
            <a:r>
              <a:rPr lang="en-US" sz="1000" dirty="0"/>
              <a:t> S, Morrison PR, Silverman SG. Comparison of percutaneous and surgical approaches to renal tumor ablation: </a:t>
            </a:r>
            <a:r>
              <a:rPr lang="en-US" sz="1000" dirty="0" err="1"/>
              <a:t>Metaanalysis</a:t>
            </a:r>
            <a:r>
              <a:rPr lang="en-US" sz="1000" dirty="0"/>
              <a:t> of effectiveness and complication rates. J </a:t>
            </a:r>
            <a:r>
              <a:rPr lang="en-US" sz="1000" dirty="0" err="1"/>
              <a:t>Vasc</a:t>
            </a:r>
            <a:r>
              <a:rPr lang="en-US" sz="1000" dirty="0"/>
              <a:t> </a:t>
            </a:r>
            <a:r>
              <a:rPr lang="en-US" sz="1000" dirty="0" err="1"/>
              <a:t>Interv</a:t>
            </a:r>
            <a:r>
              <a:rPr lang="en-US" sz="1000" dirty="0"/>
              <a:t> </a:t>
            </a:r>
            <a:r>
              <a:rPr lang="en-US" sz="1000" dirty="0" err="1"/>
              <a:t>Radiol</a:t>
            </a:r>
            <a:r>
              <a:rPr lang="en-US" sz="1000" dirty="0"/>
              <a:t>. 2008;19:1311–20.</a:t>
            </a:r>
          </a:p>
          <a:p>
            <a:pPr marL="114300" indent="0">
              <a:buNone/>
            </a:pPr>
            <a:r>
              <a:rPr lang="en-US" sz="1000" dirty="0"/>
              <a:t>8. </a:t>
            </a:r>
            <a:r>
              <a:rPr lang="en-US" sz="1000" dirty="0" err="1"/>
              <a:t>Littrup</a:t>
            </a:r>
            <a:r>
              <a:rPr lang="en-US" sz="1000" dirty="0"/>
              <a:t> PJ, Ahmed A, Aoun HD, </a:t>
            </a:r>
            <a:r>
              <a:rPr lang="en-US" sz="1000" dirty="0" err="1"/>
              <a:t>Noujaim</a:t>
            </a:r>
            <a:r>
              <a:rPr lang="en-US" sz="1000" dirty="0"/>
              <a:t> DL, </a:t>
            </a:r>
            <a:r>
              <a:rPr lang="en-US" sz="1000" dirty="0" err="1"/>
              <a:t>Harb</a:t>
            </a:r>
            <a:r>
              <a:rPr lang="en-US" sz="1000" dirty="0"/>
              <a:t> T, </a:t>
            </a:r>
            <a:r>
              <a:rPr lang="en-US" sz="1000" dirty="0" err="1"/>
              <a:t>Nakat</a:t>
            </a:r>
            <a:r>
              <a:rPr lang="en-US" sz="1000" dirty="0"/>
              <a:t> S, et al. CT-guided percutaneous cryotherapy of renal masses. J </a:t>
            </a:r>
            <a:r>
              <a:rPr lang="en-US" sz="1000" dirty="0" err="1"/>
              <a:t>Vasc</a:t>
            </a:r>
            <a:r>
              <a:rPr lang="en-US" sz="1000" dirty="0"/>
              <a:t> </a:t>
            </a:r>
            <a:r>
              <a:rPr lang="en-US" sz="1000" dirty="0" err="1"/>
              <a:t>Interv</a:t>
            </a:r>
            <a:r>
              <a:rPr lang="en-US" sz="1000" dirty="0"/>
              <a:t> </a:t>
            </a:r>
            <a:r>
              <a:rPr lang="en-US" sz="1000" dirty="0" err="1"/>
              <a:t>Radiol</a:t>
            </a:r>
            <a:r>
              <a:rPr lang="en-US" sz="1000" dirty="0"/>
              <a:t>. 2007;18:383–92. </a:t>
            </a:r>
          </a:p>
          <a:p>
            <a:pPr marL="114300" indent="0">
              <a:buNone/>
            </a:pPr>
            <a:r>
              <a:rPr lang="en-US" sz="1000" dirty="0"/>
              <a:t>9. A</a:t>
            </a:r>
            <a:r>
              <a:rPr lang="lt-LT" sz="1000" dirty="0" err="1"/>
              <a:t>nglickis</a:t>
            </a:r>
            <a:r>
              <a:rPr lang="lt-LT" sz="1000" dirty="0"/>
              <a:t> M, </a:t>
            </a:r>
            <a:r>
              <a:rPr lang="lt-LT" sz="1000" dirty="0" err="1"/>
              <a:t>Anglickienė</a:t>
            </a:r>
            <a:r>
              <a:rPr lang="lt-LT" sz="1000" dirty="0"/>
              <a:t> </a:t>
            </a:r>
            <a:r>
              <a:rPr lang="lt-LT" sz="1000" dirty="0" err="1"/>
              <a:t>G</a:t>
            </a:r>
            <a:r>
              <a:rPr lang="lt-LT" sz="1000" dirty="0"/>
              <a:t>, </a:t>
            </a:r>
            <a:r>
              <a:rPr lang="lt-LT" sz="1000" dirty="0" err="1"/>
              <a:t>Andreikaitė</a:t>
            </a:r>
            <a:r>
              <a:rPr lang="lt-LT" sz="1000" dirty="0"/>
              <a:t> </a:t>
            </a:r>
            <a:r>
              <a:rPr lang="lt-LT" sz="1000" dirty="0" err="1"/>
              <a:t>G</a:t>
            </a:r>
            <a:r>
              <a:rPr lang="lt-LT" sz="1000" dirty="0"/>
              <a:t>, </a:t>
            </a:r>
            <a:r>
              <a:rPr lang="lt-LT" sz="1000" dirty="0" err="1"/>
              <a:t>Skrebūnas</a:t>
            </a:r>
            <a:r>
              <a:rPr lang="lt-LT" sz="1000" dirty="0"/>
              <a:t> A. </a:t>
            </a:r>
            <a:r>
              <a:rPr lang="lt-LT" sz="1000" dirty="0" err="1"/>
              <a:t>Microwave</a:t>
            </a:r>
            <a:r>
              <a:rPr lang="lt-LT" sz="1000" dirty="0"/>
              <a:t> </a:t>
            </a:r>
            <a:r>
              <a:rPr lang="lt-LT" sz="1000" dirty="0" err="1"/>
              <a:t>Thermal</a:t>
            </a:r>
            <a:r>
              <a:rPr lang="lt-LT" sz="1000" dirty="0"/>
              <a:t> </a:t>
            </a:r>
            <a:r>
              <a:rPr lang="lt-LT" sz="1000" dirty="0" err="1"/>
              <a:t>Ablation</a:t>
            </a:r>
            <a:r>
              <a:rPr lang="lt-LT" sz="1000" dirty="0"/>
              <a:t> </a:t>
            </a:r>
            <a:r>
              <a:rPr lang="lt-LT" sz="1000" dirty="0" err="1"/>
              <a:t>versus</a:t>
            </a:r>
            <a:r>
              <a:rPr lang="lt-LT" sz="1000" dirty="0"/>
              <a:t> </a:t>
            </a:r>
            <a:r>
              <a:rPr lang="lt-LT" sz="1000" dirty="0" err="1"/>
              <a:t>Open</a:t>
            </a:r>
            <a:r>
              <a:rPr lang="lt-LT" sz="1000" dirty="0"/>
              <a:t> </a:t>
            </a:r>
            <a:r>
              <a:rPr lang="lt-LT" sz="1000" dirty="0" err="1"/>
              <a:t>Partial</a:t>
            </a:r>
            <a:r>
              <a:rPr lang="lt-LT" sz="1000" dirty="0"/>
              <a:t> </a:t>
            </a:r>
            <a:r>
              <a:rPr lang="lt-LT" sz="1000" dirty="0" err="1"/>
              <a:t>Nephrectomy</a:t>
            </a:r>
            <a:r>
              <a:rPr lang="lt-LT" sz="1000" dirty="0"/>
              <a:t> </a:t>
            </a:r>
            <a:r>
              <a:rPr lang="lt-LT" sz="1000" dirty="0" err="1"/>
              <a:t>for</a:t>
            </a:r>
            <a:r>
              <a:rPr lang="lt-LT" sz="1000" dirty="0"/>
              <a:t> </a:t>
            </a:r>
            <a:r>
              <a:rPr lang="lt-LT" sz="1000" dirty="0" err="1"/>
              <a:t>the</a:t>
            </a:r>
            <a:r>
              <a:rPr lang="lt-LT" sz="1000" dirty="0"/>
              <a:t> </a:t>
            </a:r>
            <a:r>
              <a:rPr lang="lt-LT" sz="1000" dirty="0" err="1"/>
              <a:t>Treatment</a:t>
            </a:r>
            <a:r>
              <a:rPr lang="lt-LT" sz="1000" dirty="0"/>
              <a:t> </a:t>
            </a:r>
            <a:r>
              <a:rPr lang="lt-LT" sz="1000" dirty="0" err="1"/>
              <a:t>of</a:t>
            </a:r>
            <a:r>
              <a:rPr lang="lt-LT" sz="1000" dirty="0"/>
              <a:t> </a:t>
            </a:r>
            <a:r>
              <a:rPr lang="lt-LT" sz="1000" dirty="0" err="1"/>
              <a:t>Small</a:t>
            </a:r>
            <a:r>
              <a:rPr lang="lt-LT" sz="1000" dirty="0"/>
              <a:t> </a:t>
            </a:r>
            <a:r>
              <a:rPr lang="lt-LT" sz="1000" dirty="0" err="1"/>
              <a:t>Renal</a:t>
            </a:r>
            <a:r>
              <a:rPr lang="lt-LT" sz="1000" dirty="0"/>
              <a:t> </a:t>
            </a:r>
            <a:r>
              <a:rPr lang="lt-LT" sz="1000" dirty="0" err="1"/>
              <a:t>Tumors</a:t>
            </a:r>
            <a:r>
              <a:rPr lang="lt-LT" sz="1000" dirty="0"/>
              <a:t> </a:t>
            </a:r>
            <a:r>
              <a:rPr lang="lt-LT" sz="1000" dirty="0" err="1"/>
              <a:t>in</a:t>
            </a:r>
            <a:r>
              <a:rPr lang="lt-LT" sz="1000" dirty="0"/>
              <a:t> </a:t>
            </a:r>
            <a:r>
              <a:rPr lang="lt-LT" sz="1000" dirty="0" err="1"/>
              <a:t>Patients</a:t>
            </a:r>
            <a:r>
              <a:rPr lang="lt-LT" sz="1000" dirty="0"/>
              <a:t> </a:t>
            </a:r>
            <a:r>
              <a:rPr lang="lt-LT" sz="1000" dirty="0" err="1"/>
              <a:t>Over</a:t>
            </a:r>
            <a:r>
              <a:rPr lang="lt-LT" sz="1000" dirty="0"/>
              <a:t> 70 </a:t>
            </a:r>
            <a:r>
              <a:rPr lang="lt-LT" sz="1000" dirty="0" err="1"/>
              <a:t>Years</a:t>
            </a:r>
            <a:r>
              <a:rPr lang="lt-LT" sz="1000" dirty="0"/>
              <a:t> </a:t>
            </a:r>
            <a:r>
              <a:rPr lang="lt-LT" sz="1000" dirty="0" err="1"/>
              <a:t>Old</a:t>
            </a:r>
            <a:r>
              <a:rPr lang="lt-LT" sz="1000" dirty="0"/>
              <a:t>. Medicina (Kaunas). 2019;55(10):664. </a:t>
            </a:r>
            <a:r>
              <a:rPr lang="lt-LT" sz="1000" dirty="0" err="1"/>
              <a:t>Published</a:t>
            </a:r>
            <a:r>
              <a:rPr lang="lt-LT" sz="1000" dirty="0"/>
              <a:t> 2019 </a:t>
            </a:r>
            <a:r>
              <a:rPr lang="lt-LT" sz="1000" dirty="0" err="1"/>
              <a:t>Oct</a:t>
            </a:r>
            <a:r>
              <a:rPr lang="lt-LT" sz="1000" dirty="0"/>
              <a:t> 1. doi:10.3390/medicina55100664</a:t>
            </a:r>
            <a:endParaRPr lang="en-US" sz="1000" dirty="0"/>
          </a:p>
          <a:p>
            <a:pPr marL="114300" indent="0">
              <a:buNone/>
            </a:pPr>
            <a:r>
              <a:rPr lang="en-US" sz="1000" dirty="0"/>
              <a:t>10. Wei Guan MD, Jian Bai MD. Microwave ablation versus partial nephrectomy for small renal tumors: Intermediate-term results. Journal of Surgical Oncology,  volume 106, Issue 3. </a:t>
            </a:r>
            <a:r>
              <a:rPr lang="en-US" sz="1000" dirty="0">
                <a:hlinkClick r:id="rId2"/>
              </a:rPr>
              <a:t>https://doi.org/10.1002/jso.23071</a:t>
            </a:r>
            <a:endParaRPr lang="en-US" sz="1000" dirty="0"/>
          </a:p>
          <a:p>
            <a:pPr marL="114300" indent="0">
              <a:buNone/>
            </a:pPr>
            <a:r>
              <a:rPr lang="en-US" sz="1000" dirty="0"/>
              <a:t>11. Shapiro DD, Wells SA, Best SL, et al. Comparing Outcomes for Patients with Clinical T1b Renal Cell Carcinoma Treated With Either Percutaneous Microwave Ablation or Surgery. Urology. 2020;135:88-94. doi:10.1016/j.urology.2019.09.024</a:t>
            </a:r>
          </a:p>
          <a:p>
            <a:pPr marL="114300" indent="0">
              <a:buNone/>
            </a:pP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15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665" y="125471"/>
            <a:ext cx="8229600" cy="877824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8665" y="792894"/>
            <a:ext cx="8229600" cy="3675589"/>
          </a:xfrm>
        </p:spPr>
        <p:txBody>
          <a:bodyPr/>
          <a:lstStyle/>
          <a:p>
            <a:r>
              <a:rPr lang="en-US" sz="2000" dirty="0"/>
              <a:t>Introduction</a:t>
            </a:r>
          </a:p>
          <a:p>
            <a:r>
              <a:rPr lang="en-US" sz="2000" dirty="0"/>
              <a:t>Objectives</a:t>
            </a:r>
          </a:p>
          <a:p>
            <a:r>
              <a:rPr lang="en-US" sz="2000" dirty="0"/>
              <a:t>Methods</a:t>
            </a:r>
          </a:p>
          <a:p>
            <a:r>
              <a:rPr lang="en-US" sz="2000" dirty="0"/>
              <a:t>Articles</a:t>
            </a:r>
          </a:p>
          <a:p>
            <a:r>
              <a:rPr lang="en-US" sz="2000" dirty="0"/>
              <a:t>Outcomes/Results</a:t>
            </a:r>
          </a:p>
          <a:p>
            <a:r>
              <a:rPr lang="en-US" sz="2000" dirty="0"/>
              <a:t>Summary</a:t>
            </a:r>
          </a:p>
          <a:p>
            <a:r>
              <a:rPr lang="en-US" sz="2000" dirty="0"/>
              <a:t>Limitations</a:t>
            </a:r>
          </a:p>
          <a:p>
            <a:r>
              <a:rPr lang="en-US" sz="2000" dirty="0"/>
              <a:t>Conclusion</a:t>
            </a:r>
          </a:p>
          <a:p>
            <a:r>
              <a:rPr lang="en-US" sz="2000" dirty="0"/>
              <a:t>Acknowledgement</a:t>
            </a:r>
          </a:p>
        </p:txBody>
      </p:sp>
    </p:spTree>
    <p:extLst>
      <p:ext uri="{BB962C8B-B14F-4D97-AF65-F5344CB8AC3E}">
        <p14:creationId xmlns:p14="http://schemas.microsoft.com/office/powerpoint/2010/main" val="1870755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14C1-89E9-F65D-0429-E54C0BA54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9759"/>
            <a:ext cx="8229600" cy="629956"/>
          </a:xfrm>
        </p:spPr>
        <p:txBody>
          <a:bodyPr>
            <a:normAutofit/>
          </a:bodyPr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3CD42-43B4-77E8-61C6-AAAD25988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050" dirty="0">
                <a:solidFill>
                  <a:srgbClr val="3A3A3A"/>
                </a:solidFill>
                <a:latin typeface="roboto" panose="02000000000000000000" pitchFamily="2" charset="0"/>
              </a:rPr>
              <a:t>My sincere thanks and gratitude to people who have helped me in completing this capstone project as without their help, completing this project would have been </a:t>
            </a:r>
            <a:r>
              <a:rPr lang="en-US" sz="1050">
                <a:solidFill>
                  <a:srgbClr val="3A3A3A"/>
                </a:solidFill>
                <a:latin typeface="roboto" panose="02000000000000000000" pitchFamily="2" charset="0"/>
              </a:rPr>
              <a:t>very difficult:</a:t>
            </a:r>
          </a:p>
          <a:p>
            <a:pPr marL="114300" indent="0">
              <a:buNone/>
            </a:pPr>
            <a:endParaRPr lang="en-US" sz="1050" dirty="0">
              <a:solidFill>
                <a:srgbClr val="3A3A3A"/>
              </a:solidFill>
              <a:latin typeface="roboto" panose="02000000000000000000" pitchFamily="2" charset="0"/>
            </a:endParaRPr>
          </a:p>
          <a:p>
            <a:r>
              <a:rPr lang="en-US" sz="1050" dirty="0">
                <a:solidFill>
                  <a:srgbClr val="3A3A3A"/>
                </a:solidFill>
                <a:latin typeface="roboto" panose="02000000000000000000" pitchFamily="2" charset="0"/>
              </a:rPr>
              <a:t>Capstone chair and advisor, Professor Vittorio Maio, for his support and guidance in completing this project.</a:t>
            </a:r>
          </a:p>
          <a:p>
            <a:r>
              <a:rPr lang="en-US" sz="1050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Faculty at the college of population health </a:t>
            </a:r>
          </a:p>
          <a:p>
            <a:r>
              <a:rPr lang="en-US" sz="1050" b="0" i="0" dirty="0" err="1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Uzo</a:t>
            </a:r>
            <a:r>
              <a:rPr lang="en-US" sz="1050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 my darling wife and my children, Derek and Michelle for their immense support patience and help during this project.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382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6E0B-0581-226D-B945-FB786B7F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5" y="94344"/>
            <a:ext cx="8229600" cy="67491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4CF2-2C1A-A028-1807-B7282D6B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44" y="718457"/>
            <a:ext cx="8229600" cy="5011059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Renal cell carcinomas originate within renal cortex and make up 80 to 85 percent of primary renal neoplasms.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C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lassified as localized disease (stage I, II, and III) or as advanced disease (tumor invading beyond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Gerota's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fascia or extending into the ipsilateral adrenal gland (T4) and metastatic disease (M1), stage IV RCC)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Surgery is definitive and preferred treatment for localized RCC. 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adical nephrectomy, or partial nephrectomy are surgical options with PN the preferred method for appropriately selected patients.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Extent of disease, location, age and comorbidity impact choice of surgical procedure.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66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6E0B-0581-226D-B945-FB786B7F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643"/>
            <a:ext cx="8229600" cy="67491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(Cont’d)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4CF2-2C1A-A028-1807-B7282D6B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9" y="769258"/>
            <a:ext cx="8229600" cy="4140599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Over 90% of RCC low grade and slow growing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with low probability of metastasis 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ore than half of RCC detected incidentally due to imaging technology advances in last two decades.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Percutaneous image-guided interventions changed management of urologic diseases.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Stage 1a and 1b, earlier treated surgically now effectively managed using minimally invasive image-guided techniques, on a day care basis using only local anesthesia or conscious sedation. 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pplications of non-surgical techniques growing due to minimally invasive nature, lower procedure-related morbidity and reduced hospital stay. </a:t>
            </a:r>
          </a:p>
          <a:p>
            <a:pPr algn="l"/>
            <a:endParaRPr lang="en-US" sz="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7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6E0B-0581-226D-B945-FB786B7F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6" y="179799"/>
            <a:ext cx="8229600" cy="674914"/>
          </a:xfrm>
        </p:spPr>
        <p:txBody>
          <a:bodyPr>
            <a:normAutofit/>
          </a:bodyPr>
          <a:lstStyle/>
          <a:p>
            <a:r>
              <a:rPr lang="en-US" dirty="0"/>
              <a:t>Introduction-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4CF2-2C1A-A028-1807-B7282D6B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82" y="1160221"/>
            <a:ext cx="8229600" cy="3249047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Increased use of thermal ablation for patients unsuitable for surgery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AUA and EAU guidelines endorse thermal ablation as alternative treatment option for clinical T1a (&lt;3 cm) RCC, especially for poor surgical candidates.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Cost effectiveness and reduced hospitalization time makes the case of MWA more compelling.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Literature supports MWA with a high curative response, favorable safety profile, and renal preservation rates  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MWA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short and intermediate outcome data comparable to surgery, with clinical success of 90%-95% for tumors smaller than 3cm. </a:t>
            </a:r>
          </a:p>
        </p:txBody>
      </p:sp>
    </p:spTree>
    <p:extLst>
      <p:ext uri="{BB962C8B-B14F-4D97-AF65-F5344CB8AC3E}">
        <p14:creationId xmlns:p14="http://schemas.microsoft.com/office/powerpoint/2010/main" val="14911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26C0-D727-5345-C34B-B33DFC5B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3473"/>
            <a:ext cx="8229600" cy="725717"/>
          </a:xfrm>
        </p:spPr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34C58-1914-7C26-67B2-66B7F5A87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006386"/>
            <a:ext cx="8229600" cy="3460782"/>
          </a:xfrm>
        </p:spPr>
        <p:txBody>
          <a:bodyPr/>
          <a:lstStyle/>
          <a:p>
            <a:r>
              <a:rPr lang="en-US" sz="1800" dirty="0"/>
              <a:t>The objective of this capstone is to conduct a scoping review (SR) on microwave ablation therapy versus PN regarding oncologic, perioperative, and functional outcomes in the treatment of renal cell carcinoma. </a:t>
            </a:r>
          </a:p>
        </p:txBody>
      </p:sp>
    </p:spTree>
    <p:extLst>
      <p:ext uri="{BB962C8B-B14F-4D97-AF65-F5344CB8AC3E}">
        <p14:creationId xmlns:p14="http://schemas.microsoft.com/office/powerpoint/2010/main" val="132502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01C0-4912-B89F-65D7-3B63E169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300B8-4533-8409-3E93-AD8A3E425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1831"/>
            <a:ext cx="8229600" cy="3601940"/>
          </a:xfrm>
        </p:spPr>
        <p:txBody>
          <a:bodyPr/>
          <a:lstStyle/>
          <a:p>
            <a:pPr marL="114300" indent="0">
              <a:buNone/>
            </a:pPr>
            <a:r>
              <a:rPr lang="en-US" sz="1800" u="sng" dirty="0"/>
              <a:t>Scope Review Strategy</a:t>
            </a:r>
          </a:p>
          <a:p>
            <a:r>
              <a:rPr lang="en-US" sz="1800" dirty="0"/>
              <a:t>The Scope Review conducted per standard guidelines set by the latest PRISMA statement, methods and tools recommended by the Cochrane Handbook and NICE guidelines</a:t>
            </a:r>
          </a:p>
          <a:p>
            <a:r>
              <a:rPr lang="en-US" sz="1800" dirty="0"/>
              <a:t>Pre-specified PICOS criteria (Population, Intervention, Comparator, Outcome, Study design) used to identify studies relevant for inclusion in review. </a:t>
            </a:r>
          </a:p>
          <a:p>
            <a:r>
              <a:rPr lang="en-US" sz="1800" dirty="0"/>
              <a:t>For selected articles: collected general study information, study characteristics, population </a:t>
            </a:r>
          </a:p>
          <a:p>
            <a:r>
              <a:rPr lang="en-US" sz="1800" dirty="0"/>
              <a:t>Key baseline characteristics (e.g., age, gender, weight), definitions of outcome measures, results, assessment of risk of bias by outcome, and study limitations collected</a:t>
            </a:r>
          </a:p>
        </p:txBody>
      </p:sp>
    </p:spTree>
    <p:extLst>
      <p:ext uri="{BB962C8B-B14F-4D97-AF65-F5344CB8AC3E}">
        <p14:creationId xmlns:p14="http://schemas.microsoft.com/office/powerpoint/2010/main" val="400507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01C0-4912-B89F-65D7-3B63E169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828"/>
            <a:ext cx="8229600" cy="587829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Methods-Cont’d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300B8-4533-8409-3E93-AD8A3E425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6" y="399142"/>
            <a:ext cx="8229600" cy="4321629"/>
          </a:xfrm>
        </p:spPr>
        <p:txBody>
          <a:bodyPr/>
          <a:lstStyle/>
          <a:p>
            <a:pPr marL="114300" indent="0">
              <a:buNone/>
            </a:pPr>
            <a:r>
              <a:rPr lang="en-US" sz="1600" u="sng" dirty="0"/>
              <a:t>Search strategy</a:t>
            </a:r>
          </a:p>
          <a:p>
            <a:r>
              <a:rPr lang="en-US" sz="1600" dirty="0"/>
              <a:t>Database search using Embase, Ovid MEDLINE®, and the Cochrane Central Register of Controlled Trials was utilized for clinical studies on Microwave ablation and partial nephrectomy in kidney cancer </a:t>
            </a:r>
            <a:r>
              <a:rPr lang="en-US" sz="1600" dirty="0">
                <a:solidFill>
                  <a:srgbClr val="011E40"/>
                </a:solidFill>
              </a:rPr>
              <a:t>for the period 2000 – 2020.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938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64DD0DC-DD19-509F-822E-EFE93ECE8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286" y="145142"/>
            <a:ext cx="6683828" cy="437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37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ght content">
  <a:themeElements>
    <a:clrScheme name="Custom 1">
      <a:dk1>
        <a:srgbClr val="011E40"/>
      </a:dk1>
      <a:lt1>
        <a:sysClr val="window" lastClr="FFFFFF"/>
      </a:lt1>
      <a:dk2>
        <a:srgbClr val="2F5897"/>
      </a:dk2>
      <a:lt2>
        <a:srgbClr val="E4E9EF"/>
      </a:lt2>
      <a:accent1>
        <a:srgbClr val="307FE2"/>
      </a:accent1>
      <a:accent2>
        <a:srgbClr val="F8E08E"/>
      </a:accent2>
      <a:accent3>
        <a:srgbClr val="80225F"/>
      </a:accent3>
      <a:accent4>
        <a:srgbClr val="011E40"/>
      </a:accent4>
      <a:accent5>
        <a:srgbClr val="C4B000"/>
      </a:accent5>
      <a:accent6>
        <a:srgbClr val="89813D"/>
      </a:accent6>
      <a:hlink>
        <a:srgbClr val="2DCCD3"/>
      </a:hlink>
      <a:folHlink>
        <a:srgbClr val="C4BCB7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8" id="{DAE8103F-0E0B-FB42-ACBD-8FA7CF93747C}" vid="{5C46DDC1-BEBF-4E4D-A4FD-9CCF1E2244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TJU-PopHealth-16x9</Template>
  <TotalTime>46319</TotalTime>
  <Words>1894</Words>
  <Application>Microsoft Office PowerPoint</Application>
  <PresentationFormat>On-screen Show (16:9)</PresentationFormat>
  <Paragraphs>193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roboto</vt:lpstr>
      <vt:lpstr>Trebuchet MS</vt:lpstr>
      <vt:lpstr>Wingdings 2</vt:lpstr>
      <vt:lpstr>Light content</vt:lpstr>
      <vt:lpstr>       A Scoping Review of Microwave Ablation versus Partial Nephrectomy  for Treatment of Renal Cell Carcinoma  Benjamin Odumah, MBBS, MPH MS in Applied Health Economics and Outcomes Research Capstone Chair: Vittorio Maio, PharmD, MS, MSPH    </vt:lpstr>
      <vt:lpstr>Agenda </vt:lpstr>
      <vt:lpstr>Introduction </vt:lpstr>
      <vt:lpstr>Introduction (Cont’d) </vt:lpstr>
      <vt:lpstr>Introduction- Cont’d</vt:lpstr>
      <vt:lpstr>Objectives </vt:lpstr>
      <vt:lpstr>Methods </vt:lpstr>
      <vt:lpstr>Methods-Cont’d </vt:lpstr>
      <vt:lpstr>PowerPoint Presentation</vt:lpstr>
      <vt:lpstr>Articles</vt:lpstr>
      <vt:lpstr>Oncologic</vt:lpstr>
      <vt:lpstr>Functional outcome</vt:lpstr>
      <vt:lpstr>Perioperative outcomes</vt:lpstr>
      <vt:lpstr>Comparing outcomes for patients with T1 renal cell carcinoma treated with either percutaneous microwave ablation or partial nephrectomy  </vt:lpstr>
      <vt:lpstr>Comparing outcomes for patients with T1 renal cell carcinoma treated with either percutaneous microwave ablation or partial nephrectomy –Cont’d</vt:lpstr>
      <vt:lpstr>Summary</vt:lpstr>
      <vt:lpstr>Limitations</vt:lpstr>
      <vt:lpstr>Conclusion</vt:lpstr>
      <vt:lpstr>Bibliography</vt:lpstr>
      <vt:lpstr>Acknowledgement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Odumah, Benjamin [JRDUS]</dc:creator>
  <cp:keywords/>
  <dc:description/>
  <cp:lastModifiedBy>Odumah, Benjamin [JRDUS]</cp:lastModifiedBy>
  <cp:revision>11</cp:revision>
  <cp:lastPrinted>2019-09-25T18:47:25Z</cp:lastPrinted>
  <dcterms:created xsi:type="dcterms:W3CDTF">2023-02-20T15:55:04Z</dcterms:created>
  <dcterms:modified xsi:type="dcterms:W3CDTF">2023-04-05T20:13:27Z</dcterms:modified>
  <cp:category/>
</cp:coreProperties>
</file>