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9" r:id="rId1"/>
  </p:sldMasterIdLst>
  <p:notesMasterIdLst>
    <p:notesMasterId r:id="rId15"/>
  </p:notesMasterIdLst>
  <p:handoutMasterIdLst>
    <p:handoutMasterId r:id="rId16"/>
  </p:handoutMasterIdLst>
  <p:sldIdLst>
    <p:sldId id="263" r:id="rId2"/>
    <p:sldId id="280" r:id="rId3"/>
    <p:sldId id="284" r:id="rId4"/>
    <p:sldId id="279" r:id="rId5"/>
    <p:sldId id="281" r:id="rId6"/>
    <p:sldId id="282" r:id="rId7"/>
    <p:sldId id="285" r:id="rId8"/>
    <p:sldId id="286" r:id="rId9"/>
    <p:sldId id="288" r:id="rId10"/>
    <p:sldId id="289" r:id="rId11"/>
    <p:sldId id="287" r:id="rId12"/>
    <p:sldId id="283" r:id="rId13"/>
    <p:sldId id="271" r:id="rId14"/>
  </p:sldIdLst>
  <p:sldSz cx="9144000" cy="5143500" type="screen16x9"/>
  <p:notesSz cx="9144000" cy="6858000"/>
  <p:defaultTextStyle>
    <a:defPPr>
      <a:defRPr lang="en-US"/>
    </a:defPPr>
    <a:lvl1pPr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5pPr>
    <a:lvl6pPr marL="2286000" algn="l" defTabSz="457200" rtl="0" eaLnBrk="1" latinLnBrk="0" hangingPunct="1">
      <a:defRPr kern="1200">
        <a:solidFill>
          <a:schemeClr val="tx1"/>
        </a:solidFill>
        <a:latin typeface="Trebuchet MS" charset="0"/>
        <a:ea typeface="ＭＳ Ｐゴシック" charset="0"/>
        <a:cs typeface="ＭＳ Ｐゴシック" charset="0"/>
      </a:defRPr>
    </a:lvl6pPr>
    <a:lvl7pPr marL="2743200" algn="l" defTabSz="457200" rtl="0" eaLnBrk="1" latinLnBrk="0" hangingPunct="1">
      <a:defRPr kern="1200">
        <a:solidFill>
          <a:schemeClr val="tx1"/>
        </a:solidFill>
        <a:latin typeface="Trebuchet MS" charset="0"/>
        <a:ea typeface="ＭＳ Ｐゴシック" charset="0"/>
        <a:cs typeface="ＭＳ Ｐゴシック" charset="0"/>
      </a:defRPr>
    </a:lvl7pPr>
    <a:lvl8pPr marL="3200400" algn="l" defTabSz="457200" rtl="0" eaLnBrk="1" latinLnBrk="0" hangingPunct="1">
      <a:defRPr kern="1200">
        <a:solidFill>
          <a:schemeClr val="tx1"/>
        </a:solidFill>
        <a:latin typeface="Trebuchet MS" charset="0"/>
        <a:ea typeface="ＭＳ Ｐゴシック" charset="0"/>
        <a:cs typeface="ＭＳ Ｐゴシック" charset="0"/>
      </a:defRPr>
    </a:lvl8pPr>
    <a:lvl9pPr marL="3657600" algn="l" defTabSz="457200" rtl="0" eaLnBrk="1" latinLnBrk="0" hangingPunct="1">
      <a:defRPr kern="1200">
        <a:solidFill>
          <a:schemeClr val="tx1"/>
        </a:solidFill>
        <a:latin typeface="Trebuchet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B7DD"/>
    <a:srgbClr val="011E40"/>
    <a:srgbClr val="C8E9EF"/>
    <a:srgbClr val="87908F"/>
    <a:srgbClr val="377189"/>
    <a:srgbClr val="152456"/>
    <a:srgbClr val="4678BC"/>
    <a:srgbClr val="AF1F8E"/>
    <a:srgbClr val="CCD2EB"/>
    <a:srgbClr val="FFDD7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990"/>
    <p:restoredTop sz="96327"/>
  </p:normalViewPr>
  <p:slideViewPr>
    <p:cSldViewPr snapToGrid="0" snapToObjects="1">
      <p:cViewPr varScale="1">
        <p:scale>
          <a:sx n="79" d="100"/>
          <a:sy n="79" d="100"/>
        </p:scale>
        <p:origin x="216" y="1320"/>
      </p:cViewPr>
      <p:guideLst>
        <p:guide orient="horz" pos="2160"/>
        <p:guide pos="2880"/>
        <p:guide orient="horz"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411F-9365-402F-9700-630F6A9A1A06}" type="doc">
      <dgm:prSet loTypeId="urn:microsoft.com/office/officeart/2005/8/layout/hierarchy1" loCatId="hierarchy" qsTypeId="urn:microsoft.com/office/officeart/2005/8/quickstyle/simple2" qsCatId="simple" csTypeId="urn:microsoft.com/office/officeart/2005/8/colors/accent3_2" csCatId="accent3" phldr="1"/>
      <dgm:spPr/>
      <dgm:t>
        <a:bodyPr/>
        <a:lstStyle/>
        <a:p>
          <a:endParaRPr lang="en-US"/>
        </a:p>
      </dgm:t>
    </dgm:pt>
    <dgm:pt modelId="{3D21AA38-FCD2-4206-A3D8-5E73799FBFB9}">
      <dgm:prSet/>
      <dgm:spPr/>
      <dgm:t>
        <a:bodyPr/>
        <a:lstStyle/>
        <a:p>
          <a:r>
            <a:rPr lang="en-US" baseline="0" dirty="0">
              <a:latin typeface="Abadi MT Condensed Light" panose="020B0306030101010103" pitchFamily="34" charset="77"/>
            </a:rPr>
            <a:t>Strengths: </a:t>
          </a:r>
        </a:p>
        <a:p>
          <a:r>
            <a:rPr lang="en-US" baseline="0" dirty="0">
              <a:latin typeface="Abadi MT Condensed Light" panose="020B0306030101010103" pitchFamily="34" charset="77"/>
            </a:rPr>
            <a:t>Review needed-not much known on doulas; PICO and PRISMA strategy used.</a:t>
          </a:r>
          <a:endParaRPr lang="en-US" dirty="0">
            <a:latin typeface="Abadi MT Condensed Light" panose="020B0306030101010103" pitchFamily="34" charset="77"/>
          </a:endParaRPr>
        </a:p>
      </dgm:t>
    </dgm:pt>
    <dgm:pt modelId="{A9545403-AA2D-45DD-B0C5-5A364274044A}" type="parTrans" cxnId="{CEA34ABE-515A-49F7-91B0-72601D767C94}">
      <dgm:prSet/>
      <dgm:spPr/>
      <dgm:t>
        <a:bodyPr/>
        <a:lstStyle/>
        <a:p>
          <a:endParaRPr lang="en-US"/>
        </a:p>
      </dgm:t>
    </dgm:pt>
    <dgm:pt modelId="{1CF085C6-37BD-49A2-A6E5-93330CB429B1}" type="sibTrans" cxnId="{CEA34ABE-515A-49F7-91B0-72601D767C94}">
      <dgm:prSet/>
      <dgm:spPr/>
      <dgm:t>
        <a:bodyPr/>
        <a:lstStyle/>
        <a:p>
          <a:endParaRPr lang="en-US"/>
        </a:p>
      </dgm:t>
    </dgm:pt>
    <dgm:pt modelId="{A5E6C1DB-8B9E-4B72-92AD-43D72D5AF3D9}">
      <dgm:prSet/>
      <dgm:spPr/>
      <dgm:t>
        <a:bodyPr/>
        <a:lstStyle/>
        <a:p>
          <a:r>
            <a:rPr lang="en-US" baseline="0" dirty="0">
              <a:latin typeface="Abadi MT Condensed Light" panose="020B0306030101010103" pitchFamily="34" charset="77"/>
            </a:rPr>
            <a:t>Limitations: </a:t>
          </a:r>
        </a:p>
        <a:p>
          <a:r>
            <a:rPr lang="en-US" baseline="0" dirty="0">
              <a:latin typeface="Abadi MT Condensed Light" panose="020B0306030101010103" pitchFamily="34" charset="77"/>
            </a:rPr>
            <a:t>One database, one reviewer.</a:t>
          </a:r>
          <a:endParaRPr lang="en-US" dirty="0">
            <a:latin typeface="Abadi MT Condensed Light" panose="020B0306030101010103" pitchFamily="34" charset="77"/>
          </a:endParaRPr>
        </a:p>
      </dgm:t>
    </dgm:pt>
    <dgm:pt modelId="{C8C339A6-040B-4F75-8DCD-9DAE3A08E3E8}" type="parTrans" cxnId="{03AAA592-0D46-41D4-A4D9-CB8B253457EA}">
      <dgm:prSet/>
      <dgm:spPr/>
      <dgm:t>
        <a:bodyPr/>
        <a:lstStyle/>
        <a:p>
          <a:endParaRPr lang="en-US"/>
        </a:p>
      </dgm:t>
    </dgm:pt>
    <dgm:pt modelId="{EF3E41CC-C0C5-4F1D-9492-ECDD1CA22A69}" type="sibTrans" cxnId="{03AAA592-0D46-41D4-A4D9-CB8B253457EA}">
      <dgm:prSet/>
      <dgm:spPr/>
      <dgm:t>
        <a:bodyPr/>
        <a:lstStyle/>
        <a:p>
          <a:endParaRPr lang="en-US"/>
        </a:p>
      </dgm:t>
    </dgm:pt>
    <dgm:pt modelId="{79693E27-019F-C040-8503-E12160E1249E}" type="pres">
      <dgm:prSet presAssocID="{0C92411F-9365-402F-9700-630F6A9A1A06}" presName="hierChild1" presStyleCnt="0">
        <dgm:presLayoutVars>
          <dgm:chPref val="1"/>
          <dgm:dir/>
          <dgm:animOne val="branch"/>
          <dgm:animLvl val="lvl"/>
          <dgm:resizeHandles/>
        </dgm:presLayoutVars>
      </dgm:prSet>
      <dgm:spPr/>
    </dgm:pt>
    <dgm:pt modelId="{CE042212-5777-3C4B-A2D0-58236C07CD9B}" type="pres">
      <dgm:prSet presAssocID="{3D21AA38-FCD2-4206-A3D8-5E73799FBFB9}" presName="hierRoot1" presStyleCnt="0"/>
      <dgm:spPr/>
    </dgm:pt>
    <dgm:pt modelId="{24C797FA-B8C7-C843-B559-DEE1D24BA020}" type="pres">
      <dgm:prSet presAssocID="{3D21AA38-FCD2-4206-A3D8-5E73799FBFB9}" presName="composite" presStyleCnt="0"/>
      <dgm:spPr/>
    </dgm:pt>
    <dgm:pt modelId="{BA0EE3FC-8E93-B049-96A8-42EB0F79F1D4}" type="pres">
      <dgm:prSet presAssocID="{3D21AA38-FCD2-4206-A3D8-5E73799FBFB9}" presName="background" presStyleLbl="node0" presStyleIdx="0" presStyleCnt="2"/>
      <dgm:spPr/>
    </dgm:pt>
    <dgm:pt modelId="{C28112AD-C612-6A48-9853-84677B0F92B0}" type="pres">
      <dgm:prSet presAssocID="{3D21AA38-FCD2-4206-A3D8-5E73799FBFB9}" presName="text" presStyleLbl="fgAcc0" presStyleIdx="0" presStyleCnt="2">
        <dgm:presLayoutVars>
          <dgm:chPref val="3"/>
        </dgm:presLayoutVars>
      </dgm:prSet>
      <dgm:spPr/>
    </dgm:pt>
    <dgm:pt modelId="{9BC69D41-774F-664B-A6A5-6337913932EC}" type="pres">
      <dgm:prSet presAssocID="{3D21AA38-FCD2-4206-A3D8-5E73799FBFB9}" presName="hierChild2" presStyleCnt="0"/>
      <dgm:spPr/>
    </dgm:pt>
    <dgm:pt modelId="{421C5EC5-1C4F-4347-96F7-4B15C6D980B2}" type="pres">
      <dgm:prSet presAssocID="{A5E6C1DB-8B9E-4B72-92AD-43D72D5AF3D9}" presName="hierRoot1" presStyleCnt="0"/>
      <dgm:spPr/>
    </dgm:pt>
    <dgm:pt modelId="{057EE21A-54EF-CE46-8EBB-E308595790FC}" type="pres">
      <dgm:prSet presAssocID="{A5E6C1DB-8B9E-4B72-92AD-43D72D5AF3D9}" presName="composite" presStyleCnt="0"/>
      <dgm:spPr/>
    </dgm:pt>
    <dgm:pt modelId="{B168B658-EB3A-F24A-B0E3-1C29CDE24C98}" type="pres">
      <dgm:prSet presAssocID="{A5E6C1DB-8B9E-4B72-92AD-43D72D5AF3D9}" presName="background" presStyleLbl="node0" presStyleIdx="1" presStyleCnt="2"/>
      <dgm:spPr/>
    </dgm:pt>
    <dgm:pt modelId="{373E8E47-DD99-A246-8980-3E916F8B5E01}" type="pres">
      <dgm:prSet presAssocID="{A5E6C1DB-8B9E-4B72-92AD-43D72D5AF3D9}" presName="text" presStyleLbl="fgAcc0" presStyleIdx="1" presStyleCnt="2">
        <dgm:presLayoutVars>
          <dgm:chPref val="3"/>
        </dgm:presLayoutVars>
      </dgm:prSet>
      <dgm:spPr/>
    </dgm:pt>
    <dgm:pt modelId="{68FE807C-60B7-A447-ADD5-D0FEAC49CEC6}" type="pres">
      <dgm:prSet presAssocID="{A5E6C1DB-8B9E-4B72-92AD-43D72D5AF3D9}" presName="hierChild2" presStyleCnt="0"/>
      <dgm:spPr/>
    </dgm:pt>
  </dgm:ptLst>
  <dgm:cxnLst>
    <dgm:cxn modelId="{46612616-D58A-A643-B0E3-349D42F1A4A8}" type="presOf" srcId="{3D21AA38-FCD2-4206-A3D8-5E73799FBFB9}" destId="{C28112AD-C612-6A48-9853-84677B0F92B0}" srcOrd="0" destOrd="0" presId="urn:microsoft.com/office/officeart/2005/8/layout/hierarchy1"/>
    <dgm:cxn modelId="{14E03C87-656A-644C-8C67-E756B9BA5098}" type="presOf" srcId="{0C92411F-9365-402F-9700-630F6A9A1A06}" destId="{79693E27-019F-C040-8503-E12160E1249E}" srcOrd="0" destOrd="0" presId="urn:microsoft.com/office/officeart/2005/8/layout/hierarchy1"/>
    <dgm:cxn modelId="{03AAA592-0D46-41D4-A4D9-CB8B253457EA}" srcId="{0C92411F-9365-402F-9700-630F6A9A1A06}" destId="{A5E6C1DB-8B9E-4B72-92AD-43D72D5AF3D9}" srcOrd="1" destOrd="0" parTransId="{C8C339A6-040B-4F75-8DCD-9DAE3A08E3E8}" sibTransId="{EF3E41CC-C0C5-4F1D-9492-ECDD1CA22A69}"/>
    <dgm:cxn modelId="{DA11DD96-D8BE-7E47-830A-4E227FFA474B}" type="presOf" srcId="{A5E6C1DB-8B9E-4B72-92AD-43D72D5AF3D9}" destId="{373E8E47-DD99-A246-8980-3E916F8B5E01}" srcOrd="0" destOrd="0" presId="urn:microsoft.com/office/officeart/2005/8/layout/hierarchy1"/>
    <dgm:cxn modelId="{CEA34ABE-515A-49F7-91B0-72601D767C94}" srcId="{0C92411F-9365-402F-9700-630F6A9A1A06}" destId="{3D21AA38-FCD2-4206-A3D8-5E73799FBFB9}" srcOrd="0" destOrd="0" parTransId="{A9545403-AA2D-45DD-B0C5-5A364274044A}" sibTransId="{1CF085C6-37BD-49A2-A6E5-93330CB429B1}"/>
    <dgm:cxn modelId="{F3F45828-851D-F54D-B251-C301B748CBBA}" type="presParOf" srcId="{79693E27-019F-C040-8503-E12160E1249E}" destId="{CE042212-5777-3C4B-A2D0-58236C07CD9B}" srcOrd="0" destOrd="0" presId="urn:microsoft.com/office/officeart/2005/8/layout/hierarchy1"/>
    <dgm:cxn modelId="{8FEBA830-24BF-9349-A518-7989792711AD}" type="presParOf" srcId="{CE042212-5777-3C4B-A2D0-58236C07CD9B}" destId="{24C797FA-B8C7-C843-B559-DEE1D24BA020}" srcOrd="0" destOrd="0" presId="urn:microsoft.com/office/officeart/2005/8/layout/hierarchy1"/>
    <dgm:cxn modelId="{938D231C-C7DD-254E-B725-688F8AC30C8E}" type="presParOf" srcId="{24C797FA-B8C7-C843-B559-DEE1D24BA020}" destId="{BA0EE3FC-8E93-B049-96A8-42EB0F79F1D4}" srcOrd="0" destOrd="0" presId="urn:microsoft.com/office/officeart/2005/8/layout/hierarchy1"/>
    <dgm:cxn modelId="{633E8ACC-CAA7-B74D-B738-F0FF3341DCFB}" type="presParOf" srcId="{24C797FA-B8C7-C843-B559-DEE1D24BA020}" destId="{C28112AD-C612-6A48-9853-84677B0F92B0}" srcOrd="1" destOrd="0" presId="urn:microsoft.com/office/officeart/2005/8/layout/hierarchy1"/>
    <dgm:cxn modelId="{11840BCD-5160-D547-9FF7-F27A576F19E2}" type="presParOf" srcId="{CE042212-5777-3C4B-A2D0-58236C07CD9B}" destId="{9BC69D41-774F-664B-A6A5-6337913932EC}" srcOrd="1" destOrd="0" presId="urn:microsoft.com/office/officeart/2005/8/layout/hierarchy1"/>
    <dgm:cxn modelId="{777D92A3-6B12-2D49-8BFC-3611A996CEDE}" type="presParOf" srcId="{79693E27-019F-C040-8503-E12160E1249E}" destId="{421C5EC5-1C4F-4347-96F7-4B15C6D980B2}" srcOrd="1" destOrd="0" presId="urn:microsoft.com/office/officeart/2005/8/layout/hierarchy1"/>
    <dgm:cxn modelId="{BF215556-B762-6F4D-BB13-C44358D62F52}" type="presParOf" srcId="{421C5EC5-1C4F-4347-96F7-4B15C6D980B2}" destId="{057EE21A-54EF-CE46-8EBB-E308595790FC}" srcOrd="0" destOrd="0" presId="urn:microsoft.com/office/officeart/2005/8/layout/hierarchy1"/>
    <dgm:cxn modelId="{36CB0EBD-9A93-8A4A-87F0-F53DCD49E6CD}" type="presParOf" srcId="{057EE21A-54EF-CE46-8EBB-E308595790FC}" destId="{B168B658-EB3A-F24A-B0E3-1C29CDE24C98}" srcOrd="0" destOrd="0" presId="urn:microsoft.com/office/officeart/2005/8/layout/hierarchy1"/>
    <dgm:cxn modelId="{846D1D6B-10A8-3248-B118-5E2399C827C0}" type="presParOf" srcId="{057EE21A-54EF-CE46-8EBB-E308595790FC}" destId="{373E8E47-DD99-A246-8980-3E916F8B5E01}" srcOrd="1" destOrd="0" presId="urn:microsoft.com/office/officeart/2005/8/layout/hierarchy1"/>
    <dgm:cxn modelId="{64B90521-AF63-8044-875D-47F2486CC41C}" type="presParOf" srcId="{421C5EC5-1C4F-4347-96F7-4B15C6D980B2}" destId="{68FE807C-60B7-A447-ADD5-D0FEAC49CEC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62B7BF-F5BC-4770-BB86-7C9F4B566E29}" type="doc">
      <dgm:prSet loTypeId="urn:microsoft.com/office/officeart/2005/8/layout/vProcess5" loCatId="process" qsTypeId="urn:microsoft.com/office/officeart/2005/8/quickstyle/simple2" qsCatId="simple" csTypeId="urn:microsoft.com/office/officeart/2005/8/colors/accent1_2" csCatId="accent1" phldr="1"/>
      <dgm:spPr/>
      <dgm:t>
        <a:bodyPr/>
        <a:lstStyle/>
        <a:p>
          <a:endParaRPr lang="en-US"/>
        </a:p>
      </dgm:t>
    </dgm:pt>
    <dgm:pt modelId="{0DDAA626-3CC3-42D3-B76C-17DC4434FB5D}">
      <dgm:prSet custT="1"/>
      <dgm:spPr>
        <a:solidFill>
          <a:schemeClr val="accent3">
            <a:lumMod val="40000"/>
            <a:lumOff val="60000"/>
          </a:schemeClr>
        </a:solidFill>
        <a:ln>
          <a:solidFill>
            <a:schemeClr val="accent3">
              <a:lumMod val="40000"/>
              <a:lumOff val="60000"/>
            </a:schemeClr>
          </a:solidFill>
        </a:ln>
      </dgm:spPr>
      <dgm:t>
        <a:bodyPr/>
        <a:lstStyle/>
        <a:p>
          <a:r>
            <a:rPr lang="en-US" sz="1600" dirty="0">
              <a:solidFill>
                <a:srgbClr val="011E40"/>
              </a:solidFill>
              <a:latin typeface="Abadi MT Condensed Light" panose="020B0306030101010103" pitchFamily="34" charset="77"/>
            </a:rPr>
            <a:t>Future research in expanding the use of doulas to individuals who are most prone to poor outcomes is needed. Efforts to integrate doula care into usual care as an optional support could improve outcomes among these women and reduce health disparities.</a:t>
          </a:r>
        </a:p>
      </dgm:t>
    </dgm:pt>
    <dgm:pt modelId="{B329EA06-4AEB-4544-9D48-58E888AD8A23}" type="parTrans" cxnId="{3EA6E358-239A-4713-800F-C7165D35F86A}">
      <dgm:prSet/>
      <dgm:spPr/>
      <dgm:t>
        <a:bodyPr/>
        <a:lstStyle/>
        <a:p>
          <a:endParaRPr lang="en-US"/>
        </a:p>
      </dgm:t>
    </dgm:pt>
    <dgm:pt modelId="{85C8365E-854E-425B-AE2B-E0EFBFB5DA13}" type="sibTrans" cxnId="{3EA6E358-239A-4713-800F-C7165D35F86A}">
      <dgm:prSet/>
      <dgm:spPr>
        <a:solidFill>
          <a:schemeClr val="tx1">
            <a:lumMod val="50000"/>
            <a:lumOff val="50000"/>
            <a:alpha val="90000"/>
          </a:schemeClr>
        </a:solidFill>
      </dgm:spPr>
      <dgm:t>
        <a:bodyPr/>
        <a:lstStyle/>
        <a:p>
          <a:endParaRPr lang="en-US"/>
        </a:p>
      </dgm:t>
    </dgm:pt>
    <dgm:pt modelId="{A2FA0D32-AE46-44D6-B416-C6E0B2C276EC}">
      <dgm:prSet custT="1"/>
      <dgm:spPr>
        <a:solidFill>
          <a:schemeClr val="accent3">
            <a:lumMod val="40000"/>
            <a:lumOff val="60000"/>
          </a:schemeClr>
        </a:solidFill>
      </dgm:spPr>
      <dgm:t>
        <a:bodyPr/>
        <a:lstStyle/>
        <a:p>
          <a:r>
            <a:rPr lang="en-US" sz="1800" dirty="0">
              <a:solidFill>
                <a:srgbClr val="011E40"/>
              </a:solidFill>
              <a:latin typeface="Abadi MT Condensed Light" panose="020B0306030101010103" pitchFamily="34" charset="77"/>
            </a:rPr>
            <a:t>Medicaid reimbursement for doula support will be key in wider use and evaluation</a:t>
          </a:r>
          <a:r>
            <a:rPr lang="en-US" sz="1500" dirty="0">
              <a:solidFill>
                <a:srgbClr val="011E40"/>
              </a:solidFill>
              <a:latin typeface="Abadi MT Condensed Light" panose="020B0306030101010103" pitchFamily="34" charset="77"/>
            </a:rPr>
            <a:t>.</a:t>
          </a:r>
        </a:p>
      </dgm:t>
    </dgm:pt>
    <dgm:pt modelId="{BB3E2A69-0FF0-4F89-B06C-3070F707069F}" type="parTrans" cxnId="{AAB4337A-0D33-400D-B64B-ACB652B200B3}">
      <dgm:prSet/>
      <dgm:spPr/>
      <dgm:t>
        <a:bodyPr/>
        <a:lstStyle/>
        <a:p>
          <a:endParaRPr lang="en-US"/>
        </a:p>
      </dgm:t>
    </dgm:pt>
    <dgm:pt modelId="{AF8D2DCA-E152-4976-9069-3F563ABBA480}" type="sibTrans" cxnId="{AAB4337A-0D33-400D-B64B-ACB652B200B3}">
      <dgm:prSet/>
      <dgm:spPr>
        <a:solidFill>
          <a:schemeClr val="tx1">
            <a:lumMod val="50000"/>
            <a:lumOff val="50000"/>
            <a:alpha val="90000"/>
          </a:schemeClr>
        </a:solidFill>
      </dgm:spPr>
      <dgm:t>
        <a:bodyPr/>
        <a:lstStyle/>
        <a:p>
          <a:endParaRPr lang="en-US"/>
        </a:p>
      </dgm:t>
    </dgm:pt>
    <dgm:pt modelId="{AF5498FA-F768-46C6-9652-602211BF0F94}">
      <dgm:prSet custT="1"/>
      <dgm:spPr>
        <a:solidFill>
          <a:schemeClr val="accent3">
            <a:lumMod val="40000"/>
            <a:lumOff val="60000"/>
          </a:schemeClr>
        </a:solidFill>
      </dgm:spPr>
      <dgm:t>
        <a:bodyPr/>
        <a:lstStyle/>
        <a:p>
          <a:r>
            <a:rPr lang="en-US" sz="1800" dirty="0">
              <a:solidFill>
                <a:srgbClr val="011E40"/>
              </a:solidFill>
              <a:latin typeface="Abadi MT Condensed Light" panose="020B0306030101010103" pitchFamily="34" charset="77"/>
            </a:rPr>
            <a:t>The implementation of a doulas program in hospitals could be a cost-effective strategy to increase patient satisfaction and improve outcomes for pregnancy, birth, and labor.</a:t>
          </a:r>
        </a:p>
      </dgm:t>
    </dgm:pt>
    <dgm:pt modelId="{A45758ED-66AE-442B-817E-1DB7A0C97C5F}" type="parTrans" cxnId="{1731089D-16B6-4676-859E-5FD58411868B}">
      <dgm:prSet/>
      <dgm:spPr/>
      <dgm:t>
        <a:bodyPr/>
        <a:lstStyle/>
        <a:p>
          <a:endParaRPr lang="en-US"/>
        </a:p>
      </dgm:t>
    </dgm:pt>
    <dgm:pt modelId="{AD9A5473-DD51-4CCA-8CB6-F7C3A03C5EC5}" type="sibTrans" cxnId="{1731089D-16B6-4676-859E-5FD58411868B}">
      <dgm:prSet/>
      <dgm:spPr/>
      <dgm:t>
        <a:bodyPr/>
        <a:lstStyle/>
        <a:p>
          <a:endParaRPr lang="en-US"/>
        </a:p>
      </dgm:t>
    </dgm:pt>
    <dgm:pt modelId="{1DC860C2-316E-9943-AAA7-00ACCC0522A2}" type="pres">
      <dgm:prSet presAssocID="{BF62B7BF-F5BC-4770-BB86-7C9F4B566E29}" presName="outerComposite" presStyleCnt="0">
        <dgm:presLayoutVars>
          <dgm:chMax val="5"/>
          <dgm:dir/>
          <dgm:resizeHandles val="exact"/>
        </dgm:presLayoutVars>
      </dgm:prSet>
      <dgm:spPr/>
    </dgm:pt>
    <dgm:pt modelId="{B9A18D0B-8838-624A-B440-C52040697CBD}" type="pres">
      <dgm:prSet presAssocID="{BF62B7BF-F5BC-4770-BB86-7C9F4B566E29}" presName="dummyMaxCanvas" presStyleCnt="0">
        <dgm:presLayoutVars/>
      </dgm:prSet>
      <dgm:spPr/>
    </dgm:pt>
    <dgm:pt modelId="{55C5DBEF-37A9-8648-A0B2-26377BA30D54}" type="pres">
      <dgm:prSet presAssocID="{BF62B7BF-F5BC-4770-BB86-7C9F4B566E29}" presName="ThreeNodes_1" presStyleLbl="node1" presStyleIdx="0" presStyleCnt="3">
        <dgm:presLayoutVars>
          <dgm:bulletEnabled val="1"/>
        </dgm:presLayoutVars>
      </dgm:prSet>
      <dgm:spPr/>
    </dgm:pt>
    <dgm:pt modelId="{BE2E0068-0BFA-1D4D-ABDB-E3F45B95ACAA}" type="pres">
      <dgm:prSet presAssocID="{BF62B7BF-F5BC-4770-BB86-7C9F4B566E29}" presName="ThreeNodes_2" presStyleLbl="node1" presStyleIdx="1" presStyleCnt="3">
        <dgm:presLayoutVars>
          <dgm:bulletEnabled val="1"/>
        </dgm:presLayoutVars>
      </dgm:prSet>
      <dgm:spPr/>
    </dgm:pt>
    <dgm:pt modelId="{49476057-2ADF-EE4B-8DEF-F20AF2BE7FA2}" type="pres">
      <dgm:prSet presAssocID="{BF62B7BF-F5BC-4770-BB86-7C9F4B566E29}" presName="ThreeNodes_3" presStyleLbl="node1" presStyleIdx="2" presStyleCnt="3">
        <dgm:presLayoutVars>
          <dgm:bulletEnabled val="1"/>
        </dgm:presLayoutVars>
      </dgm:prSet>
      <dgm:spPr/>
    </dgm:pt>
    <dgm:pt modelId="{806DDC27-2A58-8B4D-B967-1654F6F3C581}" type="pres">
      <dgm:prSet presAssocID="{BF62B7BF-F5BC-4770-BB86-7C9F4B566E29}" presName="ThreeConn_1-2" presStyleLbl="fgAccFollowNode1" presStyleIdx="0" presStyleCnt="2">
        <dgm:presLayoutVars>
          <dgm:bulletEnabled val="1"/>
        </dgm:presLayoutVars>
      </dgm:prSet>
      <dgm:spPr/>
    </dgm:pt>
    <dgm:pt modelId="{E21C281D-C062-C842-8C01-5350DA59EA82}" type="pres">
      <dgm:prSet presAssocID="{BF62B7BF-F5BC-4770-BB86-7C9F4B566E29}" presName="ThreeConn_2-3" presStyleLbl="fgAccFollowNode1" presStyleIdx="1" presStyleCnt="2">
        <dgm:presLayoutVars>
          <dgm:bulletEnabled val="1"/>
        </dgm:presLayoutVars>
      </dgm:prSet>
      <dgm:spPr/>
    </dgm:pt>
    <dgm:pt modelId="{DF13445F-D083-EF40-93CE-097C116F240D}" type="pres">
      <dgm:prSet presAssocID="{BF62B7BF-F5BC-4770-BB86-7C9F4B566E29}" presName="ThreeNodes_1_text" presStyleLbl="node1" presStyleIdx="2" presStyleCnt="3">
        <dgm:presLayoutVars>
          <dgm:bulletEnabled val="1"/>
        </dgm:presLayoutVars>
      </dgm:prSet>
      <dgm:spPr/>
    </dgm:pt>
    <dgm:pt modelId="{8B8D4025-80E3-FD46-B75E-CAAA289E9035}" type="pres">
      <dgm:prSet presAssocID="{BF62B7BF-F5BC-4770-BB86-7C9F4B566E29}" presName="ThreeNodes_2_text" presStyleLbl="node1" presStyleIdx="2" presStyleCnt="3">
        <dgm:presLayoutVars>
          <dgm:bulletEnabled val="1"/>
        </dgm:presLayoutVars>
      </dgm:prSet>
      <dgm:spPr/>
    </dgm:pt>
    <dgm:pt modelId="{614A85FF-AF6A-0947-B89A-F5A24E3F9210}" type="pres">
      <dgm:prSet presAssocID="{BF62B7BF-F5BC-4770-BB86-7C9F4B566E29}" presName="ThreeNodes_3_text" presStyleLbl="node1" presStyleIdx="2" presStyleCnt="3">
        <dgm:presLayoutVars>
          <dgm:bulletEnabled val="1"/>
        </dgm:presLayoutVars>
      </dgm:prSet>
      <dgm:spPr/>
    </dgm:pt>
  </dgm:ptLst>
  <dgm:cxnLst>
    <dgm:cxn modelId="{36560B0E-079F-1545-84EC-B505429115FC}" type="presOf" srcId="{A2FA0D32-AE46-44D6-B416-C6E0B2C276EC}" destId="{BE2E0068-0BFA-1D4D-ABDB-E3F45B95ACAA}" srcOrd="0" destOrd="0" presId="urn:microsoft.com/office/officeart/2005/8/layout/vProcess5"/>
    <dgm:cxn modelId="{1108B412-FD7F-2B48-B60D-C4244CD2F268}" type="presOf" srcId="{BF62B7BF-F5BC-4770-BB86-7C9F4B566E29}" destId="{1DC860C2-316E-9943-AAA7-00ACCC0522A2}" srcOrd="0" destOrd="0" presId="urn:microsoft.com/office/officeart/2005/8/layout/vProcess5"/>
    <dgm:cxn modelId="{CB08C515-2B51-8442-87A8-030DB7706248}" type="presOf" srcId="{AF8D2DCA-E152-4976-9069-3F563ABBA480}" destId="{E21C281D-C062-C842-8C01-5350DA59EA82}" srcOrd="0" destOrd="0" presId="urn:microsoft.com/office/officeart/2005/8/layout/vProcess5"/>
    <dgm:cxn modelId="{C1D9C339-8428-2743-9DCC-7C6870D5E731}" type="presOf" srcId="{85C8365E-854E-425B-AE2B-E0EFBFB5DA13}" destId="{806DDC27-2A58-8B4D-B967-1654F6F3C581}" srcOrd="0" destOrd="0" presId="urn:microsoft.com/office/officeart/2005/8/layout/vProcess5"/>
    <dgm:cxn modelId="{3EA6E358-239A-4713-800F-C7165D35F86A}" srcId="{BF62B7BF-F5BC-4770-BB86-7C9F4B566E29}" destId="{0DDAA626-3CC3-42D3-B76C-17DC4434FB5D}" srcOrd="0" destOrd="0" parTransId="{B329EA06-4AEB-4544-9D48-58E888AD8A23}" sibTransId="{85C8365E-854E-425B-AE2B-E0EFBFB5DA13}"/>
    <dgm:cxn modelId="{26536159-69AB-3940-956C-CB471A194BF7}" type="presOf" srcId="{0DDAA626-3CC3-42D3-B76C-17DC4434FB5D}" destId="{DF13445F-D083-EF40-93CE-097C116F240D}" srcOrd="1" destOrd="0" presId="urn:microsoft.com/office/officeart/2005/8/layout/vProcess5"/>
    <dgm:cxn modelId="{AAB4337A-0D33-400D-B64B-ACB652B200B3}" srcId="{BF62B7BF-F5BC-4770-BB86-7C9F4B566E29}" destId="{A2FA0D32-AE46-44D6-B416-C6E0B2C276EC}" srcOrd="1" destOrd="0" parTransId="{BB3E2A69-0FF0-4F89-B06C-3070F707069F}" sibTransId="{AF8D2DCA-E152-4976-9069-3F563ABBA480}"/>
    <dgm:cxn modelId="{1ECA3B94-D338-284E-88C6-4CCA91305D21}" type="presOf" srcId="{A2FA0D32-AE46-44D6-B416-C6E0B2C276EC}" destId="{8B8D4025-80E3-FD46-B75E-CAAA289E9035}" srcOrd="1" destOrd="0" presId="urn:microsoft.com/office/officeart/2005/8/layout/vProcess5"/>
    <dgm:cxn modelId="{1731089D-16B6-4676-859E-5FD58411868B}" srcId="{BF62B7BF-F5BC-4770-BB86-7C9F4B566E29}" destId="{AF5498FA-F768-46C6-9652-602211BF0F94}" srcOrd="2" destOrd="0" parTransId="{A45758ED-66AE-442B-817E-1DB7A0C97C5F}" sibTransId="{AD9A5473-DD51-4CCA-8CB6-F7C3A03C5EC5}"/>
    <dgm:cxn modelId="{FAE1CDB0-58AB-F44B-B559-F31DEBD37F84}" type="presOf" srcId="{AF5498FA-F768-46C6-9652-602211BF0F94}" destId="{49476057-2ADF-EE4B-8DEF-F20AF2BE7FA2}" srcOrd="0" destOrd="0" presId="urn:microsoft.com/office/officeart/2005/8/layout/vProcess5"/>
    <dgm:cxn modelId="{ACB68FB1-51EA-0F43-A4C9-12ECACCC0D22}" type="presOf" srcId="{0DDAA626-3CC3-42D3-B76C-17DC4434FB5D}" destId="{55C5DBEF-37A9-8648-A0B2-26377BA30D54}" srcOrd="0" destOrd="0" presId="urn:microsoft.com/office/officeart/2005/8/layout/vProcess5"/>
    <dgm:cxn modelId="{FF0966D1-35B3-A049-B4B6-CAD515DD883F}" type="presOf" srcId="{AF5498FA-F768-46C6-9652-602211BF0F94}" destId="{614A85FF-AF6A-0947-B89A-F5A24E3F9210}" srcOrd="1" destOrd="0" presId="urn:microsoft.com/office/officeart/2005/8/layout/vProcess5"/>
    <dgm:cxn modelId="{BE46D375-6A26-8448-8095-04ECF22A4138}" type="presParOf" srcId="{1DC860C2-316E-9943-AAA7-00ACCC0522A2}" destId="{B9A18D0B-8838-624A-B440-C52040697CBD}" srcOrd="0" destOrd="0" presId="urn:microsoft.com/office/officeart/2005/8/layout/vProcess5"/>
    <dgm:cxn modelId="{35815046-5E92-784C-981F-8DC19EB79AFF}" type="presParOf" srcId="{1DC860C2-316E-9943-AAA7-00ACCC0522A2}" destId="{55C5DBEF-37A9-8648-A0B2-26377BA30D54}" srcOrd="1" destOrd="0" presId="urn:microsoft.com/office/officeart/2005/8/layout/vProcess5"/>
    <dgm:cxn modelId="{60B9E178-A519-A040-BC1B-C4201D07D1D3}" type="presParOf" srcId="{1DC860C2-316E-9943-AAA7-00ACCC0522A2}" destId="{BE2E0068-0BFA-1D4D-ABDB-E3F45B95ACAA}" srcOrd="2" destOrd="0" presId="urn:microsoft.com/office/officeart/2005/8/layout/vProcess5"/>
    <dgm:cxn modelId="{9CC32EEA-A24D-9D43-A5FB-7ACBB3B191F4}" type="presParOf" srcId="{1DC860C2-316E-9943-AAA7-00ACCC0522A2}" destId="{49476057-2ADF-EE4B-8DEF-F20AF2BE7FA2}" srcOrd="3" destOrd="0" presId="urn:microsoft.com/office/officeart/2005/8/layout/vProcess5"/>
    <dgm:cxn modelId="{10489B01-4589-C04E-B2F8-593683BC52CF}" type="presParOf" srcId="{1DC860C2-316E-9943-AAA7-00ACCC0522A2}" destId="{806DDC27-2A58-8B4D-B967-1654F6F3C581}" srcOrd="4" destOrd="0" presId="urn:microsoft.com/office/officeart/2005/8/layout/vProcess5"/>
    <dgm:cxn modelId="{67F52FB2-3E37-CD45-84C8-BE905D5A653C}" type="presParOf" srcId="{1DC860C2-316E-9943-AAA7-00ACCC0522A2}" destId="{E21C281D-C062-C842-8C01-5350DA59EA82}" srcOrd="5" destOrd="0" presId="urn:microsoft.com/office/officeart/2005/8/layout/vProcess5"/>
    <dgm:cxn modelId="{2E4B94D7-C86C-E64F-8E3B-90D3E6F845FC}" type="presParOf" srcId="{1DC860C2-316E-9943-AAA7-00ACCC0522A2}" destId="{DF13445F-D083-EF40-93CE-097C116F240D}" srcOrd="6" destOrd="0" presId="urn:microsoft.com/office/officeart/2005/8/layout/vProcess5"/>
    <dgm:cxn modelId="{C78E6FEF-E46E-F741-A40A-BE554233352E}" type="presParOf" srcId="{1DC860C2-316E-9943-AAA7-00ACCC0522A2}" destId="{8B8D4025-80E3-FD46-B75E-CAAA289E9035}" srcOrd="7" destOrd="0" presId="urn:microsoft.com/office/officeart/2005/8/layout/vProcess5"/>
    <dgm:cxn modelId="{3A015734-333B-054C-AB51-D7C9338E6946}" type="presParOf" srcId="{1DC860C2-316E-9943-AAA7-00ACCC0522A2}" destId="{614A85FF-AF6A-0947-B89A-F5A24E3F921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0EE3FC-8E93-B049-96A8-42EB0F79F1D4}">
      <dsp:nvSpPr>
        <dsp:cNvPr id="0" name=""/>
        <dsp:cNvSpPr/>
      </dsp:nvSpPr>
      <dsp:spPr>
        <a:xfrm>
          <a:off x="1004" y="274278"/>
          <a:ext cx="3526110" cy="2239080"/>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28112AD-C612-6A48-9853-84677B0F92B0}">
      <dsp:nvSpPr>
        <dsp:cNvPr id="0" name=""/>
        <dsp:cNvSpPr/>
      </dsp:nvSpPr>
      <dsp:spPr>
        <a:xfrm>
          <a:off x="392794" y="646478"/>
          <a:ext cx="3526110" cy="2239080"/>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baseline="0" dirty="0">
              <a:latin typeface="Abadi MT Condensed Light" panose="020B0306030101010103" pitchFamily="34" charset="77"/>
            </a:rPr>
            <a:t>Strengths: </a:t>
          </a:r>
        </a:p>
        <a:p>
          <a:pPr marL="0" lvl="0" indent="0" algn="ctr" defTabSz="1200150">
            <a:lnSpc>
              <a:spcPct val="90000"/>
            </a:lnSpc>
            <a:spcBef>
              <a:spcPct val="0"/>
            </a:spcBef>
            <a:spcAft>
              <a:spcPct val="35000"/>
            </a:spcAft>
            <a:buNone/>
          </a:pPr>
          <a:r>
            <a:rPr lang="en-US" sz="2700" kern="1200" baseline="0" dirty="0">
              <a:latin typeface="Abadi MT Condensed Light" panose="020B0306030101010103" pitchFamily="34" charset="77"/>
            </a:rPr>
            <a:t>Review needed-not much known on doulas; PICO and PRISMA strategy used.</a:t>
          </a:r>
          <a:endParaRPr lang="en-US" sz="2700" kern="1200" dirty="0">
            <a:latin typeface="Abadi MT Condensed Light" panose="020B0306030101010103" pitchFamily="34" charset="77"/>
          </a:endParaRPr>
        </a:p>
      </dsp:txBody>
      <dsp:txXfrm>
        <a:off x="458374" y="712058"/>
        <a:ext cx="3394950" cy="2107920"/>
      </dsp:txXfrm>
    </dsp:sp>
    <dsp:sp modelId="{B168B658-EB3A-F24A-B0E3-1C29CDE24C98}">
      <dsp:nvSpPr>
        <dsp:cNvPr id="0" name=""/>
        <dsp:cNvSpPr/>
      </dsp:nvSpPr>
      <dsp:spPr>
        <a:xfrm>
          <a:off x="4310695" y="274278"/>
          <a:ext cx="3526110" cy="2239080"/>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73E8E47-DD99-A246-8980-3E916F8B5E01}">
      <dsp:nvSpPr>
        <dsp:cNvPr id="0" name=""/>
        <dsp:cNvSpPr/>
      </dsp:nvSpPr>
      <dsp:spPr>
        <a:xfrm>
          <a:off x="4702485" y="646478"/>
          <a:ext cx="3526110" cy="2239080"/>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baseline="0" dirty="0">
              <a:latin typeface="Abadi MT Condensed Light" panose="020B0306030101010103" pitchFamily="34" charset="77"/>
            </a:rPr>
            <a:t>Limitations: </a:t>
          </a:r>
        </a:p>
        <a:p>
          <a:pPr marL="0" lvl="0" indent="0" algn="ctr" defTabSz="1200150">
            <a:lnSpc>
              <a:spcPct val="90000"/>
            </a:lnSpc>
            <a:spcBef>
              <a:spcPct val="0"/>
            </a:spcBef>
            <a:spcAft>
              <a:spcPct val="35000"/>
            </a:spcAft>
            <a:buNone/>
          </a:pPr>
          <a:r>
            <a:rPr lang="en-US" sz="2700" kern="1200" baseline="0" dirty="0">
              <a:latin typeface="Abadi MT Condensed Light" panose="020B0306030101010103" pitchFamily="34" charset="77"/>
            </a:rPr>
            <a:t>One database, one reviewer.</a:t>
          </a:r>
          <a:endParaRPr lang="en-US" sz="2700" kern="1200" dirty="0">
            <a:latin typeface="Abadi MT Condensed Light" panose="020B0306030101010103" pitchFamily="34" charset="77"/>
          </a:endParaRPr>
        </a:p>
      </dsp:txBody>
      <dsp:txXfrm>
        <a:off x="4768065" y="712058"/>
        <a:ext cx="3394950" cy="21079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C5DBEF-37A9-8648-A0B2-26377BA30D54}">
      <dsp:nvSpPr>
        <dsp:cNvPr id="0" name=""/>
        <dsp:cNvSpPr/>
      </dsp:nvSpPr>
      <dsp:spPr>
        <a:xfrm>
          <a:off x="0" y="0"/>
          <a:ext cx="6995160" cy="947951"/>
        </a:xfrm>
        <a:prstGeom prst="roundRect">
          <a:avLst>
            <a:gd name="adj" fmla="val 10000"/>
          </a:avLst>
        </a:prstGeom>
        <a:solidFill>
          <a:schemeClr val="accent3">
            <a:lumMod val="40000"/>
            <a:lumOff val="60000"/>
          </a:schemeClr>
        </a:solidFill>
        <a:ln w="38100" cap="flat" cmpd="sng" algn="ctr">
          <a:solidFill>
            <a:schemeClr val="accent3">
              <a:lumMod val="40000"/>
              <a:lumOff val="6000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rgbClr val="011E40"/>
              </a:solidFill>
              <a:latin typeface="Abadi MT Condensed Light" panose="020B0306030101010103" pitchFamily="34" charset="77"/>
            </a:rPr>
            <a:t>Future research in expanding the use of doulas to individuals who are most prone to poor outcomes is needed. Efforts to integrate doula care into usual care as an optional support could improve outcomes among these women and reduce health disparities.</a:t>
          </a:r>
        </a:p>
      </dsp:txBody>
      <dsp:txXfrm>
        <a:off x="27765" y="27765"/>
        <a:ext cx="5972245" cy="892421"/>
      </dsp:txXfrm>
    </dsp:sp>
    <dsp:sp modelId="{BE2E0068-0BFA-1D4D-ABDB-E3F45B95ACAA}">
      <dsp:nvSpPr>
        <dsp:cNvPr id="0" name=""/>
        <dsp:cNvSpPr/>
      </dsp:nvSpPr>
      <dsp:spPr>
        <a:xfrm>
          <a:off x="617219" y="1105942"/>
          <a:ext cx="6995160" cy="947951"/>
        </a:xfrm>
        <a:prstGeom prst="roundRect">
          <a:avLst>
            <a:gd name="adj" fmla="val 10000"/>
          </a:avLst>
        </a:prstGeom>
        <a:solidFill>
          <a:schemeClr val="accent3">
            <a:lumMod val="40000"/>
            <a:lumOff val="6000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solidFill>
                <a:srgbClr val="011E40"/>
              </a:solidFill>
              <a:latin typeface="Abadi MT Condensed Light" panose="020B0306030101010103" pitchFamily="34" charset="77"/>
            </a:rPr>
            <a:t>Medicaid reimbursement for doula support will be key in wider use and evaluation</a:t>
          </a:r>
          <a:r>
            <a:rPr lang="en-US" sz="1500" kern="1200" dirty="0">
              <a:solidFill>
                <a:srgbClr val="011E40"/>
              </a:solidFill>
              <a:latin typeface="Abadi MT Condensed Light" panose="020B0306030101010103" pitchFamily="34" charset="77"/>
            </a:rPr>
            <a:t>.</a:t>
          </a:r>
        </a:p>
      </dsp:txBody>
      <dsp:txXfrm>
        <a:off x="644984" y="1133707"/>
        <a:ext cx="5706241" cy="892421"/>
      </dsp:txXfrm>
    </dsp:sp>
    <dsp:sp modelId="{49476057-2ADF-EE4B-8DEF-F20AF2BE7FA2}">
      <dsp:nvSpPr>
        <dsp:cNvPr id="0" name=""/>
        <dsp:cNvSpPr/>
      </dsp:nvSpPr>
      <dsp:spPr>
        <a:xfrm>
          <a:off x="1234439" y="2211885"/>
          <a:ext cx="6995160" cy="947951"/>
        </a:xfrm>
        <a:prstGeom prst="roundRect">
          <a:avLst>
            <a:gd name="adj" fmla="val 10000"/>
          </a:avLst>
        </a:prstGeom>
        <a:solidFill>
          <a:schemeClr val="accent3">
            <a:lumMod val="40000"/>
            <a:lumOff val="6000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solidFill>
                <a:srgbClr val="011E40"/>
              </a:solidFill>
              <a:latin typeface="Abadi MT Condensed Light" panose="020B0306030101010103" pitchFamily="34" charset="77"/>
            </a:rPr>
            <a:t>The implementation of a doulas program in hospitals could be a cost-effective strategy to increase patient satisfaction and improve outcomes for pregnancy, birth, and labor.</a:t>
          </a:r>
        </a:p>
      </dsp:txBody>
      <dsp:txXfrm>
        <a:off x="1262204" y="2239650"/>
        <a:ext cx="5706241" cy="892421"/>
      </dsp:txXfrm>
    </dsp:sp>
    <dsp:sp modelId="{806DDC27-2A58-8B4D-B967-1654F6F3C581}">
      <dsp:nvSpPr>
        <dsp:cNvPr id="0" name=""/>
        <dsp:cNvSpPr/>
      </dsp:nvSpPr>
      <dsp:spPr>
        <a:xfrm>
          <a:off x="6378991" y="718862"/>
          <a:ext cx="616168" cy="616168"/>
        </a:xfrm>
        <a:prstGeom prst="downArrow">
          <a:avLst>
            <a:gd name="adj1" fmla="val 55000"/>
            <a:gd name="adj2" fmla="val 45000"/>
          </a:avLst>
        </a:prstGeom>
        <a:solidFill>
          <a:schemeClr val="tx1">
            <a:lumMod val="50000"/>
            <a:lumOff val="5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6517629" y="718862"/>
        <a:ext cx="338892" cy="463666"/>
      </dsp:txXfrm>
    </dsp:sp>
    <dsp:sp modelId="{E21C281D-C062-C842-8C01-5350DA59EA82}">
      <dsp:nvSpPr>
        <dsp:cNvPr id="0" name=""/>
        <dsp:cNvSpPr/>
      </dsp:nvSpPr>
      <dsp:spPr>
        <a:xfrm>
          <a:off x="6996211" y="1818486"/>
          <a:ext cx="616168" cy="616168"/>
        </a:xfrm>
        <a:prstGeom prst="downArrow">
          <a:avLst>
            <a:gd name="adj1" fmla="val 55000"/>
            <a:gd name="adj2" fmla="val 45000"/>
          </a:avLst>
        </a:prstGeom>
        <a:solidFill>
          <a:schemeClr val="tx1">
            <a:lumMod val="50000"/>
            <a:lumOff val="5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7134849" y="1818486"/>
        <a:ext cx="338892" cy="46366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4A2DB6B-4107-C442-93EA-D3B7DC26088D}" type="datetimeFigureOut">
              <a:rPr lang="en-US"/>
              <a:pPr>
                <a:defRPr/>
              </a:pPr>
              <a:t>11/15/22</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C2A39758-D81F-DD4F-B41A-3BDF9CA74FBB}" type="slidenum">
              <a:rPr lang="en-US"/>
              <a:pPr>
                <a:defRPr/>
              </a:pPr>
              <a:t>‹#›</a:t>
            </a:fld>
            <a:endParaRPr lang="en-US"/>
          </a:p>
        </p:txBody>
      </p:sp>
    </p:spTree>
    <p:extLst>
      <p:ext uri="{BB962C8B-B14F-4D97-AF65-F5344CB8AC3E}">
        <p14:creationId xmlns:p14="http://schemas.microsoft.com/office/powerpoint/2010/main" val="23898541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DF809B4C-8405-AF40-AC98-5813D05650E0}" type="datetimeFigureOut">
              <a:rPr lang="en-US"/>
              <a:pPr>
                <a:defRPr/>
              </a:pPr>
              <a:t>11/15/22</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DF02E666-C731-BC47-9584-F0828BE0C40E}" type="slidenum">
              <a:rPr lang="en-US"/>
              <a:pPr>
                <a:defRPr/>
              </a:pPr>
              <a:t>‹#›</a:t>
            </a:fld>
            <a:endParaRPr lang="en-US"/>
          </a:p>
        </p:txBody>
      </p:sp>
    </p:spTree>
    <p:extLst>
      <p:ext uri="{BB962C8B-B14F-4D97-AF65-F5344CB8AC3E}">
        <p14:creationId xmlns:p14="http://schemas.microsoft.com/office/powerpoint/2010/main" val="132155181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5DC783B0-3A3D-EC4F-B5C7-A035DBF81493}"/>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6" name="Title 1">
            <a:extLst>
              <a:ext uri="{FF2B5EF4-FFF2-40B4-BE49-F238E27FC236}">
                <a16:creationId xmlns:a16="http://schemas.microsoft.com/office/drawing/2014/main" id="{62912DC3-BB5C-F746-842F-D19CD62310B3}"/>
              </a:ext>
            </a:extLst>
          </p:cNvPr>
          <p:cNvSpPr>
            <a:spLocks noGrp="1"/>
          </p:cNvSpPr>
          <p:nvPr>
            <p:ph type="ctrTitle" hasCustomPrompt="1"/>
          </p:nvPr>
        </p:nvSpPr>
        <p:spPr>
          <a:xfrm>
            <a:off x="1654340" y="1008507"/>
            <a:ext cx="5444983" cy="2085975"/>
          </a:xfrm>
          <a:prstGeom prst="rect">
            <a:avLst/>
          </a:prstGeom>
        </p:spPr>
        <p:txBody>
          <a:bodyPr anchor="b">
            <a:normAutofit/>
          </a:bodyPr>
          <a:lstStyle>
            <a:lvl1pPr algn="l">
              <a:defRPr sz="4500" spc="-75" baseline="0">
                <a:solidFill>
                  <a:srgbClr val="ECE819"/>
                </a:solidFill>
                <a:latin typeface="Trebuchet MS" panose="020B0703020202090204" pitchFamily="34" charset="0"/>
              </a:defRPr>
            </a:lvl1pPr>
          </a:lstStyle>
          <a:p>
            <a:r>
              <a:rPr lang="en-US" dirty="0"/>
              <a:t>CLICK TO EDIT MASTER TITLE</a:t>
            </a:r>
            <a:br>
              <a:rPr lang="en-US" dirty="0"/>
            </a:br>
            <a:r>
              <a:rPr lang="en-US" dirty="0"/>
              <a:t>STYLE</a:t>
            </a:r>
          </a:p>
        </p:txBody>
      </p:sp>
      <p:sp>
        <p:nvSpPr>
          <p:cNvPr id="7" name="Subtitle 2">
            <a:extLst>
              <a:ext uri="{FF2B5EF4-FFF2-40B4-BE49-F238E27FC236}">
                <a16:creationId xmlns:a16="http://schemas.microsoft.com/office/drawing/2014/main" id="{B877870A-001F-944F-AE7A-4B320F391D84}"/>
              </a:ext>
            </a:extLst>
          </p:cNvPr>
          <p:cNvSpPr>
            <a:spLocks noGrp="1"/>
          </p:cNvSpPr>
          <p:nvPr>
            <p:ph type="subTitle" idx="1"/>
          </p:nvPr>
        </p:nvSpPr>
        <p:spPr>
          <a:xfrm>
            <a:off x="1654339" y="3349506"/>
            <a:ext cx="2720342" cy="732069"/>
          </a:xfrm>
          <a:prstGeom prst="rect">
            <a:avLst/>
          </a:prstGeom>
        </p:spPr>
        <p:txBody>
          <a:bodyPr wrap="square" numCol="1" spcCol="548640" anchor="t">
            <a:noAutofit/>
          </a:bodyPr>
          <a:lstStyle>
            <a:lvl1pPr marL="0" marR="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sz="1950" b="0" cap="none" spc="0" baseline="0">
                <a:solidFill>
                  <a:schemeClr val="bg1"/>
                </a:solidFill>
                <a:latin typeface="Trebuchet MS" panose="020B0703020202090204" pitchFamily="34" charset="0"/>
              </a:defRPr>
            </a:lvl1pPr>
            <a:lvl2pPr marL="342909" indent="0" algn="ctr">
              <a:buNone/>
              <a:defRPr sz="1650"/>
            </a:lvl2pPr>
            <a:lvl3pPr marL="685817" indent="0" algn="ctr">
              <a:buNone/>
              <a:defRPr sz="1650"/>
            </a:lvl3pPr>
            <a:lvl4pPr marL="1028726" indent="0" algn="ctr">
              <a:buNone/>
              <a:defRPr sz="1500"/>
            </a:lvl4pPr>
            <a:lvl5pPr marL="1371634" indent="0" algn="ctr">
              <a:buNone/>
              <a:defRPr sz="1500"/>
            </a:lvl5pPr>
            <a:lvl6pPr marL="1714544" indent="0" algn="ctr">
              <a:buNone/>
              <a:defRPr sz="1500"/>
            </a:lvl6pPr>
            <a:lvl7pPr marL="2057451" indent="0" algn="ctr">
              <a:buNone/>
              <a:defRPr sz="1500"/>
            </a:lvl7pPr>
            <a:lvl8pPr marL="2400360" indent="0" algn="ctr">
              <a:buNone/>
              <a:defRPr sz="1500"/>
            </a:lvl8pPr>
            <a:lvl9pPr marL="2743269" indent="0" algn="ctr">
              <a:buNone/>
              <a:defRPr sz="1500"/>
            </a:lvl9pPr>
          </a:lstStyle>
          <a:p>
            <a:pPr marL="0" marR="0" lvl="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a:pPr>
            <a:r>
              <a:rPr lang="en-US"/>
              <a:t>Click to edit Master subtitle style</a:t>
            </a:r>
            <a:endParaRPr lang="en-US" dirty="0"/>
          </a:p>
        </p:txBody>
      </p:sp>
      <p:sp>
        <p:nvSpPr>
          <p:cNvPr id="13" name="Subtitle 2">
            <a:extLst>
              <a:ext uri="{FF2B5EF4-FFF2-40B4-BE49-F238E27FC236}">
                <a16:creationId xmlns:a16="http://schemas.microsoft.com/office/drawing/2014/main" id="{29ADC319-D700-3548-9F4D-F1963EEB3651}"/>
              </a:ext>
            </a:extLst>
          </p:cNvPr>
          <p:cNvSpPr txBox="1">
            <a:spLocks/>
          </p:cNvSpPr>
          <p:nvPr userDrawn="1"/>
        </p:nvSpPr>
        <p:spPr bwMode="auto">
          <a:xfrm>
            <a:off x="1654338" y="543283"/>
            <a:ext cx="5117721" cy="7320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spcCol="548640" anchor="t" anchorCtr="0" compatLnSpc="1">
            <a:prstTxWarp prst="textNoShape">
              <a:avLst/>
            </a:prstTxWarp>
            <a:noAutofit/>
          </a:bodyPr>
          <a:lstStyle>
            <a:lvl1pPr marL="0" marR="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sz="1950" b="0" kern="1200" cap="none" spc="0" baseline="0">
                <a:solidFill>
                  <a:schemeClr val="bg1"/>
                </a:solidFill>
                <a:latin typeface="Trebuchet MS" panose="020B0703020202090204" pitchFamily="34" charset="0"/>
                <a:ea typeface="ＭＳ Ｐゴシック" charset="0"/>
                <a:cs typeface="ＭＳ Ｐゴシック" charset="0"/>
              </a:defRPr>
            </a:lvl1pPr>
            <a:lvl2pPr marL="342909" indent="0" algn="ctr" rtl="0" eaLnBrk="0" fontAlgn="base" hangingPunct="0">
              <a:spcBef>
                <a:spcPct val="20000"/>
              </a:spcBef>
              <a:spcAft>
                <a:spcPct val="0"/>
              </a:spcAft>
              <a:buClr>
                <a:srgbClr val="58B7DD"/>
              </a:buClr>
              <a:buFont typeface="Arial" charset="0"/>
              <a:buNone/>
              <a:defRPr sz="1650" kern="1200">
                <a:solidFill>
                  <a:schemeClr val="tx1"/>
                </a:solidFill>
                <a:latin typeface="+mn-lt"/>
                <a:ea typeface="ＭＳ Ｐゴシック" charset="0"/>
                <a:cs typeface="+mn-cs"/>
              </a:defRPr>
            </a:lvl2pPr>
            <a:lvl3pPr marL="685817" indent="0" algn="ctr" rtl="0" eaLnBrk="0" fontAlgn="base" hangingPunct="0">
              <a:spcBef>
                <a:spcPct val="20000"/>
              </a:spcBef>
              <a:spcAft>
                <a:spcPct val="0"/>
              </a:spcAft>
              <a:buClr>
                <a:srgbClr val="58B7DD"/>
              </a:buClr>
              <a:buFont typeface="Arial" charset="0"/>
              <a:buNone/>
              <a:defRPr sz="1650" kern="1200">
                <a:solidFill>
                  <a:schemeClr val="tx1"/>
                </a:solidFill>
                <a:latin typeface="+mn-lt"/>
                <a:ea typeface="ＭＳ Ｐゴシック" charset="0"/>
                <a:cs typeface="+mn-cs"/>
              </a:defRPr>
            </a:lvl3pPr>
            <a:lvl4pPr marL="1028726" indent="0" algn="ctr" rtl="0" eaLnBrk="0" fontAlgn="base" hangingPunct="0">
              <a:spcBef>
                <a:spcPct val="20000"/>
              </a:spcBef>
              <a:spcAft>
                <a:spcPct val="0"/>
              </a:spcAft>
              <a:buClr>
                <a:srgbClr val="58B7DD"/>
              </a:buClr>
              <a:buFont typeface="Arial" charset="0"/>
              <a:buNone/>
              <a:defRPr sz="1500" kern="1200">
                <a:solidFill>
                  <a:schemeClr val="tx1"/>
                </a:solidFill>
                <a:latin typeface="+mn-lt"/>
                <a:ea typeface="ＭＳ Ｐゴシック" charset="0"/>
                <a:cs typeface="+mn-cs"/>
              </a:defRPr>
            </a:lvl4pPr>
            <a:lvl5pPr marL="1371634" indent="0" algn="ctr" rtl="0" eaLnBrk="0" fontAlgn="base" hangingPunct="0">
              <a:spcBef>
                <a:spcPct val="20000"/>
              </a:spcBef>
              <a:spcAft>
                <a:spcPct val="0"/>
              </a:spcAft>
              <a:buClr>
                <a:srgbClr val="58B7DD"/>
              </a:buClr>
              <a:buFont typeface="Arial" charset="0"/>
              <a:buNone/>
              <a:defRPr sz="1500" kern="1200">
                <a:solidFill>
                  <a:schemeClr val="tx1"/>
                </a:solidFill>
                <a:latin typeface="+mn-lt"/>
                <a:ea typeface="ＭＳ Ｐゴシック" charset="0"/>
                <a:cs typeface="+mn-cs"/>
              </a:defRPr>
            </a:lvl5pPr>
            <a:lvl6pPr marL="1714544" indent="0" algn="ctr" defTabSz="914400" rtl="0" eaLnBrk="1" latinLnBrk="0" hangingPunct="1">
              <a:spcBef>
                <a:spcPct val="20000"/>
              </a:spcBef>
              <a:buClr>
                <a:schemeClr val="accent1"/>
              </a:buClr>
              <a:buFont typeface="Arial" pitchFamily="34" charset="0"/>
              <a:buNone/>
              <a:defRPr sz="1500" kern="1200" baseline="0">
                <a:solidFill>
                  <a:schemeClr val="tx1"/>
                </a:solidFill>
                <a:latin typeface="+mn-lt"/>
                <a:ea typeface="+mn-ea"/>
                <a:cs typeface="+mn-cs"/>
              </a:defRPr>
            </a:lvl6pPr>
            <a:lvl7pPr marL="2057451" indent="0" algn="ctr" defTabSz="914400" rtl="0" eaLnBrk="1" latinLnBrk="0" hangingPunct="1">
              <a:spcBef>
                <a:spcPct val="20000"/>
              </a:spcBef>
              <a:buClr>
                <a:schemeClr val="accent2"/>
              </a:buClr>
              <a:buFont typeface="Arial" pitchFamily="34" charset="0"/>
              <a:buNone/>
              <a:defRPr sz="1500" kern="1200">
                <a:solidFill>
                  <a:schemeClr val="tx1"/>
                </a:solidFill>
                <a:latin typeface="+mn-lt"/>
                <a:ea typeface="+mn-ea"/>
                <a:cs typeface="+mn-cs"/>
              </a:defRPr>
            </a:lvl7pPr>
            <a:lvl8pPr marL="2400360" indent="0" algn="ctr" defTabSz="914400" rtl="0" eaLnBrk="1" latinLnBrk="0" hangingPunct="1">
              <a:spcBef>
                <a:spcPct val="20000"/>
              </a:spcBef>
              <a:buClr>
                <a:schemeClr val="accent3"/>
              </a:buClr>
              <a:buFont typeface="Arial" pitchFamily="34" charset="0"/>
              <a:buNone/>
              <a:defRPr sz="1500" kern="1200">
                <a:solidFill>
                  <a:schemeClr val="tx1"/>
                </a:solidFill>
                <a:latin typeface="+mn-lt"/>
                <a:ea typeface="+mn-ea"/>
                <a:cs typeface="+mn-cs"/>
              </a:defRPr>
            </a:lvl8pPr>
            <a:lvl9pPr marL="2743269" indent="0" algn="ctr" defTabSz="914400" rtl="0" eaLnBrk="1" latinLnBrk="0" hangingPunct="1">
              <a:spcBef>
                <a:spcPct val="20000"/>
              </a:spcBef>
              <a:buClr>
                <a:schemeClr val="accent4"/>
              </a:buClr>
              <a:buFont typeface="Arial" pitchFamily="34" charset="0"/>
              <a:buNone/>
              <a:defRPr sz="1500" kern="1200">
                <a:solidFill>
                  <a:schemeClr val="tx1"/>
                </a:solidFill>
                <a:latin typeface="+mn-lt"/>
                <a:ea typeface="+mn-ea"/>
                <a:cs typeface="+mn-cs"/>
              </a:defRPr>
            </a:lvl9pPr>
          </a:lstStyle>
          <a:p>
            <a:pPr>
              <a:defRPr/>
            </a:pPr>
            <a:r>
              <a:rPr lang="en-US" sz="1400" spc="300" dirty="0"/>
              <a:t>COLLEGE OF POPULATION HEALTH</a:t>
            </a:r>
          </a:p>
        </p:txBody>
      </p:sp>
    </p:spTree>
    <p:extLst>
      <p:ext uri="{BB962C8B-B14F-4D97-AF65-F5344CB8AC3E}">
        <p14:creationId xmlns:p14="http://schemas.microsoft.com/office/powerpoint/2010/main" val="519853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58"/>
            <a:ext cx="8229600" cy="877824"/>
          </a:xfrm>
          <a:prstGeom prst="rect">
            <a:avLst/>
          </a:prstGeom>
        </p:spPr>
        <p:txBody>
          <a:bodyPr/>
          <a:lstStyle>
            <a:lvl1pPr>
              <a:defRPr>
                <a:solidFill>
                  <a:srgbClr val="FCAF17"/>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420676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7"/>
          <p:cNvSpPr>
            <a:spLocks noGrp="1"/>
          </p:cNvSpPr>
          <p:nvPr>
            <p:ph type="title"/>
          </p:nvPr>
        </p:nvSpPr>
        <p:spPr>
          <a:xfrm>
            <a:off x="0" y="1566310"/>
            <a:ext cx="9144000" cy="1828800"/>
          </a:xfrm>
          <a:prstGeom prst="rect">
            <a:avLst/>
          </a:prstGeom>
          <a:solidFill>
            <a:srgbClr val="58B7DD">
              <a:alpha val="24000"/>
            </a:srgbClr>
          </a:solidFill>
          <a:ln>
            <a:noFill/>
          </a:ln>
        </p:spPr>
        <p:txBody>
          <a:bodyPr anchor="ctr"/>
          <a:lstStyle>
            <a:lvl1pPr marL="457200">
              <a:defRPr sz="3600">
                <a:solidFill>
                  <a:srgbClr val="58B7DD"/>
                </a:solidFill>
              </a:defRPr>
            </a:lvl1pPr>
          </a:lstStyle>
          <a:p>
            <a:r>
              <a:rPr lang="en-US"/>
              <a:t>Click to edit Master title style</a:t>
            </a:r>
            <a:endParaRPr lang="en-US" dirty="0"/>
          </a:p>
        </p:txBody>
      </p:sp>
    </p:spTree>
    <p:extLst>
      <p:ext uri="{BB962C8B-B14F-4D97-AF65-F5344CB8AC3E}">
        <p14:creationId xmlns:p14="http://schemas.microsoft.com/office/powerpoint/2010/main" val="13729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58"/>
            <a:ext cx="8229600" cy="877824"/>
          </a:xfrm>
          <a:prstGeom prst="rect">
            <a:avLst/>
          </a:prstGeom>
        </p:spPr>
        <p:txBody>
          <a:bodyPr/>
          <a:lstStyle>
            <a:lvl1pPr>
              <a:defRPr>
                <a:solidFill>
                  <a:srgbClr val="FCAF17"/>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57199"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309878"/>
            <a:ext cx="4023360" cy="3291840"/>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14207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5" name="Title 1"/>
          <p:cNvSpPr txBox="1">
            <a:spLocks/>
          </p:cNvSpPr>
          <p:nvPr userDrawn="1"/>
        </p:nvSpPr>
        <p:spPr>
          <a:xfrm>
            <a:off x="4648201" y="350044"/>
            <a:ext cx="4022725" cy="877491"/>
          </a:xfrm>
          <a:prstGeom prst="rect">
            <a:avLst/>
          </a:prstGeom>
        </p:spPr>
        <p:txBody>
          <a:bodyPr/>
          <a:lstStyle>
            <a:lvl1pPr algn="l" defTabSz="914400" rtl="0" eaLnBrk="1" latinLnBrk="0" hangingPunct="1">
              <a:spcBef>
                <a:spcPct val="0"/>
              </a:spcBef>
              <a:buNone/>
              <a:defRPr sz="2800" kern="1200" cap="none" spc="0" baseline="0">
                <a:ln>
                  <a:noFill/>
                </a:ln>
                <a:solidFill>
                  <a:srgbClr val="FCAF17"/>
                </a:solidFill>
                <a:effectLst/>
                <a:latin typeface="+mj-lt"/>
                <a:ea typeface="+mj-ea"/>
                <a:cs typeface="+mj-cs"/>
              </a:defRPr>
            </a:lvl1pPr>
          </a:lstStyle>
          <a:p>
            <a:pPr fontAlgn="auto">
              <a:spcAft>
                <a:spcPts val="0"/>
              </a:spcAft>
              <a:defRPr/>
            </a:pPr>
            <a:r>
              <a:rPr lang="en-US" sz="2400" dirty="0">
                <a:latin typeface="Trebuchet MS"/>
              </a:rPr>
              <a:t>Click to edit Master title style</a:t>
            </a:r>
          </a:p>
        </p:txBody>
      </p:sp>
      <p:sp>
        <p:nvSpPr>
          <p:cNvPr id="11" name="Content Placeholder 2"/>
          <p:cNvSpPr>
            <a:spLocks noGrp="1"/>
          </p:cNvSpPr>
          <p:nvPr>
            <p:ph sz="half" idx="13"/>
          </p:nvPr>
        </p:nvSpPr>
        <p:spPr>
          <a:xfrm>
            <a:off x="457199"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sz="half" idx="14"/>
          </p:nvPr>
        </p:nvSpPr>
        <p:spPr>
          <a:xfrm>
            <a:off x="4663440"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457201" y="349758"/>
            <a:ext cx="4023359" cy="877824"/>
          </a:xfrm>
          <a:prstGeom prst="rect">
            <a:avLst/>
          </a:prstGeom>
        </p:spPr>
        <p:txBody>
          <a:bodyPr anchor="t" anchorCtr="0"/>
          <a:lstStyle>
            <a:lvl1pPr>
              <a:defRPr sz="2400">
                <a:solidFill>
                  <a:srgbClr val="FCAF17"/>
                </a:solidFill>
              </a:defRPr>
            </a:lvl1pPr>
          </a:lstStyle>
          <a:p>
            <a:r>
              <a:rPr lang="en-US"/>
              <a:t>Click to edit Master title style</a:t>
            </a:r>
            <a:endParaRPr lang="en-US" dirty="0"/>
          </a:p>
        </p:txBody>
      </p:sp>
      <p:sp>
        <p:nvSpPr>
          <p:cNvPr id="2" name="Slide Number Placeholder 1"/>
          <p:cNvSpPr>
            <a:spLocks noGrp="1"/>
          </p:cNvSpPr>
          <p:nvPr>
            <p:ph type="sldNum" sz="quarter" idx="15"/>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210323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50044"/>
            <a:ext cx="8229600" cy="877491"/>
          </a:xfrm>
          <a:prstGeom prst="rect">
            <a:avLst/>
          </a:prstGeom>
        </p:spPr>
        <p:txBody>
          <a:bodyPr/>
          <a:lstStyle>
            <a:lvl1pPr>
              <a:defRPr>
                <a:solidFill>
                  <a:srgbClr val="FCAF17"/>
                </a:solidFill>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95298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36428"/>
            <a:ext cx="8252882" cy="445970"/>
          </a:xfrm>
          <a:prstGeom prst="rect">
            <a:avLst/>
          </a:prstGeo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57200" y="349759"/>
            <a:ext cx="8252883" cy="3386669"/>
          </a:xfrm>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0" y="4186970"/>
            <a:ext cx="8252882" cy="459486"/>
          </a:xfrm>
        </p:spPr>
        <p:txBody>
          <a:bodyPr>
            <a:normAutofit/>
          </a:bodyPr>
          <a:lstStyle>
            <a:lvl1pPr marL="0" indent="0" algn="ctr">
              <a:buNone/>
              <a:defRPr sz="1600">
                <a:solidFill>
                  <a:srgbClr val="58B7D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388045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3" name="Picture 2" descr="A screen shot of a computer&#10;&#10;Description automatically generated">
            <a:extLst>
              <a:ext uri="{FF2B5EF4-FFF2-40B4-BE49-F238E27FC236}">
                <a16:creationId xmlns:a16="http://schemas.microsoft.com/office/drawing/2014/main" id="{B5F398CF-E51A-604F-910A-A367D92539F8}"/>
              </a:ext>
            </a:extLst>
          </p:cNvPr>
          <p:cNvPicPr>
            <a:picLocks noChangeAspect="1"/>
          </p:cNvPicPr>
          <p:nvPr userDrawn="1"/>
        </p:nvPicPr>
        <p:blipFill>
          <a:blip r:embed="rId2"/>
          <a:stretch>
            <a:fillRect/>
          </a:stretch>
        </p:blipFill>
        <p:spPr>
          <a:xfrm>
            <a:off x="0" y="0"/>
            <a:ext cx="9144000" cy="5143500"/>
          </a:xfrm>
          <a:prstGeom prst="rect">
            <a:avLst/>
          </a:prstGeom>
        </p:spPr>
      </p:pic>
    </p:spTree>
    <p:extLst>
      <p:ext uri="{BB962C8B-B14F-4D97-AF65-F5344CB8AC3E}">
        <p14:creationId xmlns:p14="http://schemas.microsoft.com/office/powerpoint/2010/main" val="24375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2E5DF327-E424-B74E-B684-C5CD8716DA4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7" name="Text Placeholder 2"/>
          <p:cNvSpPr>
            <a:spLocks noGrp="1"/>
          </p:cNvSpPr>
          <p:nvPr>
            <p:ph type="body" idx="1"/>
          </p:nvPr>
        </p:nvSpPr>
        <p:spPr bwMode="auto">
          <a:xfrm>
            <a:off x="457200" y="1309688"/>
            <a:ext cx="8229600" cy="3159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457200" y="273844"/>
            <a:ext cx="8229600" cy="994172"/>
          </a:xfrm>
          <a:prstGeom prst="rect">
            <a:avLst/>
          </a:prstGeom>
        </p:spPr>
        <p:txBody>
          <a:bodyPr vert="horz" lIns="91440" tIns="45720" rIns="91440" bIns="45720" rtlCol="0" anchor="ctr">
            <a:normAutofit/>
          </a:bodyPr>
          <a:lstStyle/>
          <a:p>
            <a:r>
              <a:rPr lang="en-US"/>
              <a:t>Click to edit Master title style</a:t>
            </a:r>
          </a:p>
        </p:txBody>
      </p:sp>
      <p:sp>
        <p:nvSpPr>
          <p:cNvPr id="4" name="Slide Number Placeholder 3"/>
          <p:cNvSpPr>
            <a:spLocks noGrp="1"/>
          </p:cNvSpPr>
          <p:nvPr>
            <p:ph type="sldNum" sz="quarter" idx="4"/>
          </p:nvPr>
        </p:nvSpPr>
        <p:spPr>
          <a:xfrm>
            <a:off x="6553200" y="4572000"/>
            <a:ext cx="2133600" cy="273844"/>
          </a:xfrm>
          <a:prstGeom prst="rect">
            <a:avLst/>
          </a:prstGeom>
        </p:spPr>
        <p:txBody>
          <a:bodyPr vert="horz" lIns="91440" tIns="45720" rIns="91440" bIns="45720" rtlCol="0" anchor="ctr"/>
          <a:lstStyle>
            <a:lvl1pPr algn="r">
              <a:defRPr sz="800">
                <a:solidFill>
                  <a:schemeClr val="tx1">
                    <a:tint val="75000"/>
                  </a:schemeClr>
                </a:solidFill>
              </a:defRPr>
            </a:lvl1pPr>
          </a:lstStyle>
          <a:p>
            <a:fld id="{2E5DF327-E424-B74E-B684-C5CD8716DA49}" type="slidenum">
              <a:rPr lang="en-US" smtClean="0"/>
              <a:pPr/>
              <a:t>‹#›</a:t>
            </a:fld>
            <a:endParaRPr lang="en-US" dirty="0"/>
          </a:p>
        </p:txBody>
      </p:sp>
      <p:pic>
        <p:nvPicPr>
          <p:cNvPr id="6" name="Picture 5" descr="A close up of a logo&#10;&#10;Description automatically generated">
            <a:extLst>
              <a:ext uri="{FF2B5EF4-FFF2-40B4-BE49-F238E27FC236}">
                <a16:creationId xmlns:a16="http://schemas.microsoft.com/office/drawing/2014/main" id="{B0DEB042-5C18-C148-B280-D86EFB7563B8}"/>
              </a:ext>
            </a:extLst>
          </p:cNvPr>
          <p:cNvPicPr>
            <a:picLocks noChangeAspect="1"/>
          </p:cNvPicPr>
          <p:nvPr userDrawn="1"/>
        </p:nvPicPr>
        <p:blipFill rotWithShape="1">
          <a:blip r:embed="rId11"/>
          <a:srcRect t="91279"/>
          <a:stretch/>
        </p:blipFill>
        <p:spPr>
          <a:xfrm>
            <a:off x="0" y="4694944"/>
            <a:ext cx="9144000" cy="448555"/>
          </a:xfrm>
          <a:prstGeom prst="rect">
            <a:avLst/>
          </a:prstGeom>
        </p:spPr>
      </p:pic>
    </p:spTree>
  </p:cSld>
  <p:clrMap bg1="lt1" tx1="dk1" bg2="lt2" tx2="dk2" accent1="accent1" accent2="accent2" accent3="accent3" accent4="accent4" accent5="accent5" accent6="accent6" hlink="hlink" folHlink="folHlink"/>
  <p:sldLayoutIdLst>
    <p:sldLayoutId id="2147483940" r:id="rId1"/>
    <p:sldLayoutId id="2147483922" r:id="rId2"/>
    <p:sldLayoutId id="2147483924" r:id="rId3"/>
    <p:sldLayoutId id="2147483925" r:id="rId4"/>
    <p:sldLayoutId id="2147483936" r:id="rId5"/>
    <p:sldLayoutId id="2147483926" r:id="rId6"/>
    <p:sldLayoutId id="2147483937" r:id="rId7"/>
    <p:sldLayoutId id="2147483927" r:id="rId8"/>
    <p:sldLayoutId id="2147483950" r:id="rId9"/>
  </p:sldLayoutIdLst>
  <p:hf sldNum="0" hdr="0" ftr="0" dt="0"/>
  <p:txStyles>
    <p:titleStyle>
      <a:lvl1pPr algn="l" rtl="0" eaLnBrk="1" fontAlgn="base" hangingPunct="1">
        <a:spcBef>
          <a:spcPct val="0"/>
        </a:spcBef>
        <a:spcAft>
          <a:spcPct val="0"/>
        </a:spcAft>
        <a:defRPr sz="2800" kern="1200">
          <a:solidFill>
            <a:srgbClr val="FCAF17"/>
          </a:solidFill>
          <a:latin typeface="+mj-lt"/>
          <a:ea typeface="ＭＳ Ｐゴシック" charset="0"/>
          <a:cs typeface="ＭＳ Ｐゴシック" charset="0"/>
        </a:defRPr>
      </a:lvl1pPr>
      <a:lvl2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2pPr>
      <a:lvl3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3pPr>
      <a:lvl4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4pPr>
      <a:lvl5pPr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5pPr>
      <a:lvl6pPr marL="4572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6pPr>
      <a:lvl7pPr marL="9144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7pPr>
      <a:lvl8pPr marL="13716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8pPr>
      <a:lvl9pPr marL="1828800" algn="l" rtl="0" eaLnBrk="1" fontAlgn="base" hangingPunct="1">
        <a:spcBef>
          <a:spcPct val="0"/>
        </a:spcBef>
        <a:spcAft>
          <a:spcPct val="0"/>
        </a:spcAft>
        <a:defRPr sz="2800">
          <a:solidFill>
            <a:srgbClr val="FCAF17"/>
          </a:solidFill>
          <a:latin typeface="Trebuchet MS" charset="0"/>
          <a:ea typeface="ＭＳ Ｐゴシック" charset="0"/>
          <a:cs typeface="ＭＳ Ｐゴシック" charset="0"/>
        </a:defRPr>
      </a:lvl9pPr>
    </p:titleStyle>
    <p:bodyStyle>
      <a:lvl1pPr marL="342900" indent="-228600" algn="l" rtl="0" eaLnBrk="1" fontAlgn="base" hangingPunct="1">
        <a:spcBef>
          <a:spcPct val="20000"/>
        </a:spcBef>
        <a:spcAft>
          <a:spcPct val="0"/>
        </a:spcAft>
        <a:buClr>
          <a:srgbClr val="58B7DD"/>
        </a:buClr>
        <a:buFont typeface="Arial" charset="0"/>
        <a:buChar char="•"/>
        <a:defRPr sz="2200" kern="1200">
          <a:solidFill>
            <a:schemeClr val="tx1"/>
          </a:solidFill>
          <a:latin typeface="+mn-lt"/>
          <a:ea typeface="ＭＳ Ｐゴシック" charset="0"/>
          <a:cs typeface="ＭＳ Ｐゴシック" charset="0"/>
        </a:defRPr>
      </a:lvl1pPr>
      <a:lvl2pPr marL="639763" indent="-228600" algn="l" rtl="0" eaLnBrk="1" fontAlgn="base" hangingPunct="1">
        <a:spcBef>
          <a:spcPct val="20000"/>
        </a:spcBef>
        <a:spcAft>
          <a:spcPct val="0"/>
        </a:spcAft>
        <a:buClr>
          <a:srgbClr val="58B7DD"/>
        </a:buClr>
        <a:buFont typeface="Arial" charset="0"/>
        <a:buChar char="•"/>
        <a:defRPr sz="2000" kern="1200">
          <a:solidFill>
            <a:schemeClr val="tx1"/>
          </a:solidFill>
          <a:latin typeface="+mn-lt"/>
          <a:ea typeface="ＭＳ Ｐゴシック" charset="0"/>
          <a:cs typeface="+mn-cs"/>
        </a:defRPr>
      </a:lvl2pPr>
      <a:lvl3pPr marL="1004888" indent="-228600" algn="l" rtl="0" eaLnBrk="1" fontAlgn="base" hangingPunct="1">
        <a:spcBef>
          <a:spcPct val="20000"/>
        </a:spcBef>
        <a:spcAft>
          <a:spcPct val="0"/>
        </a:spcAft>
        <a:buClr>
          <a:srgbClr val="58B7DD"/>
        </a:buClr>
        <a:buFont typeface="Arial" charset="0"/>
        <a:buChar char="•"/>
        <a:defRPr kern="1200">
          <a:solidFill>
            <a:schemeClr val="tx1"/>
          </a:solidFill>
          <a:latin typeface="+mn-lt"/>
          <a:ea typeface="ＭＳ Ｐゴシック" charset="0"/>
          <a:cs typeface="+mn-cs"/>
        </a:defRPr>
      </a:lvl3pPr>
      <a:lvl4pPr marL="1279525" indent="-228600" algn="l" rtl="0" eaLnBrk="1" fontAlgn="base" hangingPunct="1">
        <a:spcBef>
          <a:spcPct val="20000"/>
        </a:spcBef>
        <a:spcAft>
          <a:spcPct val="0"/>
        </a:spcAft>
        <a:buClr>
          <a:srgbClr val="58B7DD"/>
        </a:buClr>
        <a:buFont typeface="Arial" charset="0"/>
        <a:buChar char="•"/>
        <a:defRPr sz="1600" kern="1200">
          <a:solidFill>
            <a:schemeClr val="tx1"/>
          </a:solidFill>
          <a:latin typeface="+mn-lt"/>
          <a:ea typeface="ＭＳ Ｐゴシック" charset="0"/>
          <a:cs typeface="+mn-cs"/>
        </a:defRPr>
      </a:lvl4pPr>
      <a:lvl5pPr marL="1554163" indent="-228600" algn="l" rtl="0" eaLnBrk="1" fontAlgn="base" hangingPunct="1">
        <a:spcBef>
          <a:spcPct val="20000"/>
        </a:spcBef>
        <a:spcAft>
          <a:spcPct val="0"/>
        </a:spcAft>
        <a:buClr>
          <a:srgbClr val="58B7DD"/>
        </a:buClr>
        <a:buFont typeface="Arial" charset="0"/>
        <a:buChar char="•"/>
        <a:defRPr sz="1400" kern="1200">
          <a:solidFill>
            <a:schemeClr val="tx1"/>
          </a:solidFill>
          <a:latin typeface="+mn-lt"/>
          <a:ea typeface="ＭＳ Ｐゴシック" charset="0"/>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dona.org/what-is-a-doula/" TargetMode="External"/><Relationship Id="rId2" Type="http://schemas.openxmlformats.org/officeDocument/2006/relationships/hyperlink" Target="http://www.marchofdimes.org/peristats" TargetMode="External"/><Relationship Id="rId1" Type="http://schemas.openxmlformats.org/officeDocument/2006/relationships/slideLayout" Target="../slideLayouts/slideLayout2.xml"/><Relationship Id="rId6" Type="http://schemas.openxmlformats.org/officeDocument/2006/relationships/hyperlink" Target="https://doi.org/10.1891/1058-1243.22.1.49" TargetMode="External"/><Relationship Id="rId5" Type="http://schemas.openxmlformats.org/officeDocument/2006/relationships/hyperlink" Target="https://www.cdc.gov/pictureofamerica/pdfs/Picture_of_America_Reproductive_Outcomes.pdf" TargetMode="External"/><Relationship Id="rId4" Type="http://schemas.openxmlformats.org/officeDocument/2006/relationships/hyperlink" Target="https://doi.org/10.1111/j.1552-6909.2006.00067.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CB118A9-C404-6B4D-9E5A-D2D7E96EC3AF}"/>
              </a:ext>
            </a:extLst>
          </p:cNvPr>
          <p:cNvSpPr>
            <a:spLocks noGrp="1"/>
          </p:cNvSpPr>
          <p:nvPr>
            <p:ph type="ctrTitle"/>
          </p:nvPr>
        </p:nvSpPr>
        <p:spPr>
          <a:xfrm>
            <a:off x="1654340" y="1008507"/>
            <a:ext cx="5919277" cy="2085975"/>
          </a:xfrm>
        </p:spPr>
        <p:txBody>
          <a:bodyPr>
            <a:normAutofit fontScale="90000"/>
          </a:bodyPr>
          <a:lstStyle/>
          <a:p>
            <a:r>
              <a:rPr lang="en-US" dirty="0">
                <a:latin typeface="Abadi MT Condensed Light" panose="020B0306030101010103" pitchFamily="34" charset="77"/>
              </a:rPr>
              <a:t>The Impact of Doulas on Birth Outcomes: A Rapid Systematic Review</a:t>
            </a:r>
          </a:p>
        </p:txBody>
      </p:sp>
      <p:sp>
        <p:nvSpPr>
          <p:cNvPr id="7" name="Subtitle 6">
            <a:extLst>
              <a:ext uri="{FF2B5EF4-FFF2-40B4-BE49-F238E27FC236}">
                <a16:creationId xmlns:a16="http://schemas.microsoft.com/office/drawing/2014/main" id="{ADC99469-223B-634F-BD24-AE84F3BE8767}"/>
              </a:ext>
            </a:extLst>
          </p:cNvPr>
          <p:cNvSpPr>
            <a:spLocks noGrp="1"/>
          </p:cNvSpPr>
          <p:nvPr>
            <p:ph type="subTitle" idx="1"/>
          </p:nvPr>
        </p:nvSpPr>
        <p:spPr>
          <a:xfrm>
            <a:off x="1654338" y="3349506"/>
            <a:ext cx="4843444" cy="732069"/>
          </a:xfrm>
        </p:spPr>
        <p:txBody>
          <a:bodyPr/>
          <a:lstStyle/>
          <a:p>
            <a:r>
              <a:rPr lang="en-US" dirty="0">
                <a:latin typeface="Abadi MT Condensed Light" panose="020B0306030101010103" pitchFamily="34" charset="77"/>
              </a:rPr>
              <a:t>Heather Higgins, MPH (c)</a:t>
            </a:r>
          </a:p>
          <a:p>
            <a:r>
              <a:rPr lang="en-US" dirty="0">
                <a:latin typeface="Abadi MT Condensed Light" panose="020B0306030101010103" pitchFamily="34" charset="77"/>
              </a:rPr>
              <a:t>Mentors: Katie </a:t>
            </a:r>
            <a:r>
              <a:rPr lang="en-US" dirty="0" err="1">
                <a:latin typeface="Abadi MT Condensed Light" panose="020B0306030101010103" pitchFamily="34" charset="77"/>
              </a:rPr>
              <a:t>DiSantis</a:t>
            </a:r>
            <a:r>
              <a:rPr lang="en-US" dirty="0">
                <a:latin typeface="Abadi MT Condensed Light" panose="020B0306030101010103" pitchFamily="34" charset="77"/>
              </a:rPr>
              <a:t>, PhD, MPH &amp; John </a:t>
            </a:r>
            <a:r>
              <a:rPr lang="en-US" dirty="0" err="1">
                <a:latin typeface="Abadi MT Condensed Light" panose="020B0306030101010103" pitchFamily="34" charset="77"/>
              </a:rPr>
              <a:t>McAna</a:t>
            </a:r>
            <a:r>
              <a:rPr lang="en-US" dirty="0">
                <a:latin typeface="Abadi MT Condensed Light" panose="020B0306030101010103" pitchFamily="34" charset="77"/>
              </a:rPr>
              <a:t>, PhD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4D59-7ED8-5870-5543-56517BDA1683}"/>
              </a:ext>
            </a:extLst>
          </p:cNvPr>
          <p:cNvSpPr>
            <a:spLocks noGrp="1"/>
          </p:cNvSpPr>
          <p:nvPr>
            <p:ph type="title"/>
          </p:nvPr>
        </p:nvSpPr>
        <p:spPr>
          <a:xfrm>
            <a:off x="457200" y="349758"/>
            <a:ext cx="8229600" cy="877824"/>
          </a:xfrm>
        </p:spPr>
        <p:txBody>
          <a:bodyPr anchor="ctr">
            <a:normAutofit/>
          </a:bodyPr>
          <a:lstStyle/>
          <a:p>
            <a:r>
              <a:rPr lang="en-US" u="sng" dirty="0">
                <a:latin typeface="Abadi MT Condensed Light" panose="020B0306030101010103" pitchFamily="34" charset="77"/>
              </a:rPr>
              <a:t>Recommendations: Now What?</a:t>
            </a:r>
          </a:p>
        </p:txBody>
      </p:sp>
      <p:graphicFrame>
        <p:nvGraphicFramePr>
          <p:cNvPr id="5" name="Content Placeholder 2">
            <a:extLst>
              <a:ext uri="{FF2B5EF4-FFF2-40B4-BE49-F238E27FC236}">
                <a16:creationId xmlns:a16="http://schemas.microsoft.com/office/drawing/2014/main" id="{66DEA958-1C66-E25D-0E8F-BCDEEF1A3C40}"/>
              </a:ext>
            </a:extLst>
          </p:cNvPr>
          <p:cNvGraphicFramePr>
            <a:graphicFrameLocks noGrp="1"/>
          </p:cNvGraphicFramePr>
          <p:nvPr>
            <p:ph idx="1"/>
            <p:extLst>
              <p:ext uri="{D42A27DB-BD31-4B8C-83A1-F6EECF244321}">
                <p14:modId xmlns:p14="http://schemas.microsoft.com/office/powerpoint/2010/main" val="2524811852"/>
              </p:ext>
            </p:extLst>
          </p:nvPr>
        </p:nvGraphicFramePr>
        <p:xfrm>
          <a:off x="457200" y="1309688"/>
          <a:ext cx="8229600" cy="3159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8811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49C06-070A-720D-B3A0-6ED6071DC1ED}"/>
              </a:ext>
            </a:extLst>
          </p:cNvPr>
          <p:cNvSpPr>
            <a:spLocks noGrp="1"/>
          </p:cNvSpPr>
          <p:nvPr>
            <p:ph type="title"/>
          </p:nvPr>
        </p:nvSpPr>
        <p:spPr/>
        <p:txBody>
          <a:bodyPr/>
          <a:lstStyle/>
          <a:p>
            <a:r>
              <a:rPr lang="en-US" u="sng" dirty="0">
                <a:latin typeface="Abadi MT Condensed Light" panose="020B0306030101010103" pitchFamily="34" charset="77"/>
              </a:rPr>
              <a:t>Acknowledgements</a:t>
            </a:r>
          </a:p>
        </p:txBody>
      </p:sp>
      <p:sp>
        <p:nvSpPr>
          <p:cNvPr id="3" name="Content Placeholder 2">
            <a:extLst>
              <a:ext uri="{FF2B5EF4-FFF2-40B4-BE49-F238E27FC236}">
                <a16:creationId xmlns:a16="http://schemas.microsoft.com/office/drawing/2014/main" id="{B241CC0A-9744-AABE-896D-D5729BC837CC}"/>
              </a:ext>
            </a:extLst>
          </p:cNvPr>
          <p:cNvSpPr>
            <a:spLocks noGrp="1"/>
          </p:cNvSpPr>
          <p:nvPr>
            <p:ph idx="1"/>
          </p:nvPr>
        </p:nvSpPr>
        <p:spPr/>
        <p:txBody>
          <a:bodyPr/>
          <a:lstStyle/>
          <a:p>
            <a:pPr marL="114300" indent="0">
              <a:buNone/>
            </a:pPr>
            <a:r>
              <a:rPr lang="en-US" dirty="0">
                <a:latin typeface="Abadi MT Condensed Light" panose="020B0306030101010103" pitchFamily="34" charset="77"/>
              </a:rPr>
              <a:t>Thank you!</a:t>
            </a:r>
          </a:p>
          <a:p>
            <a:pPr marL="114300" indent="0">
              <a:buNone/>
            </a:pPr>
            <a:endParaRPr lang="en-US" dirty="0">
              <a:latin typeface="Abadi MT Condensed Light" panose="020B0306030101010103" pitchFamily="34" charset="77"/>
            </a:endParaRPr>
          </a:p>
          <a:p>
            <a:r>
              <a:rPr lang="en-US" dirty="0">
                <a:latin typeface="Abadi MT Condensed Light" panose="020B0306030101010103" pitchFamily="34" charset="77"/>
              </a:rPr>
              <a:t>Dr. Katie </a:t>
            </a:r>
            <a:r>
              <a:rPr lang="en-US" dirty="0" err="1">
                <a:latin typeface="Abadi MT Condensed Light" panose="020B0306030101010103" pitchFamily="34" charset="77"/>
              </a:rPr>
              <a:t>DiSantis</a:t>
            </a:r>
            <a:endParaRPr lang="en-US" dirty="0">
              <a:latin typeface="Abadi MT Condensed Light" panose="020B0306030101010103" pitchFamily="34" charset="77"/>
            </a:endParaRPr>
          </a:p>
          <a:p>
            <a:r>
              <a:rPr lang="en-US" dirty="0">
                <a:latin typeface="Abadi MT Condensed Light" panose="020B0306030101010103" pitchFamily="34" charset="77"/>
              </a:rPr>
              <a:t>Dr. John </a:t>
            </a:r>
            <a:r>
              <a:rPr lang="en-US" dirty="0" err="1">
                <a:latin typeface="Abadi MT Condensed Light" panose="020B0306030101010103" pitchFamily="34" charset="77"/>
              </a:rPr>
              <a:t>McAna</a:t>
            </a:r>
            <a:endParaRPr lang="en-US" dirty="0">
              <a:latin typeface="Abadi MT Condensed Light" panose="020B0306030101010103" pitchFamily="34" charset="77"/>
            </a:endParaRPr>
          </a:p>
          <a:p>
            <a:r>
              <a:rPr lang="en-US" dirty="0">
                <a:latin typeface="Abadi MT Condensed Light" panose="020B0306030101010103" pitchFamily="34" charset="77"/>
              </a:rPr>
              <a:t>Dr. Rosemary </a:t>
            </a:r>
            <a:r>
              <a:rPr lang="en-US" dirty="0" err="1">
                <a:latin typeface="Abadi MT Condensed Light" panose="020B0306030101010103" pitchFamily="34" charset="77"/>
              </a:rPr>
              <a:t>Frasso</a:t>
            </a:r>
            <a:endParaRPr lang="en-US" dirty="0">
              <a:latin typeface="Abadi MT Condensed Light" panose="020B0306030101010103" pitchFamily="34" charset="77"/>
            </a:endParaRPr>
          </a:p>
          <a:p>
            <a:r>
              <a:rPr lang="en-US" dirty="0">
                <a:latin typeface="Abadi MT Condensed Light" panose="020B0306030101010103" pitchFamily="34" charset="77"/>
              </a:rPr>
              <a:t>Dr. Paul Hunter</a:t>
            </a:r>
          </a:p>
        </p:txBody>
      </p:sp>
    </p:spTree>
    <p:extLst>
      <p:ext uri="{BB962C8B-B14F-4D97-AF65-F5344CB8AC3E}">
        <p14:creationId xmlns:p14="http://schemas.microsoft.com/office/powerpoint/2010/main" val="1309456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BF87C-86EB-44BB-BBE5-A331343DB656}"/>
              </a:ext>
            </a:extLst>
          </p:cNvPr>
          <p:cNvSpPr>
            <a:spLocks noGrp="1"/>
          </p:cNvSpPr>
          <p:nvPr>
            <p:ph type="title"/>
          </p:nvPr>
        </p:nvSpPr>
        <p:spPr/>
        <p:txBody>
          <a:bodyPr/>
          <a:lstStyle/>
          <a:p>
            <a:r>
              <a:rPr lang="en-US" u="sng" dirty="0">
                <a:latin typeface="Abadi MT Condensed Light" panose="020B0306030101010103" pitchFamily="34" charset="77"/>
              </a:rPr>
              <a:t>Citations</a:t>
            </a:r>
          </a:p>
        </p:txBody>
      </p:sp>
      <p:sp>
        <p:nvSpPr>
          <p:cNvPr id="3" name="Content Placeholder 2">
            <a:extLst>
              <a:ext uri="{FF2B5EF4-FFF2-40B4-BE49-F238E27FC236}">
                <a16:creationId xmlns:a16="http://schemas.microsoft.com/office/drawing/2014/main" id="{C94DA743-16FE-36CE-65BA-7EC6E1E12514}"/>
              </a:ext>
            </a:extLst>
          </p:cNvPr>
          <p:cNvSpPr>
            <a:spLocks noGrp="1"/>
          </p:cNvSpPr>
          <p:nvPr>
            <p:ph idx="1"/>
          </p:nvPr>
        </p:nvSpPr>
        <p:spPr>
          <a:xfrm>
            <a:off x="457200" y="991831"/>
            <a:ext cx="8229600" cy="3801911"/>
          </a:xfrm>
        </p:spPr>
        <p:txBody>
          <a:bodyPr/>
          <a:lstStyle/>
          <a:p>
            <a:r>
              <a:rPr lang="en-US" sz="1000" dirty="0">
                <a:latin typeface="Abadi MT Condensed Light" panose="020B0306030101010103" pitchFamily="34" charset="77"/>
              </a:rPr>
              <a:t>Liu L, </a:t>
            </a:r>
            <a:r>
              <a:rPr lang="en-US" sz="1000" dirty="0" err="1">
                <a:latin typeface="Abadi MT Condensed Light" panose="020B0306030101010103" pitchFamily="34" charset="77"/>
              </a:rPr>
              <a:t>Oza</a:t>
            </a:r>
            <a:r>
              <a:rPr lang="en-US" sz="1000" dirty="0">
                <a:latin typeface="Abadi MT Condensed Light" panose="020B0306030101010103" pitchFamily="34" charset="77"/>
              </a:rPr>
              <a:t> S, Hogan D, Chu Y, </a:t>
            </a:r>
            <a:r>
              <a:rPr lang="en-US" sz="1000" dirty="0" err="1">
                <a:latin typeface="Abadi MT Condensed Light" panose="020B0306030101010103" pitchFamily="34" charset="77"/>
              </a:rPr>
              <a:t>Perin</a:t>
            </a:r>
            <a:r>
              <a:rPr lang="en-US" sz="1000" dirty="0">
                <a:latin typeface="Abadi MT Condensed Light" panose="020B0306030101010103" pitchFamily="34" charset="77"/>
              </a:rPr>
              <a:t> J, Zhu J, et al. Global, regional, and national causes of under-5 mortality in 2000-15: an updated systematic analysis with implications for the Sustainable Development Goals. Lancet. 2016;388(10063):3027-35</a:t>
            </a:r>
          </a:p>
          <a:p>
            <a:r>
              <a:rPr lang="en-US" sz="1000" dirty="0">
                <a:latin typeface="Abadi MT Condensed Light" panose="020B0306030101010103" pitchFamily="34" charset="77"/>
              </a:rPr>
              <a:t>National Center for Health Statistics, final natality data. Retrieved August 26, 2022, from </a:t>
            </a:r>
            <a:r>
              <a:rPr lang="en-US" sz="1000" dirty="0">
                <a:latin typeface="Abadi MT Condensed Light" panose="020B0306030101010103" pitchFamily="34" charset="77"/>
                <a:hlinkClick r:id="rId2"/>
              </a:rPr>
              <a:t>www.marchofdimes.org/peristats</a:t>
            </a:r>
            <a:r>
              <a:rPr lang="en-US" sz="1000" dirty="0">
                <a:latin typeface="Abadi MT Condensed Light" panose="020B0306030101010103" pitchFamily="34" charset="77"/>
              </a:rPr>
              <a:t>.</a:t>
            </a:r>
          </a:p>
          <a:p>
            <a:r>
              <a:rPr lang="en-US" sz="1000" dirty="0">
                <a:latin typeface="Abadi MT Condensed Light" panose="020B0306030101010103" pitchFamily="34" charset="77"/>
              </a:rPr>
              <a:t>DONA. What is a Doula. (2018, December 05). Retrieved from </a:t>
            </a:r>
            <a:r>
              <a:rPr lang="en-US" sz="1000" dirty="0">
                <a:latin typeface="Abadi MT Condensed Light" panose="020B0306030101010103" pitchFamily="34" charset="77"/>
                <a:hlinkClick r:id="rId3"/>
              </a:rPr>
              <a:t>https://www.dona.org/what-is-a-doula/</a:t>
            </a:r>
            <a:endParaRPr lang="en-US" sz="1000" dirty="0">
              <a:latin typeface="Abadi MT Condensed Light" panose="020B0306030101010103" pitchFamily="34" charset="77"/>
            </a:endParaRPr>
          </a:p>
          <a:p>
            <a:r>
              <a:rPr lang="en-US" sz="1000" dirty="0">
                <a:latin typeface="Abadi MT Condensed Light" panose="020B0306030101010103" pitchFamily="34" charset="77"/>
              </a:rPr>
              <a:t>Campbell, D. A., Lake, M. F., Falk, M., &amp; </a:t>
            </a:r>
            <a:r>
              <a:rPr lang="en-US" sz="1000" dirty="0" err="1">
                <a:latin typeface="Abadi MT Condensed Light" panose="020B0306030101010103" pitchFamily="34" charset="77"/>
              </a:rPr>
              <a:t>Backstrand</a:t>
            </a:r>
            <a:r>
              <a:rPr lang="en-US" sz="1000" dirty="0">
                <a:latin typeface="Abadi MT Condensed Light" panose="020B0306030101010103" pitchFamily="34" charset="77"/>
              </a:rPr>
              <a:t>, J. R. (2006). A randomized control trial of continuous support in labor by a lay doula. </a:t>
            </a:r>
            <a:r>
              <a:rPr lang="en-US" sz="1000" i="1" dirty="0">
                <a:latin typeface="Abadi MT Condensed Light" panose="020B0306030101010103" pitchFamily="34" charset="77"/>
              </a:rPr>
              <a:t>Journal of obstetric, gynecologic, and neonatal nursing : JOGNN</a:t>
            </a:r>
            <a:r>
              <a:rPr lang="en-US" sz="1000" dirty="0">
                <a:latin typeface="Abadi MT Condensed Light" panose="020B0306030101010103" pitchFamily="34" charset="77"/>
              </a:rPr>
              <a:t>, </a:t>
            </a:r>
            <a:r>
              <a:rPr lang="en-US" sz="1000" i="1" dirty="0">
                <a:latin typeface="Abadi MT Condensed Light" panose="020B0306030101010103" pitchFamily="34" charset="77"/>
              </a:rPr>
              <a:t>35</a:t>
            </a:r>
            <a:r>
              <a:rPr lang="en-US" sz="1000" dirty="0">
                <a:latin typeface="Abadi MT Condensed Light" panose="020B0306030101010103" pitchFamily="34" charset="77"/>
              </a:rPr>
              <a:t>(4), 456–464. </a:t>
            </a:r>
            <a:r>
              <a:rPr lang="en-US" sz="1000" dirty="0">
                <a:latin typeface="Abadi MT Condensed Light" panose="020B0306030101010103" pitchFamily="34" charset="77"/>
                <a:hlinkClick r:id="rId4"/>
              </a:rPr>
              <a:t>https://doi.org/10.1111/j.1552-6909.2006.00067.x</a:t>
            </a:r>
            <a:endParaRPr lang="en-US" sz="1000" dirty="0">
              <a:latin typeface="Abadi MT Condensed Light" panose="020B0306030101010103" pitchFamily="34" charset="77"/>
            </a:endParaRPr>
          </a:p>
          <a:p>
            <a:r>
              <a:rPr lang="en-US" sz="1000" dirty="0" err="1">
                <a:latin typeface="Abadi MT Condensed Light" panose="020B0306030101010103" pitchFamily="34" charset="77"/>
              </a:rPr>
              <a:t>Vonderheid</a:t>
            </a:r>
            <a:r>
              <a:rPr lang="en-US" sz="1000" dirty="0">
                <a:latin typeface="Abadi MT Condensed Light" panose="020B0306030101010103" pitchFamily="34" charset="77"/>
              </a:rPr>
              <a:t> S. C., </a:t>
            </a:r>
            <a:r>
              <a:rPr lang="en-US" sz="1000" dirty="0" err="1">
                <a:latin typeface="Abadi MT Condensed Light" panose="020B0306030101010103" pitchFamily="34" charset="77"/>
              </a:rPr>
              <a:t>Kishi</a:t>
            </a:r>
            <a:r>
              <a:rPr lang="en-US" sz="1000" dirty="0">
                <a:latin typeface="Abadi MT Condensed Light" panose="020B0306030101010103" pitchFamily="34" charset="77"/>
              </a:rPr>
              <a:t> R., </a:t>
            </a:r>
            <a:r>
              <a:rPr lang="en-US" sz="1000" dirty="0" err="1">
                <a:latin typeface="Abadi MT Condensed Light" panose="020B0306030101010103" pitchFamily="34" charset="77"/>
              </a:rPr>
              <a:t>Norr</a:t>
            </a:r>
            <a:r>
              <a:rPr lang="en-US" sz="1000" dirty="0">
                <a:latin typeface="Abadi MT Condensed Light" panose="020B0306030101010103" pitchFamily="34" charset="77"/>
              </a:rPr>
              <a:t> K. F., &amp; Klima C. (2011). Group prenatal care and doula care for pregnant women In Handler A., Kennelly J., &amp; Peacock N. (Eds.), </a:t>
            </a:r>
            <a:r>
              <a:rPr lang="en-US" sz="1000" i="1" dirty="0">
                <a:latin typeface="Abadi MT Condensed Light" panose="020B0306030101010103" pitchFamily="34" charset="77"/>
              </a:rPr>
              <a:t>Reducing racial/ethnic disparities in reproductive and perinatal outcomes: The evidence from population-based interventions</a:t>
            </a:r>
            <a:r>
              <a:rPr lang="en-US" sz="1000" dirty="0">
                <a:latin typeface="Abadi MT Condensed Light" panose="020B0306030101010103" pitchFamily="34" charset="77"/>
              </a:rPr>
              <a:t> (pp. 369–399). 10.1007/978-1-4419-1499-6_15 </a:t>
            </a:r>
          </a:p>
          <a:p>
            <a:r>
              <a:rPr lang="en-US" sz="1000" i="1" dirty="0">
                <a:latin typeface="Abadi MT Condensed Light" panose="020B0306030101010103" pitchFamily="34" charset="77"/>
              </a:rPr>
              <a:t>Picture of America Reproductive Outcomes Fact Sheet</a:t>
            </a:r>
            <a:r>
              <a:rPr lang="en-US" sz="1000" dirty="0">
                <a:latin typeface="Abadi MT Condensed Light" panose="020B0306030101010103" pitchFamily="34" charset="77"/>
              </a:rPr>
              <a:t>. CDC. (n.d.). Retrieved from </a:t>
            </a:r>
            <a:r>
              <a:rPr lang="en-US" sz="1000" dirty="0">
                <a:latin typeface="Abadi MT Condensed Light" panose="020B0306030101010103" pitchFamily="34" charset="77"/>
                <a:hlinkClick r:id="rId5"/>
              </a:rPr>
              <a:t>https://www.cdc.gov/pictureofamerica/pdfs/Picture_of_America_Reproductive_Outcomes.pdf</a:t>
            </a:r>
            <a:endParaRPr lang="en-US" sz="1000" dirty="0">
              <a:latin typeface="Abadi MT Condensed Light" panose="020B0306030101010103" pitchFamily="34" charset="77"/>
            </a:endParaRPr>
          </a:p>
          <a:p>
            <a:r>
              <a:rPr lang="en-US" sz="1000" dirty="0">
                <a:latin typeface="Abadi MT Condensed Light" panose="020B0306030101010103" pitchFamily="34" charset="77"/>
              </a:rPr>
              <a:t>Centers for Disease Control and Prevention. (2022, February 23). </a:t>
            </a:r>
            <a:r>
              <a:rPr lang="en-US" sz="1000" i="1" dirty="0">
                <a:latin typeface="Abadi MT Condensed Light" panose="020B0306030101010103" pitchFamily="34" charset="77"/>
              </a:rPr>
              <a:t>Maternal mortality rates in the United States, 2020</a:t>
            </a:r>
            <a:r>
              <a:rPr lang="en-US" sz="1000" dirty="0">
                <a:latin typeface="Abadi MT Condensed Light" panose="020B0306030101010103" pitchFamily="34" charset="77"/>
              </a:rPr>
              <a:t>. Centers for Disease Control and Prevention. Retrieved from https://</a:t>
            </a:r>
            <a:r>
              <a:rPr lang="en-US" sz="1000" dirty="0" err="1">
                <a:latin typeface="Abadi MT Condensed Light" panose="020B0306030101010103" pitchFamily="34" charset="77"/>
              </a:rPr>
              <a:t>www.cdc.gov</a:t>
            </a:r>
            <a:r>
              <a:rPr lang="en-US" sz="1000" dirty="0">
                <a:latin typeface="Abadi MT Condensed Light" panose="020B0306030101010103" pitchFamily="34" charset="77"/>
              </a:rPr>
              <a:t>/</a:t>
            </a:r>
            <a:r>
              <a:rPr lang="en-US" sz="1000" dirty="0" err="1">
                <a:latin typeface="Abadi MT Condensed Light" panose="020B0306030101010103" pitchFamily="34" charset="77"/>
              </a:rPr>
              <a:t>nchs</a:t>
            </a:r>
            <a:r>
              <a:rPr lang="en-US" sz="1000" dirty="0">
                <a:latin typeface="Abadi MT Condensed Light" panose="020B0306030101010103" pitchFamily="34" charset="77"/>
              </a:rPr>
              <a:t>/data/</a:t>
            </a:r>
            <a:r>
              <a:rPr lang="en-US" sz="1000" dirty="0" err="1">
                <a:latin typeface="Abadi MT Condensed Light" panose="020B0306030101010103" pitchFamily="34" charset="77"/>
              </a:rPr>
              <a:t>hestat</a:t>
            </a:r>
            <a:r>
              <a:rPr lang="en-US" sz="1000" dirty="0">
                <a:latin typeface="Abadi MT Condensed Light" panose="020B0306030101010103" pitchFamily="34" charset="77"/>
              </a:rPr>
              <a:t>/maternal-mortality/2020/maternal-mortality-rates-2020.htm </a:t>
            </a:r>
          </a:p>
          <a:p>
            <a:r>
              <a:rPr lang="en-US" sz="1000" b="0" i="0" u="none" strike="noStrike" dirty="0" err="1">
                <a:solidFill>
                  <a:srgbClr val="212121"/>
                </a:solidFill>
                <a:effectLst/>
                <a:latin typeface="Abadi MT Condensed Light" panose="020B0306030101010103" pitchFamily="34" charset="77"/>
              </a:rPr>
              <a:t>Kozhimannil</a:t>
            </a:r>
            <a:r>
              <a:rPr lang="en-US" sz="1000" b="0" i="0" u="none" strike="noStrike" dirty="0">
                <a:solidFill>
                  <a:srgbClr val="212121"/>
                </a:solidFill>
                <a:effectLst/>
                <a:latin typeface="Abadi MT Condensed Light" panose="020B0306030101010103" pitchFamily="34" charset="77"/>
              </a:rPr>
              <a:t>, K. B., </a:t>
            </a:r>
            <a:r>
              <a:rPr lang="en-US" sz="1000" b="0" i="0" u="none" strike="noStrike" dirty="0" err="1">
                <a:solidFill>
                  <a:srgbClr val="212121"/>
                </a:solidFill>
                <a:effectLst/>
                <a:latin typeface="Abadi MT Condensed Light" panose="020B0306030101010103" pitchFamily="34" charset="77"/>
              </a:rPr>
              <a:t>Attanasio</a:t>
            </a:r>
            <a:r>
              <a:rPr lang="en-US" sz="1000" b="0" i="0" u="none" strike="noStrike" dirty="0">
                <a:solidFill>
                  <a:srgbClr val="212121"/>
                </a:solidFill>
                <a:effectLst/>
                <a:latin typeface="Abadi MT Condensed Light" panose="020B0306030101010103" pitchFamily="34" charset="77"/>
              </a:rPr>
              <a:t>, L. B., </a:t>
            </a:r>
            <a:r>
              <a:rPr lang="en-US" sz="1000" b="0" i="0" u="none" strike="noStrike" dirty="0" err="1">
                <a:solidFill>
                  <a:srgbClr val="212121"/>
                </a:solidFill>
                <a:effectLst/>
                <a:latin typeface="Abadi MT Condensed Light" panose="020B0306030101010103" pitchFamily="34" charset="77"/>
              </a:rPr>
              <a:t>Jou</a:t>
            </a:r>
            <a:r>
              <a:rPr lang="en-US" sz="1000" b="0" i="0" u="none" strike="noStrike" dirty="0">
                <a:solidFill>
                  <a:srgbClr val="212121"/>
                </a:solidFill>
                <a:effectLst/>
                <a:latin typeface="Abadi MT Condensed Light" panose="020B0306030101010103" pitchFamily="34" charset="77"/>
              </a:rPr>
              <a:t>, J., </a:t>
            </a:r>
            <a:r>
              <a:rPr lang="en-US" sz="1000" b="0" i="0" u="none" strike="noStrike" dirty="0" err="1">
                <a:solidFill>
                  <a:srgbClr val="212121"/>
                </a:solidFill>
                <a:effectLst/>
                <a:latin typeface="Abadi MT Condensed Light" panose="020B0306030101010103" pitchFamily="34" charset="77"/>
              </a:rPr>
              <a:t>Joarnt</a:t>
            </a:r>
            <a:r>
              <a:rPr lang="en-US" sz="1000" b="0" i="0" u="none" strike="noStrike" dirty="0">
                <a:solidFill>
                  <a:srgbClr val="212121"/>
                </a:solidFill>
                <a:effectLst/>
                <a:latin typeface="Abadi MT Condensed Light" panose="020B0306030101010103" pitchFamily="34" charset="77"/>
              </a:rPr>
              <a:t>, L. K., Johnson, P. J., &amp; </a:t>
            </a:r>
            <a:r>
              <a:rPr lang="en-US" sz="1000" b="0" i="0" u="none" strike="noStrike" dirty="0" err="1">
                <a:solidFill>
                  <a:srgbClr val="212121"/>
                </a:solidFill>
                <a:effectLst/>
                <a:latin typeface="Abadi MT Condensed Light" panose="020B0306030101010103" pitchFamily="34" charset="77"/>
              </a:rPr>
              <a:t>Gjerdingen</a:t>
            </a:r>
            <a:r>
              <a:rPr lang="en-US" sz="1000" b="0" i="0" u="none" strike="noStrike" dirty="0">
                <a:solidFill>
                  <a:srgbClr val="212121"/>
                </a:solidFill>
                <a:effectLst/>
                <a:latin typeface="Abadi MT Condensed Light" panose="020B0306030101010103" pitchFamily="34" charset="77"/>
              </a:rPr>
              <a:t>, D. K. (2014). Potential benefits of increased access to doula support during childbirth. </a:t>
            </a:r>
            <a:r>
              <a:rPr lang="en-US" sz="1000" b="0" i="1" u="none" strike="noStrike" dirty="0">
                <a:solidFill>
                  <a:srgbClr val="212121"/>
                </a:solidFill>
                <a:effectLst/>
                <a:latin typeface="Abadi MT Condensed Light" panose="020B0306030101010103" pitchFamily="34" charset="77"/>
              </a:rPr>
              <a:t>The American journal of managed care</a:t>
            </a:r>
            <a:r>
              <a:rPr lang="en-US" sz="1000" b="0" i="0" u="none" strike="noStrike" dirty="0">
                <a:solidFill>
                  <a:srgbClr val="212121"/>
                </a:solidFill>
                <a:effectLst/>
                <a:latin typeface="Abadi MT Condensed Light" panose="020B0306030101010103" pitchFamily="34" charset="77"/>
              </a:rPr>
              <a:t>, </a:t>
            </a:r>
            <a:r>
              <a:rPr lang="en-US" sz="1000" b="0" i="1" u="none" strike="noStrike" dirty="0">
                <a:solidFill>
                  <a:srgbClr val="212121"/>
                </a:solidFill>
                <a:effectLst/>
                <a:latin typeface="Abadi MT Condensed Light" panose="020B0306030101010103" pitchFamily="34" charset="77"/>
              </a:rPr>
              <a:t>20</a:t>
            </a:r>
            <a:r>
              <a:rPr lang="en-US" sz="1000" b="0" i="0" u="none" strike="noStrike" dirty="0">
                <a:solidFill>
                  <a:srgbClr val="212121"/>
                </a:solidFill>
                <a:effectLst/>
                <a:latin typeface="Abadi MT Condensed Light" panose="020B0306030101010103" pitchFamily="34" charset="77"/>
              </a:rPr>
              <a:t>(8), e340–e352</a:t>
            </a:r>
          </a:p>
          <a:p>
            <a:r>
              <a:rPr lang="en-US" sz="1000" b="0" i="0" u="none" strike="noStrike" dirty="0">
                <a:solidFill>
                  <a:srgbClr val="212121"/>
                </a:solidFill>
                <a:effectLst/>
                <a:latin typeface="Abadi MT Condensed Light" panose="020B0306030101010103" pitchFamily="34" charset="77"/>
              </a:rPr>
              <a:t>Gruber, K. J., </a:t>
            </a:r>
            <a:r>
              <a:rPr lang="en-US" sz="1000" b="0" i="0" u="none" strike="noStrike" dirty="0" err="1">
                <a:solidFill>
                  <a:srgbClr val="212121"/>
                </a:solidFill>
                <a:effectLst/>
                <a:latin typeface="Abadi MT Condensed Light" panose="020B0306030101010103" pitchFamily="34" charset="77"/>
              </a:rPr>
              <a:t>Cupito</a:t>
            </a:r>
            <a:r>
              <a:rPr lang="en-US" sz="1000" b="0" i="0" u="none" strike="noStrike" dirty="0">
                <a:solidFill>
                  <a:srgbClr val="212121"/>
                </a:solidFill>
                <a:effectLst/>
                <a:latin typeface="Abadi MT Condensed Light" panose="020B0306030101010103" pitchFamily="34" charset="77"/>
              </a:rPr>
              <a:t>, S. H., &amp; Dobson, C. F. (2013). Impact of doulas on healthy birth outcomes. </a:t>
            </a:r>
            <a:r>
              <a:rPr lang="en-US" sz="1000" b="0" i="1" u="none" strike="noStrike" dirty="0">
                <a:solidFill>
                  <a:srgbClr val="212121"/>
                </a:solidFill>
                <a:effectLst/>
                <a:latin typeface="Abadi MT Condensed Light" panose="020B0306030101010103" pitchFamily="34" charset="77"/>
              </a:rPr>
              <a:t>The Journal of perinatal education</a:t>
            </a:r>
            <a:r>
              <a:rPr lang="en-US" sz="1000" b="0" i="0" u="none" strike="noStrike" dirty="0">
                <a:solidFill>
                  <a:srgbClr val="212121"/>
                </a:solidFill>
                <a:effectLst/>
                <a:latin typeface="Abadi MT Condensed Light" panose="020B0306030101010103" pitchFamily="34" charset="77"/>
              </a:rPr>
              <a:t>, </a:t>
            </a:r>
            <a:r>
              <a:rPr lang="en-US" sz="1000" b="0" i="1" u="none" strike="noStrike" dirty="0">
                <a:solidFill>
                  <a:srgbClr val="212121"/>
                </a:solidFill>
                <a:effectLst/>
                <a:latin typeface="Abadi MT Condensed Light" panose="020B0306030101010103" pitchFamily="34" charset="77"/>
              </a:rPr>
              <a:t>22</a:t>
            </a:r>
            <a:r>
              <a:rPr lang="en-US" sz="1000" b="0" i="0" u="none" strike="noStrike" dirty="0">
                <a:solidFill>
                  <a:srgbClr val="212121"/>
                </a:solidFill>
                <a:effectLst/>
                <a:latin typeface="Abadi MT Condensed Light" panose="020B0306030101010103" pitchFamily="34" charset="77"/>
              </a:rPr>
              <a:t>(1), 49–58. </a:t>
            </a:r>
            <a:r>
              <a:rPr lang="en-US" sz="1000" b="0" i="0" u="none" strike="noStrike" dirty="0">
                <a:solidFill>
                  <a:srgbClr val="212121"/>
                </a:solidFill>
                <a:effectLst/>
                <a:latin typeface="Abadi MT Condensed Light" panose="020B0306030101010103" pitchFamily="34" charset="77"/>
                <a:hlinkClick r:id="rId6"/>
              </a:rPr>
              <a:t>https://doi.org/10.1891/1058-1243.22.1.49</a:t>
            </a:r>
            <a:endParaRPr lang="en-US" sz="1000" b="0" i="0" u="none" strike="noStrike" dirty="0">
              <a:solidFill>
                <a:srgbClr val="212121"/>
              </a:solidFill>
              <a:effectLst/>
              <a:latin typeface="Abadi MT Condensed Light" panose="020B0306030101010103" pitchFamily="34" charset="77"/>
            </a:endParaRPr>
          </a:p>
          <a:p>
            <a:r>
              <a:rPr lang="en-US" sz="1000" b="0" i="0" u="none" strike="noStrike" dirty="0" err="1">
                <a:solidFill>
                  <a:srgbClr val="3A3A3A"/>
                </a:solidFill>
                <a:effectLst/>
                <a:latin typeface="Abadi MT Condensed Light" panose="020B0306030101010103" pitchFamily="34" charset="77"/>
              </a:rPr>
              <a:t>Kozhimannil</a:t>
            </a:r>
            <a:r>
              <a:rPr lang="en-US" sz="1000" b="0" i="0" u="none" strike="noStrike" dirty="0">
                <a:solidFill>
                  <a:srgbClr val="3A3A3A"/>
                </a:solidFill>
                <a:effectLst/>
                <a:latin typeface="Abadi MT Condensed Light" panose="020B0306030101010103" pitchFamily="34" charset="77"/>
              </a:rPr>
              <a:t>. (2016). Modeling the Cost-Effectiveness of Doula Care Associated with Reductions in Preterm Birth and Cesarean Delivery. </a:t>
            </a:r>
            <a:r>
              <a:rPr lang="en-US" sz="1000" b="0" i="1" u="none" strike="noStrike" dirty="0">
                <a:solidFill>
                  <a:srgbClr val="3A3A3A"/>
                </a:solidFill>
                <a:effectLst/>
                <a:latin typeface="Abadi MT Condensed Light" panose="020B0306030101010103" pitchFamily="34" charset="77"/>
              </a:rPr>
              <a:t>Birth</a:t>
            </a:r>
            <a:r>
              <a:rPr lang="en-US" sz="1000" b="0" i="0" u="none" strike="noStrike" dirty="0">
                <a:solidFill>
                  <a:srgbClr val="3A3A3A"/>
                </a:solidFill>
                <a:effectLst/>
                <a:latin typeface="Abadi MT Condensed Light" panose="020B0306030101010103" pitchFamily="34" charset="77"/>
              </a:rPr>
              <a:t>, </a:t>
            </a:r>
            <a:r>
              <a:rPr lang="en-US" sz="1000" b="0" i="1" u="none" strike="noStrike" dirty="0">
                <a:solidFill>
                  <a:srgbClr val="3A3A3A"/>
                </a:solidFill>
                <a:effectLst/>
                <a:latin typeface="Abadi MT Condensed Light" panose="020B0306030101010103" pitchFamily="34" charset="77"/>
              </a:rPr>
              <a:t>43</a:t>
            </a:r>
            <a:r>
              <a:rPr lang="en-US" sz="1000" b="0" i="0" u="none" strike="noStrike" dirty="0">
                <a:solidFill>
                  <a:srgbClr val="3A3A3A"/>
                </a:solidFill>
                <a:effectLst/>
                <a:latin typeface="Abadi MT Condensed Light" panose="020B0306030101010103" pitchFamily="34" charset="77"/>
              </a:rPr>
              <a:t>(1), 20–27.</a:t>
            </a:r>
          </a:p>
          <a:p>
            <a:r>
              <a:rPr lang="en-US" sz="1000" b="0" i="0" u="none" strike="noStrike" dirty="0" err="1">
                <a:solidFill>
                  <a:srgbClr val="3A3A3A"/>
                </a:solidFill>
                <a:effectLst/>
                <a:latin typeface="Abadi MT Condensed Light" panose="020B0306030101010103" pitchFamily="34" charset="77"/>
              </a:rPr>
              <a:t>Kozhimannil</a:t>
            </a:r>
            <a:r>
              <a:rPr lang="en-US" sz="1000" b="0" i="0" u="none" strike="noStrike" dirty="0">
                <a:solidFill>
                  <a:srgbClr val="3A3A3A"/>
                </a:solidFill>
                <a:effectLst/>
                <a:latin typeface="Abadi MT Condensed Light" panose="020B0306030101010103" pitchFamily="34" charset="77"/>
              </a:rPr>
              <a:t>. (2013). Doula care, birth outcomes, and costs among Medicaid beneficiaries. </a:t>
            </a:r>
            <a:r>
              <a:rPr lang="en-US" sz="1000" b="0" i="1" u="none" strike="noStrike" dirty="0">
                <a:solidFill>
                  <a:srgbClr val="3A3A3A"/>
                </a:solidFill>
                <a:effectLst/>
                <a:latin typeface="Abadi MT Condensed Light" panose="020B0306030101010103" pitchFamily="34" charset="77"/>
              </a:rPr>
              <a:t>American Journal of Public Health.</a:t>
            </a:r>
            <a:r>
              <a:rPr lang="en-US" sz="1000" b="0" i="0" u="none" strike="noStrike" dirty="0">
                <a:solidFill>
                  <a:srgbClr val="3A3A3A"/>
                </a:solidFill>
                <a:effectLst/>
                <a:latin typeface="Abadi MT Condensed Light" panose="020B0306030101010103" pitchFamily="34" charset="77"/>
              </a:rPr>
              <a:t>, </a:t>
            </a:r>
            <a:r>
              <a:rPr lang="en-US" sz="1000" b="0" i="1" u="none" strike="noStrike" dirty="0">
                <a:solidFill>
                  <a:srgbClr val="3A3A3A"/>
                </a:solidFill>
                <a:effectLst/>
                <a:latin typeface="Abadi MT Condensed Light" panose="020B0306030101010103" pitchFamily="34" charset="77"/>
              </a:rPr>
              <a:t>103</a:t>
            </a:r>
            <a:r>
              <a:rPr lang="en-US" sz="1000" b="0" i="0" u="none" strike="noStrike" dirty="0">
                <a:solidFill>
                  <a:srgbClr val="3A3A3A"/>
                </a:solidFill>
                <a:effectLst/>
                <a:latin typeface="Abadi MT Condensed Light" panose="020B0306030101010103" pitchFamily="34" charset="77"/>
              </a:rPr>
              <a:t>(4), e113–21.</a:t>
            </a:r>
          </a:p>
          <a:p>
            <a:r>
              <a:rPr lang="en-US" sz="1000" b="0" i="0" u="none" strike="noStrike" dirty="0">
                <a:solidFill>
                  <a:srgbClr val="3A3A3A"/>
                </a:solidFill>
                <a:effectLst/>
                <a:latin typeface="Abadi MT Condensed Light" panose="020B0306030101010103" pitchFamily="34" charset="77"/>
              </a:rPr>
              <a:t>Paterno. (2012). Evaluation of a student-nurse doula program: an analysis of doula interventions and their impact on labor analgesia and cesarean birth. </a:t>
            </a:r>
            <a:r>
              <a:rPr lang="en-US" sz="1000" b="0" i="1" u="none" strike="noStrike" dirty="0">
                <a:solidFill>
                  <a:srgbClr val="3A3A3A"/>
                </a:solidFill>
                <a:effectLst/>
                <a:latin typeface="Abadi MT Condensed Light" panose="020B0306030101010103" pitchFamily="34" charset="77"/>
              </a:rPr>
              <a:t>Journal of Midwifery &amp; Women’s Health</a:t>
            </a:r>
            <a:r>
              <a:rPr lang="en-US" sz="1000" b="0" i="0" u="none" strike="noStrike" dirty="0">
                <a:solidFill>
                  <a:srgbClr val="3A3A3A"/>
                </a:solidFill>
                <a:effectLst/>
                <a:latin typeface="Abadi MT Condensed Light" panose="020B0306030101010103" pitchFamily="34" charset="77"/>
              </a:rPr>
              <a:t>, </a:t>
            </a:r>
            <a:r>
              <a:rPr lang="en-US" sz="1000" b="0" i="1" u="none" strike="noStrike" dirty="0">
                <a:solidFill>
                  <a:srgbClr val="3A3A3A"/>
                </a:solidFill>
                <a:effectLst/>
                <a:latin typeface="Abadi MT Condensed Light" panose="020B0306030101010103" pitchFamily="34" charset="77"/>
              </a:rPr>
              <a:t>57</a:t>
            </a:r>
            <a:r>
              <a:rPr lang="en-US" sz="1000" b="0" i="0" u="none" strike="noStrike" dirty="0">
                <a:solidFill>
                  <a:srgbClr val="3A3A3A"/>
                </a:solidFill>
                <a:effectLst/>
                <a:latin typeface="Abadi MT Condensed Light" panose="020B0306030101010103" pitchFamily="34" charset="77"/>
              </a:rPr>
              <a:t>(1), 28–34.</a:t>
            </a:r>
            <a:endParaRPr lang="en-US" sz="1000" dirty="0">
              <a:latin typeface="Abadi MT Condensed Light" panose="020B0306030101010103" pitchFamily="34" charset="77"/>
            </a:endParaRPr>
          </a:p>
          <a:p>
            <a:r>
              <a:rPr lang="en-US" sz="1000" b="0" i="0" u="none" strike="noStrike" dirty="0">
                <a:solidFill>
                  <a:srgbClr val="3A3A3A"/>
                </a:solidFill>
                <a:effectLst/>
                <a:latin typeface="Abadi MT Condensed Light" panose="020B0306030101010103" pitchFamily="34" charset="77"/>
              </a:rPr>
              <a:t>Phillips. (2014). Social work should embrace doulas. </a:t>
            </a:r>
            <a:r>
              <a:rPr lang="en-US" sz="1000" b="0" i="1" u="none" strike="noStrike" dirty="0">
                <a:solidFill>
                  <a:srgbClr val="3A3A3A"/>
                </a:solidFill>
                <a:effectLst/>
                <a:latin typeface="Abadi MT Condensed Light" panose="020B0306030101010103" pitchFamily="34" charset="77"/>
              </a:rPr>
              <a:t>Health &amp; Social Work.</a:t>
            </a:r>
            <a:r>
              <a:rPr lang="en-US" sz="1000" b="0" i="0" u="none" strike="noStrike" dirty="0">
                <a:solidFill>
                  <a:srgbClr val="3A3A3A"/>
                </a:solidFill>
                <a:effectLst/>
                <a:latin typeface="Abadi MT Condensed Light" panose="020B0306030101010103" pitchFamily="34" charset="77"/>
              </a:rPr>
              <a:t>, </a:t>
            </a:r>
            <a:r>
              <a:rPr lang="en-US" sz="1000" b="0" i="1" u="none" strike="noStrike" dirty="0">
                <a:solidFill>
                  <a:srgbClr val="3A3A3A"/>
                </a:solidFill>
                <a:effectLst/>
                <a:latin typeface="Abadi MT Condensed Light" panose="020B0306030101010103" pitchFamily="34" charset="77"/>
              </a:rPr>
              <a:t>39</a:t>
            </a:r>
            <a:r>
              <a:rPr lang="en-US" sz="1000" b="0" i="0" u="none" strike="noStrike" dirty="0">
                <a:solidFill>
                  <a:srgbClr val="3A3A3A"/>
                </a:solidFill>
                <a:effectLst/>
                <a:latin typeface="Abadi MT Condensed Light" panose="020B0306030101010103" pitchFamily="34" charset="77"/>
              </a:rPr>
              <a:t>(2), 117–120.</a:t>
            </a:r>
            <a:endParaRPr lang="en-US" sz="1000" dirty="0">
              <a:latin typeface="Abadi MT Condensed Light" panose="020B0306030101010103" pitchFamily="34" charset="77"/>
            </a:endParaRPr>
          </a:p>
          <a:p>
            <a:r>
              <a:rPr lang="en-US" sz="1000" b="0" i="0" u="none" strike="noStrike" dirty="0" err="1">
                <a:solidFill>
                  <a:srgbClr val="3A3A3A"/>
                </a:solidFill>
                <a:effectLst/>
                <a:latin typeface="Abadi MT Condensed Light" panose="020B0306030101010103" pitchFamily="34" charset="77"/>
              </a:rPr>
              <a:t>Ricklan</a:t>
            </a:r>
            <a:r>
              <a:rPr lang="en-US" sz="1000" b="0" i="0" u="none" strike="noStrike" dirty="0">
                <a:solidFill>
                  <a:srgbClr val="3A3A3A"/>
                </a:solidFill>
                <a:effectLst/>
                <a:latin typeface="Abadi MT Condensed Light" panose="020B0306030101010103" pitchFamily="34" charset="77"/>
              </a:rPr>
              <a:t>. (2021). Two decades of interventions in New York State to reduce maternal mortality: a systematic review. </a:t>
            </a:r>
            <a:r>
              <a:rPr lang="en-US" sz="1000" b="0" i="1" u="none" strike="noStrike" dirty="0">
                <a:solidFill>
                  <a:srgbClr val="3A3A3A"/>
                </a:solidFill>
                <a:effectLst/>
                <a:latin typeface="Abadi MT Condensed Light" panose="020B0306030101010103" pitchFamily="34" charset="77"/>
              </a:rPr>
              <a:t>The Journal of Maternal-Fetal &amp; Neonatal Medicine.</a:t>
            </a:r>
            <a:r>
              <a:rPr lang="en-US" sz="1000" b="0" i="0" u="none" strike="noStrike" dirty="0">
                <a:solidFill>
                  <a:srgbClr val="3A3A3A"/>
                </a:solidFill>
                <a:effectLst/>
                <a:latin typeface="Abadi MT Condensed Light" panose="020B0306030101010103" pitchFamily="34" charset="77"/>
              </a:rPr>
              <a:t>, </a:t>
            </a:r>
            <a:r>
              <a:rPr lang="en-US" sz="1000" b="0" i="1" u="none" strike="noStrike" dirty="0">
                <a:solidFill>
                  <a:srgbClr val="3A3A3A"/>
                </a:solidFill>
                <a:effectLst/>
                <a:latin typeface="Abadi MT Condensed Light" panose="020B0306030101010103" pitchFamily="34" charset="77"/>
              </a:rPr>
              <a:t>34</a:t>
            </a:r>
            <a:r>
              <a:rPr lang="en-US" sz="1000" b="0" i="0" u="none" strike="noStrike" dirty="0">
                <a:solidFill>
                  <a:srgbClr val="3A3A3A"/>
                </a:solidFill>
                <a:effectLst/>
                <a:latin typeface="Abadi MT Condensed Light" panose="020B0306030101010103" pitchFamily="34" charset="77"/>
              </a:rPr>
              <a:t>(21), 3514–3523.</a:t>
            </a:r>
            <a:endParaRPr lang="en-US" sz="1000" dirty="0">
              <a:latin typeface="Abadi MT Condensed Light" panose="020B0306030101010103" pitchFamily="34" charset="77"/>
            </a:endParaRPr>
          </a:p>
          <a:p>
            <a:endParaRPr lang="en-US" sz="1200" dirty="0"/>
          </a:p>
        </p:txBody>
      </p:sp>
    </p:spTree>
    <p:extLst>
      <p:ext uri="{BB962C8B-B14F-4D97-AF65-F5344CB8AC3E}">
        <p14:creationId xmlns:p14="http://schemas.microsoft.com/office/powerpoint/2010/main" val="3091257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902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AC790FA-6C0F-7B4E-6CE7-B7FF7FF5EBCE}"/>
              </a:ext>
            </a:extLst>
          </p:cNvPr>
          <p:cNvSpPr>
            <a:spLocks noGrp="1"/>
          </p:cNvSpPr>
          <p:nvPr>
            <p:ph type="title"/>
          </p:nvPr>
        </p:nvSpPr>
        <p:spPr>
          <a:xfrm>
            <a:off x="457200" y="349758"/>
            <a:ext cx="8229600" cy="877824"/>
          </a:xfrm>
        </p:spPr>
        <p:txBody>
          <a:bodyPr anchor="ctr">
            <a:normAutofit/>
          </a:bodyPr>
          <a:lstStyle/>
          <a:p>
            <a:r>
              <a:rPr lang="en-US" u="sng" dirty="0">
                <a:latin typeface="Abadi MT Condensed Light" panose="020B0306030101010103" pitchFamily="34" charset="77"/>
              </a:rPr>
              <a:t>Birth Outcomes</a:t>
            </a:r>
          </a:p>
        </p:txBody>
      </p:sp>
      <p:sp>
        <p:nvSpPr>
          <p:cNvPr id="5" name="Content Placeholder 4">
            <a:extLst>
              <a:ext uri="{FF2B5EF4-FFF2-40B4-BE49-F238E27FC236}">
                <a16:creationId xmlns:a16="http://schemas.microsoft.com/office/drawing/2014/main" id="{6D207EFA-527B-9830-2A1E-3130EA5FE41C}"/>
              </a:ext>
            </a:extLst>
          </p:cNvPr>
          <p:cNvSpPr>
            <a:spLocks noGrp="1"/>
          </p:cNvSpPr>
          <p:nvPr>
            <p:ph sz="half" idx="1"/>
          </p:nvPr>
        </p:nvSpPr>
        <p:spPr>
          <a:xfrm>
            <a:off x="457199" y="1309878"/>
            <a:ext cx="4023360" cy="3291840"/>
          </a:xfrm>
        </p:spPr>
        <p:txBody>
          <a:bodyPr wrap="square" anchor="t">
            <a:normAutofit/>
          </a:bodyPr>
          <a:lstStyle/>
          <a:p>
            <a:r>
              <a:rPr lang="en-US" sz="2400" dirty="0">
                <a:latin typeface="Abadi MT Condensed Light" panose="020B0306030101010103" pitchFamily="34" charset="77"/>
              </a:rPr>
              <a:t>The maternal mortality rate in 2020 was 23.8 deaths per 100,000 live births in the U.S.</a:t>
            </a:r>
          </a:p>
          <a:p>
            <a:pPr marL="114300" indent="0">
              <a:buNone/>
            </a:pPr>
            <a:endParaRPr lang="en-US" sz="2400" dirty="0">
              <a:latin typeface="Abadi MT Condensed Light" panose="020B0306030101010103" pitchFamily="34" charset="77"/>
            </a:endParaRPr>
          </a:p>
          <a:p>
            <a:r>
              <a:rPr lang="en-US" sz="2400" dirty="0">
                <a:latin typeface="Abadi MT Condensed Light" panose="020B0306030101010103" pitchFamily="34" charset="77"/>
              </a:rPr>
              <a:t>In the U.S. in 2020, 31.8% of deliveries were cesarean deliveries.</a:t>
            </a:r>
          </a:p>
        </p:txBody>
      </p:sp>
      <p:pic>
        <p:nvPicPr>
          <p:cNvPr id="2" name="Picture 1" descr="A person doing yoga&#10;&#10;Description automatically generated with low confidence">
            <a:extLst>
              <a:ext uri="{FF2B5EF4-FFF2-40B4-BE49-F238E27FC236}">
                <a16:creationId xmlns:a16="http://schemas.microsoft.com/office/drawing/2014/main" id="{F009D825-57E7-CDC9-FF1C-DB8E48BD2244}"/>
              </a:ext>
            </a:extLst>
          </p:cNvPr>
          <p:cNvPicPr>
            <a:picLocks noChangeAspect="1"/>
          </p:cNvPicPr>
          <p:nvPr/>
        </p:nvPicPr>
        <p:blipFill rotWithShape="1">
          <a:blip r:embed="rId2"/>
          <a:srcRect l="10334" r="10222" b="1"/>
          <a:stretch/>
        </p:blipFill>
        <p:spPr>
          <a:xfrm>
            <a:off x="4663440" y="1309878"/>
            <a:ext cx="4023360" cy="3291840"/>
          </a:xfrm>
          <a:prstGeom prst="rect">
            <a:avLst/>
          </a:prstGeom>
          <a:noFill/>
        </p:spPr>
      </p:pic>
    </p:spTree>
    <p:extLst>
      <p:ext uri="{BB962C8B-B14F-4D97-AF65-F5344CB8AC3E}">
        <p14:creationId xmlns:p14="http://schemas.microsoft.com/office/powerpoint/2010/main" val="2945183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D4362-152C-9B32-A552-53EFDBA26C5C}"/>
              </a:ext>
            </a:extLst>
          </p:cNvPr>
          <p:cNvSpPr>
            <a:spLocks noGrp="1"/>
          </p:cNvSpPr>
          <p:nvPr>
            <p:ph type="title"/>
          </p:nvPr>
        </p:nvSpPr>
        <p:spPr>
          <a:xfrm>
            <a:off x="457200" y="349758"/>
            <a:ext cx="8229600" cy="877824"/>
          </a:xfrm>
        </p:spPr>
        <p:txBody>
          <a:bodyPr anchor="ctr">
            <a:normAutofit/>
          </a:bodyPr>
          <a:lstStyle/>
          <a:p>
            <a:r>
              <a:rPr lang="en-US" u="sng" dirty="0">
                <a:latin typeface="Abadi MT Condensed Light" panose="020B0306030101010103" pitchFamily="34" charset="77"/>
              </a:rPr>
              <a:t>Birth Outcomes Continued</a:t>
            </a:r>
          </a:p>
        </p:txBody>
      </p:sp>
      <p:pic>
        <p:nvPicPr>
          <p:cNvPr id="4" name="Picture 3" descr="A person sitting on a bed&#10;&#10;Description automatically generated with medium confidence">
            <a:extLst>
              <a:ext uri="{FF2B5EF4-FFF2-40B4-BE49-F238E27FC236}">
                <a16:creationId xmlns:a16="http://schemas.microsoft.com/office/drawing/2014/main" id="{0B5A6929-110D-98FC-0DD2-9BF16B1A486D}"/>
              </a:ext>
            </a:extLst>
          </p:cNvPr>
          <p:cNvPicPr>
            <a:picLocks noChangeAspect="1"/>
          </p:cNvPicPr>
          <p:nvPr/>
        </p:nvPicPr>
        <p:blipFill rotWithShape="1">
          <a:blip r:embed="rId2"/>
          <a:srcRect l="18112" r="608" b="-3"/>
          <a:stretch/>
        </p:blipFill>
        <p:spPr>
          <a:xfrm>
            <a:off x="457199" y="1309878"/>
            <a:ext cx="4023360" cy="3291840"/>
          </a:xfrm>
          <a:prstGeom prst="rect">
            <a:avLst/>
          </a:prstGeom>
          <a:noFill/>
        </p:spPr>
      </p:pic>
      <p:sp>
        <p:nvSpPr>
          <p:cNvPr id="3" name="Content Placeholder 2">
            <a:extLst>
              <a:ext uri="{FF2B5EF4-FFF2-40B4-BE49-F238E27FC236}">
                <a16:creationId xmlns:a16="http://schemas.microsoft.com/office/drawing/2014/main" id="{4F0153D5-DBAD-5C34-DA88-59A51A293904}"/>
              </a:ext>
            </a:extLst>
          </p:cNvPr>
          <p:cNvSpPr>
            <a:spLocks noGrp="1"/>
          </p:cNvSpPr>
          <p:nvPr>
            <p:ph sz="half" idx="2"/>
          </p:nvPr>
        </p:nvSpPr>
        <p:spPr>
          <a:xfrm>
            <a:off x="4663440" y="1309878"/>
            <a:ext cx="4023360" cy="3291840"/>
          </a:xfrm>
        </p:spPr>
        <p:txBody>
          <a:bodyPr wrap="square" anchor="t">
            <a:normAutofit/>
          </a:bodyPr>
          <a:lstStyle/>
          <a:p>
            <a:r>
              <a:rPr lang="en-US" sz="2400" dirty="0">
                <a:latin typeface="Abadi MT Condensed Light" panose="020B0306030101010103" pitchFamily="34" charset="77"/>
              </a:rPr>
              <a:t>In 2021, about 1 of every 10 infants born in the U.S. were a preterm birth (10.5%).</a:t>
            </a:r>
          </a:p>
          <a:p>
            <a:pPr marL="114300" indent="0">
              <a:buNone/>
            </a:pPr>
            <a:endParaRPr lang="en-US" sz="2400" dirty="0">
              <a:latin typeface="Abadi MT Condensed Light" panose="020B0306030101010103" pitchFamily="34" charset="77"/>
            </a:endParaRPr>
          </a:p>
          <a:p>
            <a:r>
              <a:rPr lang="en-US" sz="2400" dirty="0">
                <a:latin typeface="Abadi MT Condensed Light" panose="020B0306030101010103" pitchFamily="34" charset="77"/>
              </a:rPr>
              <a:t>In 2020, about 1 in 12 babies born in the U.S. were low-birth weight (8.24%).</a:t>
            </a:r>
          </a:p>
        </p:txBody>
      </p:sp>
    </p:spTree>
    <p:extLst>
      <p:ext uri="{BB962C8B-B14F-4D97-AF65-F5344CB8AC3E}">
        <p14:creationId xmlns:p14="http://schemas.microsoft.com/office/powerpoint/2010/main" val="308327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5B9B8-B4B3-2703-95D1-656AD9928972}"/>
              </a:ext>
            </a:extLst>
          </p:cNvPr>
          <p:cNvSpPr>
            <a:spLocks noGrp="1"/>
          </p:cNvSpPr>
          <p:nvPr>
            <p:ph type="title"/>
          </p:nvPr>
        </p:nvSpPr>
        <p:spPr>
          <a:xfrm>
            <a:off x="3934691" y="2190957"/>
            <a:ext cx="8229600" cy="877824"/>
          </a:xfrm>
        </p:spPr>
        <p:txBody>
          <a:bodyPr anchor="ctr">
            <a:normAutofit/>
          </a:bodyPr>
          <a:lstStyle/>
          <a:p>
            <a:r>
              <a:rPr lang="en-US" sz="3600" dirty="0">
                <a:latin typeface="Abadi MT Condensed Light" panose="020B0306030101010103" pitchFamily="34" charset="77"/>
              </a:rPr>
              <a:t>Doulas</a:t>
            </a:r>
          </a:p>
        </p:txBody>
      </p:sp>
      <p:cxnSp>
        <p:nvCxnSpPr>
          <p:cNvPr id="7" name="Straight Arrow Connector 6">
            <a:extLst>
              <a:ext uri="{FF2B5EF4-FFF2-40B4-BE49-F238E27FC236}">
                <a16:creationId xmlns:a16="http://schemas.microsoft.com/office/drawing/2014/main" id="{DAA96D53-4C85-B729-5641-8624AB47FAD7}"/>
              </a:ext>
            </a:extLst>
          </p:cNvPr>
          <p:cNvCxnSpPr/>
          <p:nvPr/>
        </p:nvCxnSpPr>
        <p:spPr>
          <a:xfrm flipV="1">
            <a:off x="5043055" y="1890764"/>
            <a:ext cx="928254" cy="4841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884F0C2-EBCB-7647-1C34-AADF7B02705F}"/>
              </a:ext>
            </a:extLst>
          </p:cNvPr>
          <p:cNvSpPr txBox="1"/>
          <p:nvPr/>
        </p:nvSpPr>
        <p:spPr>
          <a:xfrm>
            <a:off x="5971308" y="1499954"/>
            <a:ext cx="2521515" cy="400110"/>
          </a:xfrm>
          <a:prstGeom prst="rect">
            <a:avLst/>
          </a:prstGeom>
          <a:noFill/>
        </p:spPr>
        <p:txBody>
          <a:bodyPr wrap="square" rtlCol="0">
            <a:spAutoFit/>
          </a:bodyPr>
          <a:lstStyle/>
          <a:p>
            <a:r>
              <a:rPr lang="en-US" sz="2000" dirty="0">
                <a:solidFill>
                  <a:srgbClr val="FFC000"/>
                </a:solidFill>
                <a:latin typeface="Abadi MT Condensed Light" panose="020B0306030101010103" pitchFamily="34" charset="77"/>
              </a:rPr>
              <a:t>Informational Support</a:t>
            </a:r>
          </a:p>
        </p:txBody>
      </p:sp>
      <p:cxnSp>
        <p:nvCxnSpPr>
          <p:cNvPr id="10" name="Straight Arrow Connector 9">
            <a:extLst>
              <a:ext uri="{FF2B5EF4-FFF2-40B4-BE49-F238E27FC236}">
                <a16:creationId xmlns:a16="http://schemas.microsoft.com/office/drawing/2014/main" id="{95175282-FE88-A605-B63E-698C51316721}"/>
              </a:ext>
            </a:extLst>
          </p:cNvPr>
          <p:cNvCxnSpPr/>
          <p:nvPr/>
        </p:nvCxnSpPr>
        <p:spPr>
          <a:xfrm flipV="1">
            <a:off x="4572000" y="1550946"/>
            <a:ext cx="0" cy="8239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0E1ACF4-C887-9BA8-430B-481916CEBCAE}"/>
              </a:ext>
            </a:extLst>
          </p:cNvPr>
          <p:cNvSpPr txBox="1"/>
          <p:nvPr/>
        </p:nvSpPr>
        <p:spPr>
          <a:xfrm>
            <a:off x="3647210" y="928448"/>
            <a:ext cx="1849580" cy="400110"/>
          </a:xfrm>
          <a:prstGeom prst="rect">
            <a:avLst/>
          </a:prstGeom>
          <a:noFill/>
        </p:spPr>
        <p:txBody>
          <a:bodyPr wrap="square" rtlCol="0">
            <a:spAutoFit/>
          </a:bodyPr>
          <a:lstStyle/>
          <a:p>
            <a:r>
              <a:rPr lang="en-US" sz="2000" dirty="0">
                <a:solidFill>
                  <a:srgbClr val="011E40"/>
                </a:solidFill>
                <a:latin typeface="Abadi MT Condensed Light" panose="020B0306030101010103" pitchFamily="34" charset="77"/>
              </a:rPr>
              <a:t>Emotional Support</a:t>
            </a:r>
          </a:p>
        </p:txBody>
      </p:sp>
      <p:cxnSp>
        <p:nvCxnSpPr>
          <p:cNvPr id="13" name="Straight Arrow Connector 12">
            <a:extLst>
              <a:ext uri="{FF2B5EF4-FFF2-40B4-BE49-F238E27FC236}">
                <a16:creationId xmlns:a16="http://schemas.microsoft.com/office/drawing/2014/main" id="{50FB614C-5A68-E376-E7BD-8FF9C69729AD}"/>
              </a:ext>
            </a:extLst>
          </p:cNvPr>
          <p:cNvCxnSpPr/>
          <p:nvPr/>
        </p:nvCxnSpPr>
        <p:spPr>
          <a:xfrm flipH="1" flipV="1">
            <a:off x="3172691" y="1753932"/>
            <a:ext cx="872837" cy="629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18755A2-3A46-D984-B216-EF13F6E5A426}"/>
              </a:ext>
            </a:extLst>
          </p:cNvPr>
          <p:cNvSpPr txBox="1"/>
          <p:nvPr/>
        </p:nvSpPr>
        <p:spPr>
          <a:xfrm>
            <a:off x="1555174" y="1403735"/>
            <a:ext cx="1974273" cy="400110"/>
          </a:xfrm>
          <a:prstGeom prst="rect">
            <a:avLst/>
          </a:prstGeom>
          <a:noFill/>
        </p:spPr>
        <p:txBody>
          <a:bodyPr wrap="square" rtlCol="0">
            <a:spAutoFit/>
          </a:bodyPr>
          <a:lstStyle/>
          <a:p>
            <a:r>
              <a:rPr lang="en-US" sz="2000" dirty="0">
                <a:solidFill>
                  <a:srgbClr val="FFC000"/>
                </a:solidFill>
                <a:latin typeface="Abadi MT Condensed Light" panose="020B0306030101010103" pitchFamily="34" charset="77"/>
              </a:rPr>
              <a:t>Physical Support</a:t>
            </a:r>
          </a:p>
        </p:txBody>
      </p:sp>
      <p:cxnSp>
        <p:nvCxnSpPr>
          <p:cNvPr id="16" name="Straight Arrow Connector 15">
            <a:extLst>
              <a:ext uri="{FF2B5EF4-FFF2-40B4-BE49-F238E27FC236}">
                <a16:creationId xmlns:a16="http://schemas.microsoft.com/office/drawing/2014/main" id="{B10A6550-1BE1-51E7-9FDB-DCEF706D7995}"/>
              </a:ext>
            </a:extLst>
          </p:cNvPr>
          <p:cNvCxnSpPr/>
          <p:nvPr/>
        </p:nvCxnSpPr>
        <p:spPr>
          <a:xfrm>
            <a:off x="5043055" y="2854036"/>
            <a:ext cx="789709" cy="581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7CA8CC5-09E8-D0B2-83D7-4CD5F265117B}"/>
              </a:ext>
            </a:extLst>
          </p:cNvPr>
          <p:cNvSpPr txBox="1"/>
          <p:nvPr/>
        </p:nvSpPr>
        <p:spPr>
          <a:xfrm>
            <a:off x="5874328" y="3368973"/>
            <a:ext cx="1219200" cy="400110"/>
          </a:xfrm>
          <a:prstGeom prst="rect">
            <a:avLst/>
          </a:prstGeom>
          <a:noFill/>
        </p:spPr>
        <p:txBody>
          <a:bodyPr wrap="square" rtlCol="0">
            <a:spAutoFit/>
          </a:bodyPr>
          <a:lstStyle/>
          <a:p>
            <a:r>
              <a:rPr lang="en-US" sz="2000" dirty="0">
                <a:solidFill>
                  <a:srgbClr val="FFC000"/>
                </a:solidFill>
                <a:latin typeface="Abadi MT Condensed Light" panose="020B0306030101010103" pitchFamily="34" charset="77"/>
              </a:rPr>
              <a:t>Comfort</a:t>
            </a:r>
          </a:p>
        </p:txBody>
      </p:sp>
      <p:cxnSp>
        <p:nvCxnSpPr>
          <p:cNvPr id="19" name="Straight Arrow Connector 18">
            <a:extLst>
              <a:ext uri="{FF2B5EF4-FFF2-40B4-BE49-F238E27FC236}">
                <a16:creationId xmlns:a16="http://schemas.microsoft.com/office/drawing/2014/main" id="{E42AE1BA-6ED1-379B-BEF5-6646589E1A2A}"/>
              </a:ext>
            </a:extLst>
          </p:cNvPr>
          <p:cNvCxnSpPr>
            <a:cxnSpLocks/>
          </p:cNvCxnSpPr>
          <p:nvPr/>
        </p:nvCxnSpPr>
        <p:spPr>
          <a:xfrm flipH="1">
            <a:off x="3117273" y="2854036"/>
            <a:ext cx="928255" cy="5149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82210F7-C075-DAF4-B50B-DC86B5CCD67E}"/>
              </a:ext>
            </a:extLst>
          </p:cNvPr>
          <p:cNvSpPr txBox="1"/>
          <p:nvPr/>
        </p:nvSpPr>
        <p:spPr>
          <a:xfrm>
            <a:off x="2133600" y="3368973"/>
            <a:ext cx="1219200" cy="400110"/>
          </a:xfrm>
          <a:prstGeom prst="rect">
            <a:avLst/>
          </a:prstGeom>
          <a:noFill/>
        </p:spPr>
        <p:txBody>
          <a:bodyPr wrap="square" rtlCol="0">
            <a:spAutoFit/>
          </a:bodyPr>
          <a:lstStyle/>
          <a:p>
            <a:r>
              <a:rPr lang="en-US" sz="2000" dirty="0">
                <a:solidFill>
                  <a:srgbClr val="FFC000"/>
                </a:solidFill>
                <a:latin typeface="Abadi MT Condensed Light" panose="020B0306030101010103" pitchFamily="34" charset="77"/>
              </a:rPr>
              <a:t>Advocate</a:t>
            </a:r>
          </a:p>
        </p:txBody>
      </p:sp>
      <p:cxnSp>
        <p:nvCxnSpPr>
          <p:cNvPr id="23" name="Straight Arrow Connector 22">
            <a:extLst>
              <a:ext uri="{FF2B5EF4-FFF2-40B4-BE49-F238E27FC236}">
                <a16:creationId xmlns:a16="http://schemas.microsoft.com/office/drawing/2014/main" id="{3CBDE36B-2EE5-7FAD-68C6-EBFCE742BFD3}"/>
              </a:ext>
            </a:extLst>
          </p:cNvPr>
          <p:cNvCxnSpPr/>
          <p:nvPr/>
        </p:nvCxnSpPr>
        <p:spPr>
          <a:xfrm>
            <a:off x="4572000" y="2854036"/>
            <a:ext cx="0" cy="983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E17FA50-ADE7-1F3F-37C7-FE102F8DA034}"/>
              </a:ext>
            </a:extLst>
          </p:cNvPr>
          <p:cNvSpPr txBox="1"/>
          <p:nvPr/>
        </p:nvSpPr>
        <p:spPr>
          <a:xfrm>
            <a:off x="3536378" y="3848099"/>
            <a:ext cx="2216718" cy="400110"/>
          </a:xfrm>
          <a:prstGeom prst="rect">
            <a:avLst/>
          </a:prstGeom>
          <a:noFill/>
        </p:spPr>
        <p:txBody>
          <a:bodyPr wrap="square" rtlCol="0">
            <a:spAutoFit/>
          </a:bodyPr>
          <a:lstStyle/>
          <a:p>
            <a:r>
              <a:rPr lang="en-US" sz="2000" dirty="0">
                <a:solidFill>
                  <a:srgbClr val="011E40"/>
                </a:solidFill>
                <a:latin typeface="Abadi MT Condensed Light" panose="020B0306030101010103" pitchFamily="34" charset="77"/>
              </a:rPr>
              <a:t>Positioning Suggestions</a:t>
            </a:r>
          </a:p>
        </p:txBody>
      </p:sp>
      <p:cxnSp>
        <p:nvCxnSpPr>
          <p:cNvPr id="26" name="Straight Arrow Connector 25">
            <a:extLst>
              <a:ext uri="{FF2B5EF4-FFF2-40B4-BE49-F238E27FC236}">
                <a16:creationId xmlns:a16="http://schemas.microsoft.com/office/drawing/2014/main" id="{B084C7EA-2263-7DE0-DD8B-F47CE0E36ADE}"/>
              </a:ext>
            </a:extLst>
          </p:cNvPr>
          <p:cNvCxnSpPr/>
          <p:nvPr/>
        </p:nvCxnSpPr>
        <p:spPr>
          <a:xfrm>
            <a:off x="5153888" y="2629869"/>
            <a:ext cx="9005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1E754BF5-8177-7BF4-77AF-D5402B4B5681}"/>
              </a:ext>
            </a:extLst>
          </p:cNvPr>
          <p:cNvSpPr txBox="1"/>
          <p:nvPr/>
        </p:nvSpPr>
        <p:spPr>
          <a:xfrm>
            <a:off x="6054434" y="2445203"/>
            <a:ext cx="1316180" cy="400110"/>
          </a:xfrm>
          <a:prstGeom prst="rect">
            <a:avLst/>
          </a:prstGeom>
          <a:noFill/>
        </p:spPr>
        <p:txBody>
          <a:bodyPr wrap="square" rtlCol="0">
            <a:spAutoFit/>
          </a:bodyPr>
          <a:lstStyle/>
          <a:p>
            <a:r>
              <a:rPr lang="en-US" sz="2000" dirty="0">
                <a:latin typeface="Abadi MT Condensed Light" panose="020B0306030101010103" pitchFamily="34" charset="77"/>
              </a:rPr>
              <a:t>Pain Relief</a:t>
            </a:r>
          </a:p>
        </p:txBody>
      </p:sp>
      <p:cxnSp>
        <p:nvCxnSpPr>
          <p:cNvPr id="29" name="Straight Arrow Connector 28">
            <a:extLst>
              <a:ext uri="{FF2B5EF4-FFF2-40B4-BE49-F238E27FC236}">
                <a16:creationId xmlns:a16="http://schemas.microsoft.com/office/drawing/2014/main" id="{C21CF3E0-6630-35E2-6E83-6EF072133280}"/>
              </a:ext>
            </a:extLst>
          </p:cNvPr>
          <p:cNvCxnSpPr>
            <a:cxnSpLocks/>
            <a:stCxn id="2" idx="1"/>
          </p:cNvCxnSpPr>
          <p:nvPr/>
        </p:nvCxnSpPr>
        <p:spPr>
          <a:xfrm flipH="1">
            <a:off x="2992582" y="2629869"/>
            <a:ext cx="9421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FE92C16-7538-6526-5550-C49920DB58AD}"/>
              </a:ext>
            </a:extLst>
          </p:cNvPr>
          <p:cNvSpPr txBox="1"/>
          <p:nvPr/>
        </p:nvSpPr>
        <p:spPr>
          <a:xfrm>
            <a:off x="2008911" y="2445203"/>
            <a:ext cx="1219200" cy="400110"/>
          </a:xfrm>
          <a:prstGeom prst="rect">
            <a:avLst/>
          </a:prstGeom>
          <a:noFill/>
        </p:spPr>
        <p:txBody>
          <a:bodyPr wrap="square" rtlCol="0">
            <a:spAutoFit/>
          </a:bodyPr>
          <a:lstStyle/>
          <a:p>
            <a:r>
              <a:rPr lang="en-US" sz="2000" dirty="0">
                <a:latin typeface="Abadi MT Condensed Light" panose="020B0306030101010103" pitchFamily="34" charset="77"/>
              </a:rPr>
              <a:t>Education</a:t>
            </a:r>
          </a:p>
        </p:txBody>
      </p:sp>
      <p:sp>
        <p:nvSpPr>
          <p:cNvPr id="32" name="TextBox 31">
            <a:extLst>
              <a:ext uri="{FF2B5EF4-FFF2-40B4-BE49-F238E27FC236}">
                <a16:creationId xmlns:a16="http://schemas.microsoft.com/office/drawing/2014/main" id="{535FCAD8-D17C-686C-D592-79052DF36C08}"/>
              </a:ext>
            </a:extLst>
          </p:cNvPr>
          <p:cNvSpPr txBox="1"/>
          <p:nvPr/>
        </p:nvSpPr>
        <p:spPr>
          <a:xfrm>
            <a:off x="401781" y="405228"/>
            <a:ext cx="3463637" cy="523220"/>
          </a:xfrm>
          <a:prstGeom prst="rect">
            <a:avLst/>
          </a:prstGeom>
          <a:noFill/>
        </p:spPr>
        <p:txBody>
          <a:bodyPr wrap="square" rtlCol="0">
            <a:spAutoFit/>
          </a:bodyPr>
          <a:lstStyle/>
          <a:p>
            <a:r>
              <a:rPr lang="en-US" sz="2800" u="sng" dirty="0">
                <a:solidFill>
                  <a:srgbClr val="FFC000"/>
                </a:solidFill>
                <a:latin typeface="Abadi MT Condensed Light" panose="020B0306030101010103" pitchFamily="34" charset="77"/>
              </a:rPr>
              <a:t>Definition Of Doula</a:t>
            </a:r>
          </a:p>
        </p:txBody>
      </p:sp>
    </p:spTree>
    <p:extLst>
      <p:ext uri="{BB962C8B-B14F-4D97-AF65-F5344CB8AC3E}">
        <p14:creationId xmlns:p14="http://schemas.microsoft.com/office/powerpoint/2010/main" val="3374390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8E559-B1E9-CB85-6AAB-26E06EEF30A1}"/>
              </a:ext>
            </a:extLst>
          </p:cNvPr>
          <p:cNvSpPr>
            <a:spLocks noGrp="1"/>
          </p:cNvSpPr>
          <p:nvPr>
            <p:ph type="title"/>
          </p:nvPr>
        </p:nvSpPr>
        <p:spPr>
          <a:xfrm>
            <a:off x="457200" y="264849"/>
            <a:ext cx="8229600" cy="877824"/>
          </a:xfrm>
        </p:spPr>
        <p:txBody>
          <a:bodyPr/>
          <a:lstStyle/>
          <a:p>
            <a:r>
              <a:rPr lang="en-US" u="sng" dirty="0">
                <a:latin typeface="Abadi MT Condensed Light" panose="020B0306030101010103" pitchFamily="34" charset="77"/>
              </a:rPr>
              <a:t>Methods</a:t>
            </a:r>
          </a:p>
        </p:txBody>
      </p:sp>
      <p:sp>
        <p:nvSpPr>
          <p:cNvPr id="3" name="Content Placeholder 2">
            <a:extLst>
              <a:ext uri="{FF2B5EF4-FFF2-40B4-BE49-F238E27FC236}">
                <a16:creationId xmlns:a16="http://schemas.microsoft.com/office/drawing/2014/main" id="{3427C81D-76BF-8D7B-FF88-EDC091EE58EA}"/>
              </a:ext>
            </a:extLst>
          </p:cNvPr>
          <p:cNvSpPr>
            <a:spLocks noGrp="1"/>
          </p:cNvSpPr>
          <p:nvPr>
            <p:ph idx="1"/>
          </p:nvPr>
        </p:nvSpPr>
        <p:spPr>
          <a:xfrm>
            <a:off x="457200" y="1074557"/>
            <a:ext cx="6521116" cy="3159837"/>
          </a:xfrm>
        </p:spPr>
        <p:txBody>
          <a:bodyPr/>
          <a:lstStyle/>
          <a:p>
            <a:pPr marL="114300" indent="0">
              <a:buNone/>
            </a:pPr>
            <a:r>
              <a:rPr lang="en-US" sz="1800" dirty="0">
                <a:latin typeface="Abadi MT Condensed Light" panose="020B0306030101010103" pitchFamily="34" charset="77"/>
              </a:rPr>
              <a:t>Consulted with librarians to develop a search strategy</a:t>
            </a:r>
          </a:p>
          <a:p>
            <a:pPr marL="114300" indent="0">
              <a:buNone/>
            </a:pPr>
            <a:endParaRPr lang="en-US" sz="1800" dirty="0">
              <a:latin typeface="Abadi MT Condensed Light" panose="020B0306030101010103" pitchFamily="34" charset="77"/>
            </a:endParaRPr>
          </a:p>
          <a:p>
            <a:pPr marL="114300" indent="0">
              <a:buNone/>
            </a:pPr>
            <a:r>
              <a:rPr lang="en-US" sz="1800" dirty="0">
                <a:latin typeface="Abadi MT Condensed Light" panose="020B0306030101010103" pitchFamily="34" charset="77"/>
              </a:rPr>
              <a:t>PICO strategy and key terms</a:t>
            </a:r>
          </a:p>
          <a:p>
            <a:r>
              <a:rPr lang="en-US" sz="1800" dirty="0">
                <a:latin typeface="Abadi MT Condensed Light" panose="020B0306030101010103" pitchFamily="34" charset="77"/>
              </a:rPr>
              <a:t>pregnant women, doulas, birth outcomes, and outcome measures, low-birth weight, post-partum depression, epidural, caesarian section, preterm birth</a:t>
            </a:r>
            <a:endParaRPr lang="en-US" sz="1800" dirty="0"/>
          </a:p>
          <a:p>
            <a:pPr marL="114300" indent="0">
              <a:buNone/>
            </a:pPr>
            <a:endParaRPr lang="en-US" sz="1800" dirty="0">
              <a:latin typeface="Abadi MT Condensed Light" panose="020B0306030101010103" pitchFamily="34" charset="77"/>
            </a:endParaRPr>
          </a:p>
          <a:p>
            <a:pPr marL="114300" indent="0">
              <a:buNone/>
            </a:pPr>
            <a:r>
              <a:rPr lang="en-US" sz="1800" dirty="0">
                <a:latin typeface="Abadi MT Condensed Light" panose="020B0306030101010103" pitchFamily="34" charset="77"/>
              </a:rPr>
              <a:t>Screen for inclusion or exclusion criteria</a:t>
            </a:r>
          </a:p>
          <a:p>
            <a:r>
              <a:rPr lang="en-US" sz="1800" dirty="0">
                <a:latin typeface="Abadi MT Condensed Light" panose="020B0306030101010103" pitchFamily="34" charset="77"/>
              </a:rPr>
              <a:t>Any study that looks at impact of doula care on pregnancy, labor, postpartum period. Reports on birth outcomes. Accept all countries. Exclude dates before 2012. Exclude lay doulas and death doulas. </a:t>
            </a:r>
          </a:p>
          <a:p>
            <a:endParaRPr lang="en-US" sz="1800" dirty="0">
              <a:latin typeface="Abadi MT Condensed Light" panose="020B0306030101010103" pitchFamily="34" charset="77"/>
            </a:endParaRPr>
          </a:p>
        </p:txBody>
      </p:sp>
    </p:spTree>
    <p:extLst>
      <p:ext uri="{BB962C8B-B14F-4D97-AF65-F5344CB8AC3E}">
        <p14:creationId xmlns:p14="http://schemas.microsoft.com/office/powerpoint/2010/main" val="1219195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8A450-8489-ED9A-65D8-BEBF688A3B9A}"/>
              </a:ext>
            </a:extLst>
          </p:cNvPr>
          <p:cNvSpPr>
            <a:spLocks noGrp="1"/>
          </p:cNvSpPr>
          <p:nvPr>
            <p:ph type="title"/>
          </p:nvPr>
        </p:nvSpPr>
        <p:spPr/>
        <p:txBody>
          <a:bodyPr/>
          <a:lstStyle/>
          <a:p>
            <a:r>
              <a:rPr lang="en-US" u="sng" dirty="0">
                <a:latin typeface="Abadi MT Condensed Light" panose="020B0306030101010103" pitchFamily="34" charset="77"/>
              </a:rPr>
              <a:t>Methods Continued</a:t>
            </a:r>
          </a:p>
        </p:txBody>
      </p:sp>
      <p:sp>
        <p:nvSpPr>
          <p:cNvPr id="3" name="Content Placeholder 2">
            <a:extLst>
              <a:ext uri="{FF2B5EF4-FFF2-40B4-BE49-F238E27FC236}">
                <a16:creationId xmlns:a16="http://schemas.microsoft.com/office/drawing/2014/main" id="{68F75665-CC80-E869-30FB-206D979A01DB}"/>
              </a:ext>
            </a:extLst>
          </p:cNvPr>
          <p:cNvSpPr>
            <a:spLocks noGrp="1"/>
          </p:cNvSpPr>
          <p:nvPr>
            <p:ph idx="1"/>
          </p:nvPr>
        </p:nvSpPr>
        <p:spPr/>
        <p:txBody>
          <a:bodyPr/>
          <a:lstStyle/>
          <a:p>
            <a:pPr marL="114300" indent="0">
              <a:buNone/>
            </a:pPr>
            <a:r>
              <a:rPr lang="en-US" sz="1800" dirty="0">
                <a:latin typeface="Abadi MT Condensed Light" panose="020B0306030101010103" pitchFamily="34" charset="77"/>
              </a:rPr>
              <a:t>Database </a:t>
            </a:r>
          </a:p>
          <a:p>
            <a:r>
              <a:rPr lang="en-US" sz="1800" dirty="0">
                <a:latin typeface="Abadi MT Condensed Light" panose="020B0306030101010103" pitchFamily="34" charset="77"/>
              </a:rPr>
              <a:t>PubMed</a:t>
            </a:r>
          </a:p>
          <a:p>
            <a:pPr marL="114300" indent="0">
              <a:buNone/>
            </a:pPr>
            <a:endParaRPr lang="en-US" sz="1800" dirty="0">
              <a:latin typeface="Abadi MT Condensed Light" panose="020B0306030101010103" pitchFamily="34" charset="77"/>
            </a:endParaRPr>
          </a:p>
          <a:p>
            <a:pPr marL="114300" indent="0">
              <a:buNone/>
            </a:pPr>
            <a:r>
              <a:rPr lang="en-US" sz="1800" dirty="0">
                <a:latin typeface="Abadi MT Condensed Light" panose="020B0306030101010103" pitchFamily="34" charset="77"/>
              </a:rPr>
              <a:t>Methods of Review</a:t>
            </a:r>
          </a:p>
          <a:p>
            <a:r>
              <a:rPr lang="en-US" sz="1800" dirty="0">
                <a:latin typeface="Abadi MT Condensed Light" panose="020B0306030101010103" pitchFamily="34" charset="77"/>
              </a:rPr>
              <a:t>Phase 1: Screened titles and abstracts</a:t>
            </a:r>
          </a:p>
          <a:p>
            <a:r>
              <a:rPr lang="en-US" sz="1800" dirty="0">
                <a:latin typeface="Abadi MT Condensed Light" panose="020B0306030101010103" pitchFamily="34" charset="77"/>
              </a:rPr>
              <a:t>Phase 2: Read full text articles</a:t>
            </a:r>
          </a:p>
          <a:p>
            <a:r>
              <a:rPr lang="en-US" sz="1800" dirty="0">
                <a:latin typeface="Abadi MT Condensed Light" panose="020B0306030101010103" pitchFamily="34" charset="77"/>
              </a:rPr>
              <a:t>Followed PRISMA guidelines</a:t>
            </a:r>
          </a:p>
          <a:p>
            <a:pPr marL="114300" indent="0">
              <a:buNone/>
            </a:pPr>
            <a:endParaRPr lang="en-US" sz="1800" dirty="0">
              <a:latin typeface="Abadi MT Condensed Light" panose="020B0306030101010103" pitchFamily="34" charset="77"/>
            </a:endParaRPr>
          </a:p>
          <a:p>
            <a:pPr marL="114300" indent="0">
              <a:buNone/>
            </a:pPr>
            <a:r>
              <a:rPr lang="en-US" sz="1800" dirty="0">
                <a:latin typeface="Abadi MT Condensed Light" panose="020B0306030101010103" pitchFamily="34" charset="77"/>
              </a:rPr>
              <a:t>Data Extraction </a:t>
            </a:r>
          </a:p>
          <a:p>
            <a:r>
              <a:rPr lang="en-US" sz="1800" dirty="0">
                <a:latin typeface="Abadi MT Condensed Light" panose="020B0306030101010103" pitchFamily="34" charset="77"/>
              </a:rPr>
              <a:t>Study description, patient demographics, relevant findings, and birth outcomes</a:t>
            </a:r>
          </a:p>
          <a:p>
            <a:endParaRPr lang="en-US" dirty="0"/>
          </a:p>
        </p:txBody>
      </p:sp>
    </p:spTree>
    <p:extLst>
      <p:ext uri="{BB962C8B-B14F-4D97-AF65-F5344CB8AC3E}">
        <p14:creationId xmlns:p14="http://schemas.microsoft.com/office/powerpoint/2010/main" val="1351940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2B889-70D4-572D-92FD-DCD77173F37C}"/>
              </a:ext>
            </a:extLst>
          </p:cNvPr>
          <p:cNvSpPr>
            <a:spLocks noGrp="1"/>
          </p:cNvSpPr>
          <p:nvPr>
            <p:ph type="title"/>
          </p:nvPr>
        </p:nvSpPr>
        <p:spPr>
          <a:xfrm>
            <a:off x="195943" y="199378"/>
            <a:ext cx="3200400" cy="877824"/>
          </a:xfrm>
        </p:spPr>
        <p:txBody>
          <a:bodyPr>
            <a:normAutofit/>
          </a:bodyPr>
          <a:lstStyle/>
          <a:p>
            <a:r>
              <a:rPr lang="en-US" sz="2400" u="sng" dirty="0">
                <a:latin typeface="Abadi MT Condensed Light" panose="020B0306030101010103" pitchFamily="34" charset="77"/>
              </a:rPr>
              <a:t>Selection Process </a:t>
            </a:r>
          </a:p>
        </p:txBody>
      </p:sp>
      <p:sp>
        <p:nvSpPr>
          <p:cNvPr id="4" name="Rectangle 1">
            <a:extLst>
              <a:ext uri="{FF2B5EF4-FFF2-40B4-BE49-F238E27FC236}">
                <a16:creationId xmlns:a16="http://schemas.microsoft.com/office/drawing/2014/main" id="{8CAAE2F8-D47E-D054-2002-12825B465745}"/>
              </a:ext>
            </a:extLst>
          </p:cNvPr>
          <p:cNvSpPr>
            <a:spLocks noChangeArrowheads="1"/>
          </p:cNvSpPr>
          <p:nvPr/>
        </p:nvSpPr>
        <p:spPr bwMode="auto">
          <a:xfrm>
            <a:off x="4208175" y="417889"/>
            <a:ext cx="1887859" cy="76067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Records identified from*:</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Databases (n = 108)</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Registers (n = 0)</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CCA5ADEA-3108-CAC6-EA10-9FFC2CB62A89}"/>
              </a:ext>
            </a:extLst>
          </p:cNvPr>
          <p:cNvSpPr>
            <a:spLocks noChangeArrowheads="1"/>
          </p:cNvSpPr>
          <p:nvPr/>
        </p:nvSpPr>
        <p:spPr bwMode="auto">
          <a:xfrm>
            <a:off x="6948148" y="401796"/>
            <a:ext cx="1887537" cy="11334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Records removed </a:t>
            </a:r>
            <a:r>
              <a:rPr kumimoji="0" lang="en-AU" altLang="en-US" sz="900" b="0" i="1"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before screening</a:t>
            </a: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Duplicate records removed  (n = 2)</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Records marked as ineligible by automation tools (n =0 )</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Records removed for other reasons (n =0 )</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B5B028B3-C7A4-79D6-083C-FFAAE7A24BEE}"/>
              </a:ext>
            </a:extLst>
          </p:cNvPr>
          <p:cNvSpPr>
            <a:spLocks noChangeArrowheads="1"/>
          </p:cNvSpPr>
          <p:nvPr/>
        </p:nvSpPr>
        <p:spPr bwMode="auto">
          <a:xfrm>
            <a:off x="4208497" y="1558950"/>
            <a:ext cx="1887538" cy="5270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Records screened</a:t>
            </a:r>
            <a:endParaRPr kumimoji="0" lang="en-AU"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 = 106 )</a:t>
            </a:r>
            <a:endParaRPr kumimoji="0" lang="en-AU" altLang="en-US" sz="1800" b="0" i="0" u="none" strike="noStrike" cap="none" normalizeH="0" baseline="0">
              <a:ln>
                <a:noFill/>
              </a:ln>
              <a:solidFill>
                <a:schemeClr val="tx1"/>
              </a:solidFill>
              <a:effectLst/>
              <a:latin typeface="Arial" panose="020B0604020202020204" pitchFamily="34" charset="0"/>
            </a:endParaRPr>
          </a:p>
        </p:txBody>
      </p:sp>
      <p:sp>
        <p:nvSpPr>
          <p:cNvPr id="7" name="Rectangle 4">
            <a:extLst>
              <a:ext uri="{FF2B5EF4-FFF2-40B4-BE49-F238E27FC236}">
                <a16:creationId xmlns:a16="http://schemas.microsoft.com/office/drawing/2014/main" id="{BA5167E5-3C65-A121-49F4-18668FEA7CDE}"/>
              </a:ext>
            </a:extLst>
          </p:cNvPr>
          <p:cNvSpPr>
            <a:spLocks noChangeArrowheads="1"/>
          </p:cNvSpPr>
          <p:nvPr/>
        </p:nvSpPr>
        <p:spPr bwMode="auto">
          <a:xfrm>
            <a:off x="6936647" y="1759883"/>
            <a:ext cx="1887538" cy="5270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Records excluded**</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 =58)</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5">
            <a:extLst>
              <a:ext uri="{FF2B5EF4-FFF2-40B4-BE49-F238E27FC236}">
                <a16:creationId xmlns:a16="http://schemas.microsoft.com/office/drawing/2014/main" id="{9ACD571C-11A8-A889-A0FC-A5A00EBD1E99}"/>
              </a:ext>
            </a:extLst>
          </p:cNvPr>
          <p:cNvSpPr>
            <a:spLocks noChangeArrowheads="1"/>
          </p:cNvSpPr>
          <p:nvPr/>
        </p:nvSpPr>
        <p:spPr bwMode="auto">
          <a:xfrm>
            <a:off x="4208498" y="2491078"/>
            <a:ext cx="1887537" cy="5270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Reports sought for retrieval</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 = </a:t>
            </a:r>
            <a:r>
              <a:rPr lang="en-AU" altLang="en-US" sz="900" dirty="0">
                <a:solidFill>
                  <a:srgbClr val="000000"/>
                </a:solidFill>
                <a:latin typeface="Arial" panose="020B0604020202020204" pitchFamily="34" charset="0"/>
                <a:ea typeface="Calibri" panose="020F0502020204030204" pitchFamily="34" charset="0"/>
                <a:cs typeface="Arial" panose="020B0604020202020204" pitchFamily="34" charset="0"/>
              </a:rPr>
              <a:t>48</a:t>
            </a: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6">
            <a:extLst>
              <a:ext uri="{FF2B5EF4-FFF2-40B4-BE49-F238E27FC236}">
                <a16:creationId xmlns:a16="http://schemas.microsoft.com/office/drawing/2014/main" id="{DB0584FC-F62C-B3D2-45F4-A5D44D316291}"/>
              </a:ext>
            </a:extLst>
          </p:cNvPr>
          <p:cNvSpPr>
            <a:spLocks noChangeArrowheads="1"/>
          </p:cNvSpPr>
          <p:nvPr/>
        </p:nvSpPr>
        <p:spPr bwMode="auto">
          <a:xfrm>
            <a:off x="6948149" y="2502067"/>
            <a:ext cx="1887537" cy="5270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Reports not retrieved</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 = </a:t>
            </a:r>
            <a:r>
              <a:rPr lang="en-AU" altLang="en-US" sz="900" dirty="0">
                <a:solidFill>
                  <a:srgbClr val="000000"/>
                </a:solidFill>
                <a:latin typeface="Arial" panose="020B0604020202020204" pitchFamily="34" charset="0"/>
                <a:ea typeface="Calibri" panose="020F0502020204030204" pitchFamily="34" charset="0"/>
                <a:cs typeface="Arial" panose="020B0604020202020204" pitchFamily="34" charset="0"/>
              </a:rPr>
              <a:t>25</a:t>
            </a: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a:extLst>
              <a:ext uri="{FF2B5EF4-FFF2-40B4-BE49-F238E27FC236}">
                <a16:creationId xmlns:a16="http://schemas.microsoft.com/office/drawing/2014/main" id="{482E2DAB-CA64-D47D-36C1-19EFFBC2442D}"/>
              </a:ext>
            </a:extLst>
          </p:cNvPr>
          <p:cNvSpPr>
            <a:spLocks noChangeArrowheads="1"/>
          </p:cNvSpPr>
          <p:nvPr/>
        </p:nvSpPr>
        <p:spPr bwMode="auto">
          <a:xfrm>
            <a:off x="4208497" y="3312309"/>
            <a:ext cx="1887538" cy="5270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Reports assessed for eligibility</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 = 23  )</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9">
            <a:extLst>
              <a:ext uri="{FF2B5EF4-FFF2-40B4-BE49-F238E27FC236}">
                <a16:creationId xmlns:a16="http://schemas.microsoft.com/office/drawing/2014/main" id="{859B2C9F-86D5-68D5-BAA2-18542E873CBA}"/>
              </a:ext>
            </a:extLst>
          </p:cNvPr>
          <p:cNvSpPr>
            <a:spLocks noChangeArrowheads="1"/>
          </p:cNvSpPr>
          <p:nvPr/>
        </p:nvSpPr>
        <p:spPr bwMode="auto">
          <a:xfrm>
            <a:off x="6936647" y="3267622"/>
            <a:ext cx="1887538" cy="11334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Reports excluded:</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Reason 1 (n = </a:t>
            </a:r>
            <a:r>
              <a:rPr lang="en-AU" altLang="en-US" sz="900" dirty="0">
                <a:solidFill>
                  <a:srgbClr val="000000"/>
                </a:solidFill>
                <a:latin typeface="Arial" panose="020B0604020202020204" pitchFamily="34" charset="0"/>
                <a:ea typeface="Calibri" panose="020F0502020204030204" pitchFamily="34" charset="0"/>
                <a:cs typeface="Arial" panose="020B0604020202020204" pitchFamily="34" charset="0"/>
              </a:rPr>
              <a:t>3 continuous support or lay doula</a:t>
            </a: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Reason 2 (n = 13 does not include about majority of birth analysed )</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800" b="0" i="0" u="none" strike="noStrike" cap="none" normalizeH="0" baseline="0" dirty="0">
              <a:ln>
                <a:noFill/>
              </a:ln>
              <a:solidFill>
                <a:schemeClr val="tx1"/>
              </a:solidFill>
              <a:effectLst/>
            </a:endParaRPr>
          </a:p>
        </p:txBody>
      </p:sp>
      <p:sp>
        <p:nvSpPr>
          <p:cNvPr id="12" name="Rectangle 13">
            <a:extLst>
              <a:ext uri="{FF2B5EF4-FFF2-40B4-BE49-F238E27FC236}">
                <a16:creationId xmlns:a16="http://schemas.microsoft.com/office/drawing/2014/main" id="{AD091AEF-2D2F-1664-7B99-BAB0CE8EA8B4}"/>
              </a:ext>
            </a:extLst>
          </p:cNvPr>
          <p:cNvSpPr>
            <a:spLocks noChangeArrowheads="1"/>
          </p:cNvSpPr>
          <p:nvPr/>
        </p:nvSpPr>
        <p:spPr bwMode="auto">
          <a:xfrm>
            <a:off x="4208497" y="4099180"/>
            <a:ext cx="1887538" cy="7239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Studies included in review</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 = 7 )</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Reports of included studies</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9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 = 7)</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cxnSp>
        <p:nvCxnSpPr>
          <p:cNvPr id="13" name="Straight Arrow Connector 12">
            <a:extLst>
              <a:ext uri="{FF2B5EF4-FFF2-40B4-BE49-F238E27FC236}">
                <a16:creationId xmlns:a16="http://schemas.microsoft.com/office/drawing/2014/main" id="{9ACCAFCE-B50A-067E-7861-06F92F32EE90}"/>
              </a:ext>
            </a:extLst>
          </p:cNvPr>
          <p:cNvCxnSpPr/>
          <p:nvPr/>
        </p:nvCxnSpPr>
        <p:spPr>
          <a:xfrm>
            <a:off x="6232683" y="856311"/>
            <a:ext cx="56324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BBC37B5-5BF3-F83A-35EE-DBC0A89B18DE}"/>
              </a:ext>
            </a:extLst>
          </p:cNvPr>
          <p:cNvCxnSpPr/>
          <p:nvPr/>
        </p:nvCxnSpPr>
        <p:spPr>
          <a:xfrm>
            <a:off x="6232682" y="1855612"/>
            <a:ext cx="56324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C20532A-CC69-3879-0F22-799393C59FC6}"/>
              </a:ext>
            </a:extLst>
          </p:cNvPr>
          <p:cNvCxnSpPr/>
          <p:nvPr/>
        </p:nvCxnSpPr>
        <p:spPr>
          <a:xfrm>
            <a:off x="6232682" y="2839843"/>
            <a:ext cx="56324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F1D72F6-BF44-AD76-3D16-3DBEEEE9BD9B}"/>
              </a:ext>
            </a:extLst>
          </p:cNvPr>
          <p:cNvCxnSpPr/>
          <p:nvPr/>
        </p:nvCxnSpPr>
        <p:spPr>
          <a:xfrm>
            <a:off x="6168604" y="3671303"/>
            <a:ext cx="56324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Flowchart: Alternate Process 29">
            <a:extLst>
              <a:ext uri="{FF2B5EF4-FFF2-40B4-BE49-F238E27FC236}">
                <a16:creationId xmlns:a16="http://schemas.microsoft.com/office/drawing/2014/main" id="{B1CD3CC8-4AD0-2A12-D8C4-989459B99793}"/>
              </a:ext>
            </a:extLst>
          </p:cNvPr>
          <p:cNvSpPr>
            <a:spLocks noChangeArrowheads="1"/>
          </p:cNvSpPr>
          <p:nvPr/>
        </p:nvSpPr>
        <p:spPr bwMode="auto">
          <a:xfrm>
            <a:off x="4479198" y="25965"/>
            <a:ext cx="4344987" cy="263525"/>
          </a:xfrm>
          <a:prstGeom prst="flowChartAlternateProcess">
            <a:avLst/>
          </a:prstGeom>
          <a:solidFill>
            <a:srgbClr val="FFC000"/>
          </a:solidFill>
          <a:ln w="12700">
            <a:solidFill>
              <a:srgbClr val="7F5F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9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Identification of studies via databases and registers</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18" name="Flowchart: Alternate Process 31">
            <a:extLst>
              <a:ext uri="{FF2B5EF4-FFF2-40B4-BE49-F238E27FC236}">
                <a16:creationId xmlns:a16="http://schemas.microsoft.com/office/drawing/2014/main" id="{F733A97C-B832-BD40-6D05-1E66516E5EB6}"/>
              </a:ext>
            </a:extLst>
          </p:cNvPr>
          <p:cNvSpPr>
            <a:spLocks noChangeArrowheads="1"/>
          </p:cNvSpPr>
          <p:nvPr/>
        </p:nvSpPr>
        <p:spPr bwMode="auto">
          <a:xfrm rot="-5400000">
            <a:off x="3298394" y="699633"/>
            <a:ext cx="1076140" cy="313355"/>
          </a:xfrm>
          <a:prstGeom prst="flowChartAlternateProcess">
            <a:avLst/>
          </a:prstGeom>
          <a:solidFill>
            <a:srgbClr val="9CC2E5"/>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9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Identification</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19" name="Flowchart: Alternate Process 32">
            <a:extLst>
              <a:ext uri="{FF2B5EF4-FFF2-40B4-BE49-F238E27FC236}">
                <a16:creationId xmlns:a16="http://schemas.microsoft.com/office/drawing/2014/main" id="{08B6D9A5-F34D-CCF7-D2F8-649F96337DF6}"/>
              </a:ext>
            </a:extLst>
          </p:cNvPr>
          <p:cNvSpPr>
            <a:spLocks noChangeArrowheads="1"/>
          </p:cNvSpPr>
          <p:nvPr/>
        </p:nvSpPr>
        <p:spPr bwMode="auto">
          <a:xfrm rot="-5400000">
            <a:off x="2683020" y="2587900"/>
            <a:ext cx="2406850" cy="413317"/>
          </a:xfrm>
          <a:prstGeom prst="flowChartAlternateProcess">
            <a:avLst/>
          </a:prstGeom>
          <a:solidFill>
            <a:srgbClr val="9CC2E5"/>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AU" altLang="en-US" sz="9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9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Screening</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20" name="Flowchart: Alternate Process 33">
            <a:extLst>
              <a:ext uri="{FF2B5EF4-FFF2-40B4-BE49-F238E27FC236}">
                <a16:creationId xmlns:a16="http://schemas.microsoft.com/office/drawing/2014/main" id="{2F56BA7C-3B37-1426-F1B7-62D9E13561A6}"/>
              </a:ext>
            </a:extLst>
          </p:cNvPr>
          <p:cNvSpPr>
            <a:spLocks noChangeArrowheads="1"/>
          </p:cNvSpPr>
          <p:nvPr/>
        </p:nvSpPr>
        <p:spPr bwMode="auto">
          <a:xfrm rot="-5400000">
            <a:off x="3526862" y="4246865"/>
            <a:ext cx="723900" cy="413318"/>
          </a:xfrm>
          <a:prstGeom prst="flowChartAlternateProcess">
            <a:avLst/>
          </a:prstGeom>
          <a:solidFill>
            <a:srgbClr val="9CC2E5"/>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9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Included</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cxnSp>
        <p:nvCxnSpPr>
          <p:cNvPr id="21" name="Straight Arrow Connector 20">
            <a:extLst>
              <a:ext uri="{FF2B5EF4-FFF2-40B4-BE49-F238E27FC236}">
                <a16:creationId xmlns:a16="http://schemas.microsoft.com/office/drawing/2014/main" id="{E8378D57-87DF-42A8-3C55-E8592393B606}"/>
              </a:ext>
            </a:extLst>
          </p:cNvPr>
          <p:cNvCxnSpPr/>
          <p:nvPr/>
        </p:nvCxnSpPr>
        <p:spPr>
          <a:xfrm>
            <a:off x="5185276" y="1227582"/>
            <a:ext cx="0" cy="2813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5BD58759-096C-E493-47BC-B4844F89A763}"/>
              </a:ext>
            </a:extLst>
          </p:cNvPr>
          <p:cNvCxnSpPr/>
          <p:nvPr/>
        </p:nvCxnSpPr>
        <p:spPr>
          <a:xfrm>
            <a:off x="5107324" y="2132207"/>
            <a:ext cx="0" cy="2813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FA5AF50D-BA9F-01EC-32F9-B5396AB08EB2}"/>
              </a:ext>
            </a:extLst>
          </p:cNvPr>
          <p:cNvCxnSpPr/>
          <p:nvPr/>
        </p:nvCxnSpPr>
        <p:spPr>
          <a:xfrm>
            <a:off x="5114959" y="3039210"/>
            <a:ext cx="0" cy="2813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3893A94C-E56E-F3F5-CB69-6F0781B96B23}"/>
              </a:ext>
            </a:extLst>
          </p:cNvPr>
          <p:cNvCxnSpPr>
            <a:cxnSpLocks/>
          </p:cNvCxnSpPr>
          <p:nvPr/>
        </p:nvCxnSpPr>
        <p:spPr>
          <a:xfrm>
            <a:off x="5106276" y="3844925"/>
            <a:ext cx="0" cy="2542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2">
            <a:extLst>
              <a:ext uri="{FF2B5EF4-FFF2-40B4-BE49-F238E27FC236}">
                <a16:creationId xmlns:a16="http://schemas.microsoft.com/office/drawing/2014/main" id="{7545200F-CFF6-4FCC-46AC-81E47E6F9EDF}"/>
              </a:ext>
            </a:extLst>
          </p:cNvPr>
          <p:cNvSpPr>
            <a:spLocks noChangeArrowheads="1"/>
          </p:cNvSpPr>
          <p:nvPr/>
        </p:nvSpPr>
        <p:spPr bwMode="auto">
          <a:xfrm>
            <a:off x="77002" y="244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6" name="Rectangle 35">
            <a:extLst>
              <a:ext uri="{FF2B5EF4-FFF2-40B4-BE49-F238E27FC236}">
                <a16:creationId xmlns:a16="http://schemas.microsoft.com/office/drawing/2014/main" id="{744BE365-5E52-017F-2961-29091C388721}"/>
              </a:ext>
            </a:extLst>
          </p:cNvPr>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59481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EA966-E147-FD6E-3919-2315CC501698}"/>
              </a:ext>
            </a:extLst>
          </p:cNvPr>
          <p:cNvSpPr>
            <a:spLocks noGrp="1"/>
          </p:cNvSpPr>
          <p:nvPr>
            <p:ph type="title"/>
          </p:nvPr>
        </p:nvSpPr>
        <p:spPr>
          <a:xfrm>
            <a:off x="445559" y="349759"/>
            <a:ext cx="8252882" cy="445970"/>
          </a:xfrm>
        </p:spPr>
        <p:txBody>
          <a:bodyPr anchor="b">
            <a:noAutofit/>
          </a:bodyPr>
          <a:lstStyle/>
          <a:p>
            <a:r>
              <a:rPr lang="en-US" sz="2800" b="0" u="sng" dirty="0">
                <a:solidFill>
                  <a:srgbClr val="FFC000"/>
                </a:solidFill>
                <a:latin typeface="Abadi MT Condensed Light" panose="020B0306030101010103" pitchFamily="34" charset="77"/>
              </a:rPr>
              <a:t>Relevant</a:t>
            </a:r>
            <a:r>
              <a:rPr lang="en-US" sz="2800" u="sng" dirty="0">
                <a:solidFill>
                  <a:srgbClr val="FFC000"/>
                </a:solidFill>
                <a:latin typeface="Abadi MT Condensed Light" panose="020B0306030101010103" pitchFamily="34" charset="77"/>
              </a:rPr>
              <a:t> </a:t>
            </a:r>
            <a:r>
              <a:rPr lang="en-US" sz="2800" b="0" u="sng" dirty="0">
                <a:solidFill>
                  <a:srgbClr val="FFC000"/>
                </a:solidFill>
                <a:latin typeface="Abadi MT Condensed Light" panose="020B0306030101010103" pitchFamily="34" charset="77"/>
              </a:rPr>
              <a:t>Findings from 7 Studies</a:t>
            </a:r>
          </a:p>
        </p:txBody>
      </p:sp>
      <p:pic>
        <p:nvPicPr>
          <p:cNvPr id="4" name="Picture 3" descr="Diagram&#10;&#10;Description automatically generated">
            <a:extLst>
              <a:ext uri="{FF2B5EF4-FFF2-40B4-BE49-F238E27FC236}">
                <a16:creationId xmlns:a16="http://schemas.microsoft.com/office/drawing/2014/main" id="{BA6F02A8-33A7-1B94-E364-CF99E98690BF}"/>
              </a:ext>
            </a:extLst>
          </p:cNvPr>
          <p:cNvPicPr>
            <a:picLocks noChangeAspect="1"/>
          </p:cNvPicPr>
          <p:nvPr/>
        </p:nvPicPr>
        <p:blipFill>
          <a:blip r:embed="rId2"/>
          <a:stretch>
            <a:fillRect/>
          </a:stretch>
        </p:blipFill>
        <p:spPr>
          <a:xfrm>
            <a:off x="2004328" y="795729"/>
            <a:ext cx="5135344" cy="3819526"/>
          </a:xfrm>
          <a:prstGeom prst="rect">
            <a:avLst/>
          </a:prstGeom>
        </p:spPr>
      </p:pic>
    </p:spTree>
    <p:extLst>
      <p:ext uri="{BB962C8B-B14F-4D97-AF65-F5344CB8AC3E}">
        <p14:creationId xmlns:p14="http://schemas.microsoft.com/office/powerpoint/2010/main" val="782310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CFAE8-CAF6-DD08-BD57-04BF34D1C864}"/>
              </a:ext>
            </a:extLst>
          </p:cNvPr>
          <p:cNvSpPr>
            <a:spLocks noGrp="1"/>
          </p:cNvSpPr>
          <p:nvPr>
            <p:ph type="title"/>
          </p:nvPr>
        </p:nvSpPr>
        <p:spPr>
          <a:xfrm>
            <a:off x="457200" y="349758"/>
            <a:ext cx="8229600" cy="877824"/>
          </a:xfrm>
        </p:spPr>
        <p:txBody>
          <a:bodyPr anchor="ctr">
            <a:normAutofit/>
          </a:bodyPr>
          <a:lstStyle/>
          <a:p>
            <a:r>
              <a:rPr lang="en-US" u="sng" dirty="0">
                <a:latin typeface="Abadi MT Condensed Light" panose="020B0306030101010103" pitchFamily="34" charset="77"/>
              </a:rPr>
              <a:t>Strengths and Limitations</a:t>
            </a:r>
          </a:p>
        </p:txBody>
      </p:sp>
      <p:graphicFrame>
        <p:nvGraphicFramePr>
          <p:cNvPr id="6" name="Content Placeholder 2">
            <a:extLst>
              <a:ext uri="{FF2B5EF4-FFF2-40B4-BE49-F238E27FC236}">
                <a16:creationId xmlns:a16="http://schemas.microsoft.com/office/drawing/2014/main" id="{61A7629B-7411-3F30-E425-FB5047C4BCA7}"/>
              </a:ext>
            </a:extLst>
          </p:cNvPr>
          <p:cNvGraphicFramePr>
            <a:graphicFrameLocks noGrp="1"/>
          </p:cNvGraphicFramePr>
          <p:nvPr>
            <p:ph idx="1"/>
            <p:extLst>
              <p:ext uri="{D42A27DB-BD31-4B8C-83A1-F6EECF244321}">
                <p14:modId xmlns:p14="http://schemas.microsoft.com/office/powerpoint/2010/main" val="1953825853"/>
              </p:ext>
            </p:extLst>
          </p:nvPr>
        </p:nvGraphicFramePr>
        <p:xfrm>
          <a:off x="457200" y="1309688"/>
          <a:ext cx="8229600" cy="3159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7625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ight content">
  <a:themeElements>
    <a:clrScheme name="Custom 1">
      <a:dk1>
        <a:srgbClr val="011E40"/>
      </a:dk1>
      <a:lt1>
        <a:sysClr val="window" lastClr="FFFFFF"/>
      </a:lt1>
      <a:dk2>
        <a:srgbClr val="2F5897"/>
      </a:dk2>
      <a:lt2>
        <a:srgbClr val="E4E9EF"/>
      </a:lt2>
      <a:accent1>
        <a:srgbClr val="307FE2"/>
      </a:accent1>
      <a:accent2>
        <a:srgbClr val="F8E08E"/>
      </a:accent2>
      <a:accent3>
        <a:srgbClr val="80225F"/>
      </a:accent3>
      <a:accent4>
        <a:srgbClr val="011E40"/>
      </a:accent4>
      <a:accent5>
        <a:srgbClr val="C4B000"/>
      </a:accent5>
      <a:accent6>
        <a:srgbClr val="89813D"/>
      </a:accent6>
      <a:hlink>
        <a:srgbClr val="2DCCD3"/>
      </a:hlink>
      <a:folHlink>
        <a:srgbClr val="C4BCB7"/>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Presentation36" id="{30E24488-0E09-BA43-943D-DD1B68998FFC}" vid="{BF964C19-C33F-7E4B-A49D-85E680D119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Light content</Template>
  <TotalTime>24070</TotalTime>
  <Words>1131</Words>
  <Application>Microsoft Macintosh PowerPoint</Application>
  <PresentationFormat>On-screen Show (16:9)</PresentationFormat>
  <Paragraphs>103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Abadi MT Condensed Light</vt:lpstr>
      <vt:lpstr>Arial</vt:lpstr>
      <vt:lpstr>Calibri</vt:lpstr>
      <vt:lpstr>Trebuchet MS</vt:lpstr>
      <vt:lpstr>Wingdings 2</vt:lpstr>
      <vt:lpstr>Light content</vt:lpstr>
      <vt:lpstr>The Impact of Doulas on Birth Outcomes: A Rapid Systematic Review</vt:lpstr>
      <vt:lpstr>Birth Outcomes</vt:lpstr>
      <vt:lpstr>Birth Outcomes Continued</vt:lpstr>
      <vt:lpstr>Doulas</vt:lpstr>
      <vt:lpstr>Methods</vt:lpstr>
      <vt:lpstr>Methods Continued</vt:lpstr>
      <vt:lpstr>Selection Process </vt:lpstr>
      <vt:lpstr>Relevant Findings from 7 Studies</vt:lpstr>
      <vt:lpstr>Strengths and Limitations</vt:lpstr>
      <vt:lpstr>Recommendations: Now What?</vt:lpstr>
      <vt:lpstr>Acknowledgements</vt:lpstr>
      <vt:lpstr>Citations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Doulas: What is their role? How might they impact birth outcomes?</dc:title>
  <dc:subject/>
  <dc:creator>Heather Higgins</dc:creator>
  <cp:keywords/>
  <dc:description/>
  <cp:lastModifiedBy>Heather Higgins</cp:lastModifiedBy>
  <cp:revision>32</cp:revision>
  <cp:lastPrinted>2019-09-25T18:47:25Z</cp:lastPrinted>
  <dcterms:created xsi:type="dcterms:W3CDTF">2022-08-25T19:13:57Z</dcterms:created>
  <dcterms:modified xsi:type="dcterms:W3CDTF">2022-11-15T19:50:22Z</dcterms:modified>
  <cp:category/>
</cp:coreProperties>
</file>