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9" r:id="rId1"/>
  </p:sldMasterIdLst>
  <p:notesMasterIdLst>
    <p:notesMasterId r:id="rId13"/>
  </p:notesMasterIdLst>
  <p:handoutMasterIdLst>
    <p:handoutMasterId r:id="rId14"/>
  </p:handoutMasterIdLst>
  <p:sldIdLst>
    <p:sldId id="263" r:id="rId2"/>
    <p:sldId id="270" r:id="rId3"/>
    <p:sldId id="272" r:id="rId4"/>
    <p:sldId id="273" r:id="rId5"/>
    <p:sldId id="289" r:id="rId6"/>
    <p:sldId id="285" r:id="rId7"/>
    <p:sldId id="286" r:id="rId8"/>
    <p:sldId id="288" r:id="rId9"/>
    <p:sldId id="277" r:id="rId10"/>
    <p:sldId id="283" r:id="rId11"/>
    <p:sldId id="271" r:id="rId12"/>
  </p:sldIdLst>
  <p:sldSz cx="9144000" cy="5143500" type="screen16x9"/>
  <p:notesSz cx="9144000" cy="6858000"/>
  <p:defaultTextStyle>
    <a:defPPr>
      <a:defRPr lang="en-US"/>
    </a:defPPr>
    <a:lvl1pPr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5pPr>
    <a:lvl6pPr marL="2286000" algn="l" defTabSz="457200" rtl="0" eaLnBrk="1" latinLnBrk="0" hangingPunct="1">
      <a:defRPr kern="1200">
        <a:solidFill>
          <a:schemeClr val="tx1"/>
        </a:solidFill>
        <a:latin typeface="Trebuchet MS" charset="0"/>
        <a:ea typeface="ＭＳ Ｐゴシック" charset="0"/>
        <a:cs typeface="ＭＳ Ｐゴシック" charset="0"/>
      </a:defRPr>
    </a:lvl6pPr>
    <a:lvl7pPr marL="2743200" algn="l" defTabSz="457200" rtl="0" eaLnBrk="1" latinLnBrk="0" hangingPunct="1">
      <a:defRPr kern="1200">
        <a:solidFill>
          <a:schemeClr val="tx1"/>
        </a:solidFill>
        <a:latin typeface="Trebuchet MS" charset="0"/>
        <a:ea typeface="ＭＳ Ｐゴシック" charset="0"/>
        <a:cs typeface="ＭＳ Ｐゴシック" charset="0"/>
      </a:defRPr>
    </a:lvl7pPr>
    <a:lvl8pPr marL="3200400" algn="l" defTabSz="457200" rtl="0" eaLnBrk="1" latinLnBrk="0" hangingPunct="1">
      <a:defRPr kern="1200">
        <a:solidFill>
          <a:schemeClr val="tx1"/>
        </a:solidFill>
        <a:latin typeface="Trebuchet MS" charset="0"/>
        <a:ea typeface="ＭＳ Ｐゴシック" charset="0"/>
        <a:cs typeface="ＭＳ Ｐゴシック" charset="0"/>
      </a:defRPr>
    </a:lvl8pPr>
    <a:lvl9pPr marL="3657600" algn="l" defTabSz="457200" rtl="0" eaLnBrk="1" latinLnBrk="0" hangingPunct="1">
      <a:defRPr kern="1200">
        <a:solidFill>
          <a:schemeClr val="tx1"/>
        </a:solidFill>
        <a:latin typeface="Trebuchet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account" initials="Ma" lastIdx="1" clrIdx="0">
    <p:extLst>
      <p:ext uri="{19B8F6BF-5375-455C-9EA6-DF929625EA0E}">
        <p15:presenceInfo xmlns:p15="http://schemas.microsoft.com/office/powerpoint/2012/main" userId="3cb6d8e1f9c8475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908F"/>
    <a:srgbClr val="011E40"/>
    <a:srgbClr val="377189"/>
    <a:srgbClr val="152456"/>
    <a:srgbClr val="4678BC"/>
    <a:srgbClr val="AF1F8E"/>
    <a:srgbClr val="58B7DD"/>
    <a:srgbClr val="CCD2EB"/>
    <a:srgbClr val="FFDD7F"/>
    <a:srgbClr val="C8E9E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3D74E0-1330-4422-9500-0C6C3CEB8793}" v="12" dt="2022-11-07T14:40:12.5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88"/>
    <p:restoredTop sz="75439" autoAdjust="0"/>
  </p:normalViewPr>
  <p:slideViewPr>
    <p:cSldViewPr snapToGrid="0" snapToObjects="1">
      <p:cViewPr varScale="1">
        <p:scale>
          <a:sx n="67" d="100"/>
          <a:sy n="67" d="100"/>
        </p:scale>
        <p:origin x="1376" y="40"/>
      </p:cViewPr>
      <p:guideLst>
        <p:guide orient="horz" pos="2160"/>
        <p:guide pos="2880"/>
        <p:guide orient="horz" pos="16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1AB74B-9401-4F9D-B425-61BAB7D45CDB}" type="doc">
      <dgm:prSet loTypeId="urn:microsoft.com/office/officeart/2005/8/layout/process1" loCatId="process" qsTypeId="urn:microsoft.com/office/officeart/2005/8/quickstyle/simple1" qsCatId="simple" csTypeId="urn:microsoft.com/office/officeart/2005/8/colors/accent2_2" csCatId="accent2" phldr="1"/>
      <dgm:spPr/>
    </dgm:pt>
    <dgm:pt modelId="{AFF83CB2-A32D-4E26-A700-C66E64B6B180}">
      <dgm:prSet phldrT="[Text]"/>
      <dgm:spPr>
        <a:solidFill>
          <a:schemeClr val="accent6">
            <a:lumMod val="75000"/>
          </a:schemeClr>
        </a:solidFill>
      </dgm:spPr>
      <dgm:t>
        <a:bodyPr/>
        <a:lstStyle/>
        <a:p>
          <a:r>
            <a:rPr lang="en-US" dirty="0"/>
            <a:t>Lack of parent's knowledge about maintaining children’s oral hygiene </a:t>
          </a:r>
        </a:p>
      </dgm:t>
    </dgm:pt>
    <dgm:pt modelId="{4875A44E-CFA3-4D6C-8A1E-563779E1B2C4}" type="parTrans" cxnId="{2000BB86-13C9-4C12-B925-0A94F9606A73}">
      <dgm:prSet/>
      <dgm:spPr/>
      <dgm:t>
        <a:bodyPr/>
        <a:lstStyle/>
        <a:p>
          <a:endParaRPr lang="en-US"/>
        </a:p>
      </dgm:t>
    </dgm:pt>
    <dgm:pt modelId="{2AC52E72-06D0-44CB-A12A-67247F4EF3AB}" type="sibTrans" cxnId="{2000BB86-13C9-4C12-B925-0A94F9606A73}">
      <dgm:prSet/>
      <dgm:spPr/>
      <dgm:t>
        <a:bodyPr/>
        <a:lstStyle/>
        <a:p>
          <a:endParaRPr lang="en-US"/>
        </a:p>
      </dgm:t>
    </dgm:pt>
    <dgm:pt modelId="{13BFBB5A-AD14-4BFF-A6CE-BC13CEC1DCD4}">
      <dgm:prSet phldrT="[Text]" custT="1"/>
      <dgm:spPr/>
      <dgm:t>
        <a:bodyPr/>
        <a:lstStyle/>
        <a:p>
          <a:r>
            <a:rPr lang="en-US" sz="1800" dirty="0">
              <a:solidFill>
                <a:schemeClr val="tx1"/>
              </a:solidFill>
            </a:rPr>
            <a:t>Higher rates of dental caries at a young age</a:t>
          </a:r>
        </a:p>
      </dgm:t>
    </dgm:pt>
    <dgm:pt modelId="{510D2B9A-BE38-410B-991F-5388FE658721}" type="parTrans" cxnId="{23B7ABC3-21A4-4053-AE3A-D35F5149AE3E}">
      <dgm:prSet/>
      <dgm:spPr/>
      <dgm:t>
        <a:bodyPr/>
        <a:lstStyle/>
        <a:p>
          <a:endParaRPr lang="en-US"/>
        </a:p>
      </dgm:t>
    </dgm:pt>
    <dgm:pt modelId="{09E534E0-1CBF-455B-B3D7-03ECABBE2937}" type="sibTrans" cxnId="{23B7ABC3-21A4-4053-AE3A-D35F5149AE3E}">
      <dgm:prSet/>
      <dgm:spPr/>
      <dgm:t>
        <a:bodyPr/>
        <a:lstStyle/>
        <a:p>
          <a:endParaRPr lang="en-US"/>
        </a:p>
      </dgm:t>
    </dgm:pt>
    <dgm:pt modelId="{3B538272-4761-47E1-A654-99A454C1C86B}" type="pres">
      <dgm:prSet presAssocID="{881AB74B-9401-4F9D-B425-61BAB7D45CDB}" presName="Name0" presStyleCnt="0">
        <dgm:presLayoutVars>
          <dgm:dir/>
          <dgm:resizeHandles val="exact"/>
        </dgm:presLayoutVars>
      </dgm:prSet>
      <dgm:spPr/>
    </dgm:pt>
    <dgm:pt modelId="{E4BAC4C8-2F65-4743-98B5-628FA713E02E}" type="pres">
      <dgm:prSet presAssocID="{AFF83CB2-A32D-4E26-A700-C66E64B6B180}" presName="node" presStyleLbl="node1" presStyleIdx="0" presStyleCnt="2">
        <dgm:presLayoutVars>
          <dgm:bulletEnabled val="1"/>
        </dgm:presLayoutVars>
      </dgm:prSet>
      <dgm:spPr/>
    </dgm:pt>
    <dgm:pt modelId="{6278520C-3BAC-4421-B663-C94895376F8F}" type="pres">
      <dgm:prSet presAssocID="{2AC52E72-06D0-44CB-A12A-67247F4EF3AB}" presName="sibTrans" presStyleLbl="sibTrans2D1" presStyleIdx="0" presStyleCnt="1"/>
      <dgm:spPr/>
    </dgm:pt>
    <dgm:pt modelId="{BACED315-AC5D-4473-BB94-8B13A038ABA3}" type="pres">
      <dgm:prSet presAssocID="{2AC52E72-06D0-44CB-A12A-67247F4EF3AB}" presName="connectorText" presStyleLbl="sibTrans2D1" presStyleIdx="0" presStyleCnt="1"/>
      <dgm:spPr/>
    </dgm:pt>
    <dgm:pt modelId="{C9FD621D-706C-4835-8081-F6B08CD22B88}" type="pres">
      <dgm:prSet presAssocID="{13BFBB5A-AD14-4BFF-A6CE-BC13CEC1DCD4}" presName="node" presStyleLbl="node1" presStyleIdx="1" presStyleCnt="2">
        <dgm:presLayoutVars>
          <dgm:bulletEnabled val="1"/>
        </dgm:presLayoutVars>
      </dgm:prSet>
      <dgm:spPr/>
    </dgm:pt>
  </dgm:ptLst>
  <dgm:cxnLst>
    <dgm:cxn modelId="{E9118708-9B20-4F1D-B430-F6747D91BCCE}" type="presOf" srcId="{AFF83CB2-A32D-4E26-A700-C66E64B6B180}" destId="{E4BAC4C8-2F65-4743-98B5-628FA713E02E}" srcOrd="0" destOrd="0" presId="urn:microsoft.com/office/officeart/2005/8/layout/process1"/>
    <dgm:cxn modelId="{BB91DD09-3A7B-4298-AA33-7A1EC38D0567}" type="presOf" srcId="{2AC52E72-06D0-44CB-A12A-67247F4EF3AB}" destId="{BACED315-AC5D-4473-BB94-8B13A038ABA3}" srcOrd="1" destOrd="0" presId="urn:microsoft.com/office/officeart/2005/8/layout/process1"/>
    <dgm:cxn modelId="{DBCB6648-12EA-4280-BBF7-495E53EF495A}" type="presOf" srcId="{13BFBB5A-AD14-4BFF-A6CE-BC13CEC1DCD4}" destId="{C9FD621D-706C-4835-8081-F6B08CD22B88}" srcOrd="0" destOrd="0" presId="urn:microsoft.com/office/officeart/2005/8/layout/process1"/>
    <dgm:cxn modelId="{2000BB86-13C9-4C12-B925-0A94F9606A73}" srcId="{881AB74B-9401-4F9D-B425-61BAB7D45CDB}" destId="{AFF83CB2-A32D-4E26-A700-C66E64B6B180}" srcOrd="0" destOrd="0" parTransId="{4875A44E-CFA3-4D6C-8A1E-563779E1B2C4}" sibTransId="{2AC52E72-06D0-44CB-A12A-67247F4EF3AB}"/>
    <dgm:cxn modelId="{FD4C8296-E23D-4166-8072-06E2DBCEE14A}" type="presOf" srcId="{2AC52E72-06D0-44CB-A12A-67247F4EF3AB}" destId="{6278520C-3BAC-4421-B663-C94895376F8F}" srcOrd="0" destOrd="0" presId="urn:microsoft.com/office/officeart/2005/8/layout/process1"/>
    <dgm:cxn modelId="{020E0CAB-3971-4A30-AE72-B88A0E77B10A}" type="presOf" srcId="{881AB74B-9401-4F9D-B425-61BAB7D45CDB}" destId="{3B538272-4761-47E1-A654-99A454C1C86B}" srcOrd="0" destOrd="0" presId="urn:microsoft.com/office/officeart/2005/8/layout/process1"/>
    <dgm:cxn modelId="{23B7ABC3-21A4-4053-AE3A-D35F5149AE3E}" srcId="{881AB74B-9401-4F9D-B425-61BAB7D45CDB}" destId="{13BFBB5A-AD14-4BFF-A6CE-BC13CEC1DCD4}" srcOrd="1" destOrd="0" parTransId="{510D2B9A-BE38-410B-991F-5388FE658721}" sibTransId="{09E534E0-1CBF-455B-B3D7-03ECABBE2937}"/>
    <dgm:cxn modelId="{F7ADB181-5324-485C-BECD-A4CB7EBC2C60}" type="presParOf" srcId="{3B538272-4761-47E1-A654-99A454C1C86B}" destId="{E4BAC4C8-2F65-4743-98B5-628FA713E02E}" srcOrd="0" destOrd="0" presId="urn:microsoft.com/office/officeart/2005/8/layout/process1"/>
    <dgm:cxn modelId="{54E274C0-8D86-4259-8D82-895C6EFB0D88}" type="presParOf" srcId="{3B538272-4761-47E1-A654-99A454C1C86B}" destId="{6278520C-3BAC-4421-B663-C94895376F8F}" srcOrd="1" destOrd="0" presId="urn:microsoft.com/office/officeart/2005/8/layout/process1"/>
    <dgm:cxn modelId="{B9D57011-9A34-4AF3-8588-461BF7399B69}" type="presParOf" srcId="{6278520C-3BAC-4421-B663-C94895376F8F}" destId="{BACED315-AC5D-4473-BB94-8B13A038ABA3}" srcOrd="0" destOrd="0" presId="urn:microsoft.com/office/officeart/2005/8/layout/process1"/>
    <dgm:cxn modelId="{97AED0C9-1FFF-4F03-B76A-45EC1762B066}" type="presParOf" srcId="{3B538272-4761-47E1-A654-99A454C1C86B}" destId="{C9FD621D-706C-4835-8081-F6B08CD22B88}"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BAC4C8-2F65-4743-98B5-628FA713E02E}">
      <dsp:nvSpPr>
        <dsp:cNvPr id="0" name=""/>
        <dsp:cNvSpPr/>
      </dsp:nvSpPr>
      <dsp:spPr>
        <a:xfrm>
          <a:off x="1420" y="0"/>
          <a:ext cx="3029935" cy="820053"/>
        </a:xfrm>
        <a:prstGeom prst="roundRect">
          <a:avLst>
            <a:gd name="adj" fmla="val 1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Lack of parent's knowledge about maintaining children’s oral hygiene </a:t>
          </a:r>
        </a:p>
      </dsp:txBody>
      <dsp:txXfrm>
        <a:off x="25439" y="24019"/>
        <a:ext cx="2981897" cy="772015"/>
      </dsp:txXfrm>
    </dsp:sp>
    <dsp:sp modelId="{6278520C-3BAC-4421-B663-C94895376F8F}">
      <dsp:nvSpPr>
        <dsp:cNvPr id="0" name=""/>
        <dsp:cNvSpPr/>
      </dsp:nvSpPr>
      <dsp:spPr>
        <a:xfrm>
          <a:off x="3334350" y="34314"/>
          <a:ext cx="642346" cy="75142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3334350" y="184599"/>
        <a:ext cx="449642" cy="450854"/>
      </dsp:txXfrm>
    </dsp:sp>
    <dsp:sp modelId="{C9FD621D-706C-4835-8081-F6B08CD22B88}">
      <dsp:nvSpPr>
        <dsp:cNvPr id="0" name=""/>
        <dsp:cNvSpPr/>
      </dsp:nvSpPr>
      <dsp:spPr>
        <a:xfrm>
          <a:off x="4243331" y="0"/>
          <a:ext cx="3029935" cy="82005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Higher rates of dental caries at a young age</a:t>
          </a:r>
        </a:p>
      </dsp:txBody>
      <dsp:txXfrm>
        <a:off x="4267350" y="24019"/>
        <a:ext cx="2981897" cy="772015"/>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F4A2DB6B-4107-C442-93EA-D3B7DC26088D}" type="datetimeFigureOut">
              <a:rPr lang="en-US"/>
              <a:pPr>
                <a:defRPr/>
              </a:pPr>
              <a:t>11/15/2022</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C2A39758-D81F-DD4F-B41A-3BDF9CA74FBB}" type="slidenum">
              <a:rPr lang="en-US"/>
              <a:pPr>
                <a:defRPr/>
              </a:pPr>
              <a:t>‹#›</a:t>
            </a:fld>
            <a:endParaRPr lang="en-US"/>
          </a:p>
        </p:txBody>
      </p:sp>
    </p:spTree>
    <p:extLst>
      <p:ext uri="{BB962C8B-B14F-4D97-AF65-F5344CB8AC3E}">
        <p14:creationId xmlns:p14="http://schemas.microsoft.com/office/powerpoint/2010/main" val="23898541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DF809B4C-8405-AF40-AC98-5813D05650E0}" type="datetimeFigureOut">
              <a:rPr lang="en-US"/>
              <a:pPr>
                <a:defRPr/>
              </a:pPr>
              <a:t>11/15/2022</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DF02E666-C731-BC47-9584-F0828BE0C40E}" type="slidenum">
              <a:rPr lang="en-US"/>
              <a:pPr>
                <a:defRPr/>
              </a:pPr>
              <a:t>‹#›</a:t>
            </a:fld>
            <a:endParaRPr lang="en-US"/>
          </a:p>
        </p:txBody>
      </p:sp>
    </p:spTree>
    <p:extLst>
      <p:ext uri="{BB962C8B-B14F-4D97-AF65-F5344CB8AC3E}">
        <p14:creationId xmlns:p14="http://schemas.microsoft.com/office/powerpoint/2010/main" val="132155181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1</a:t>
            </a:fld>
            <a:endParaRPr lang="en-US"/>
          </a:p>
        </p:txBody>
      </p:sp>
    </p:spTree>
    <p:extLst>
      <p:ext uri="{BB962C8B-B14F-4D97-AF65-F5344CB8AC3E}">
        <p14:creationId xmlns:p14="http://schemas.microsoft.com/office/powerpoint/2010/main" val="3108718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2</a:t>
            </a:fld>
            <a:endParaRPr lang="en-US"/>
          </a:p>
        </p:txBody>
      </p:sp>
    </p:spTree>
    <p:extLst>
      <p:ext uri="{BB962C8B-B14F-4D97-AF65-F5344CB8AC3E}">
        <p14:creationId xmlns:p14="http://schemas.microsoft.com/office/powerpoint/2010/main" val="4154011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3</a:t>
            </a:fld>
            <a:endParaRPr lang="en-US"/>
          </a:p>
        </p:txBody>
      </p:sp>
    </p:spTree>
    <p:extLst>
      <p:ext uri="{BB962C8B-B14F-4D97-AF65-F5344CB8AC3E}">
        <p14:creationId xmlns:p14="http://schemas.microsoft.com/office/powerpoint/2010/main" val="1392848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4</a:t>
            </a:fld>
            <a:endParaRPr lang="en-US"/>
          </a:p>
        </p:txBody>
      </p:sp>
    </p:spTree>
    <p:extLst>
      <p:ext uri="{BB962C8B-B14F-4D97-AF65-F5344CB8AC3E}">
        <p14:creationId xmlns:p14="http://schemas.microsoft.com/office/powerpoint/2010/main" val="362310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5</a:t>
            </a:fld>
            <a:endParaRPr lang="en-US"/>
          </a:p>
        </p:txBody>
      </p:sp>
    </p:spTree>
    <p:extLst>
      <p:ext uri="{BB962C8B-B14F-4D97-AF65-F5344CB8AC3E}">
        <p14:creationId xmlns:p14="http://schemas.microsoft.com/office/powerpoint/2010/main" val="3317927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6</a:t>
            </a:fld>
            <a:endParaRPr lang="en-US"/>
          </a:p>
        </p:txBody>
      </p:sp>
    </p:spTree>
    <p:extLst>
      <p:ext uri="{BB962C8B-B14F-4D97-AF65-F5344CB8AC3E}">
        <p14:creationId xmlns:p14="http://schemas.microsoft.com/office/powerpoint/2010/main" val="4192637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10</a:t>
            </a:fld>
            <a:endParaRPr lang="en-US"/>
          </a:p>
        </p:txBody>
      </p:sp>
    </p:spTree>
    <p:extLst>
      <p:ext uri="{BB962C8B-B14F-4D97-AF65-F5344CB8AC3E}">
        <p14:creationId xmlns:p14="http://schemas.microsoft.com/office/powerpoint/2010/main" val="8896364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5DC783B0-3A3D-EC4F-B5C7-A035DBF81493}"/>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6" name="Title 1">
            <a:extLst>
              <a:ext uri="{FF2B5EF4-FFF2-40B4-BE49-F238E27FC236}">
                <a16:creationId xmlns:a16="http://schemas.microsoft.com/office/drawing/2014/main" id="{62912DC3-BB5C-F746-842F-D19CD62310B3}"/>
              </a:ext>
            </a:extLst>
          </p:cNvPr>
          <p:cNvSpPr>
            <a:spLocks noGrp="1"/>
          </p:cNvSpPr>
          <p:nvPr>
            <p:ph type="ctrTitle" hasCustomPrompt="1"/>
          </p:nvPr>
        </p:nvSpPr>
        <p:spPr>
          <a:xfrm>
            <a:off x="1654340" y="1008507"/>
            <a:ext cx="5444983" cy="2085975"/>
          </a:xfrm>
          <a:prstGeom prst="rect">
            <a:avLst/>
          </a:prstGeom>
        </p:spPr>
        <p:txBody>
          <a:bodyPr anchor="b">
            <a:normAutofit/>
          </a:bodyPr>
          <a:lstStyle>
            <a:lvl1pPr algn="l">
              <a:defRPr sz="4500" spc="-75" baseline="0">
                <a:solidFill>
                  <a:srgbClr val="ECE819"/>
                </a:solidFill>
                <a:latin typeface="Trebuchet MS" panose="020B0703020202090204" pitchFamily="34" charset="0"/>
              </a:defRPr>
            </a:lvl1pPr>
          </a:lstStyle>
          <a:p>
            <a:r>
              <a:rPr lang="en-US" dirty="0"/>
              <a:t>CLICK TO EDIT MASTER TITLE</a:t>
            </a:r>
            <a:br>
              <a:rPr lang="en-US" dirty="0"/>
            </a:br>
            <a:r>
              <a:rPr lang="en-US" dirty="0"/>
              <a:t>STYLE</a:t>
            </a:r>
          </a:p>
        </p:txBody>
      </p:sp>
      <p:sp>
        <p:nvSpPr>
          <p:cNvPr id="7" name="Subtitle 2">
            <a:extLst>
              <a:ext uri="{FF2B5EF4-FFF2-40B4-BE49-F238E27FC236}">
                <a16:creationId xmlns:a16="http://schemas.microsoft.com/office/drawing/2014/main" id="{B877870A-001F-944F-AE7A-4B320F391D84}"/>
              </a:ext>
            </a:extLst>
          </p:cNvPr>
          <p:cNvSpPr>
            <a:spLocks noGrp="1"/>
          </p:cNvSpPr>
          <p:nvPr>
            <p:ph type="subTitle" idx="1"/>
          </p:nvPr>
        </p:nvSpPr>
        <p:spPr>
          <a:xfrm>
            <a:off x="1654339" y="3349506"/>
            <a:ext cx="2720342" cy="732069"/>
          </a:xfrm>
          <a:prstGeom prst="rect">
            <a:avLst/>
          </a:prstGeom>
        </p:spPr>
        <p:txBody>
          <a:bodyPr wrap="square" numCol="1" spcCol="548640" anchor="t">
            <a:noAutofit/>
          </a:bodyPr>
          <a:lstStyle>
            <a:lvl1pPr marL="0" marR="0" indent="0" algn="l" defTabSz="685817" rtl="0" eaLnBrk="1" fontAlgn="auto" latinLnBrk="0" hangingPunct="1">
              <a:lnSpc>
                <a:spcPct val="90000"/>
              </a:lnSpc>
              <a:spcBef>
                <a:spcPts val="900"/>
              </a:spcBef>
              <a:spcAft>
                <a:spcPts val="0"/>
              </a:spcAft>
              <a:buClr>
                <a:schemeClr val="accent1"/>
              </a:buClr>
              <a:buSzTx/>
              <a:buFont typeface="Wingdings 2" pitchFamily="18" charset="2"/>
              <a:buNone/>
              <a:tabLst/>
              <a:defRPr sz="1950" b="0" cap="none" spc="0" baseline="0">
                <a:solidFill>
                  <a:schemeClr val="bg1"/>
                </a:solidFill>
                <a:latin typeface="Trebuchet MS" panose="020B0703020202090204" pitchFamily="34" charset="0"/>
              </a:defRPr>
            </a:lvl1pPr>
            <a:lvl2pPr marL="342909" indent="0" algn="ctr">
              <a:buNone/>
              <a:defRPr sz="1650"/>
            </a:lvl2pPr>
            <a:lvl3pPr marL="685817" indent="0" algn="ctr">
              <a:buNone/>
              <a:defRPr sz="1650"/>
            </a:lvl3pPr>
            <a:lvl4pPr marL="1028726" indent="0" algn="ctr">
              <a:buNone/>
              <a:defRPr sz="1500"/>
            </a:lvl4pPr>
            <a:lvl5pPr marL="1371634" indent="0" algn="ctr">
              <a:buNone/>
              <a:defRPr sz="1500"/>
            </a:lvl5pPr>
            <a:lvl6pPr marL="1714544" indent="0" algn="ctr">
              <a:buNone/>
              <a:defRPr sz="1500"/>
            </a:lvl6pPr>
            <a:lvl7pPr marL="2057451" indent="0" algn="ctr">
              <a:buNone/>
              <a:defRPr sz="1500"/>
            </a:lvl7pPr>
            <a:lvl8pPr marL="2400360" indent="0" algn="ctr">
              <a:buNone/>
              <a:defRPr sz="1500"/>
            </a:lvl8pPr>
            <a:lvl9pPr marL="2743269" indent="0" algn="ctr">
              <a:buNone/>
              <a:defRPr sz="1500"/>
            </a:lvl9pPr>
          </a:lstStyle>
          <a:p>
            <a:pPr marL="0" marR="0" lvl="0" indent="0" algn="l" defTabSz="685817" rtl="0" eaLnBrk="1" fontAlgn="auto" latinLnBrk="0" hangingPunct="1">
              <a:lnSpc>
                <a:spcPct val="90000"/>
              </a:lnSpc>
              <a:spcBef>
                <a:spcPts val="900"/>
              </a:spcBef>
              <a:spcAft>
                <a:spcPts val="0"/>
              </a:spcAft>
              <a:buClr>
                <a:schemeClr val="accent1"/>
              </a:buClr>
              <a:buSzTx/>
              <a:buFont typeface="Wingdings 2" pitchFamily="18" charset="2"/>
              <a:buNone/>
              <a:tabLst/>
              <a:defRPr/>
            </a:pPr>
            <a:r>
              <a:rPr lang="en-US" dirty="0"/>
              <a:t>Click to edit Master subtitle style</a:t>
            </a:r>
          </a:p>
        </p:txBody>
      </p:sp>
      <p:sp>
        <p:nvSpPr>
          <p:cNvPr id="13" name="Subtitle 2">
            <a:extLst>
              <a:ext uri="{FF2B5EF4-FFF2-40B4-BE49-F238E27FC236}">
                <a16:creationId xmlns:a16="http://schemas.microsoft.com/office/drawing/2014/main" id="{29ADC319-D700-3548-9F4D-F1963EEB3651}"/>
              </a:ext>
            </a:extLst>
          </p:cNvPr>
          <p:cNvSpPr txBox="1">
            <a:spLocks/>
          </p:cNvSpPr>
          <p:nvPr userDrawn="1"/>
        </p:nvSpPr>
        <p:spPr bwMode="auto">
          <a:xfrm>
            <a:off x="1654338" y="543283"/>
            <a:ext cx="5117721" cy="73206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spcCol="548640" anchor="t" anchorCtr="0" compatLnSpc="1">
            <a:prstTxWarp prst="textNoShape">
              <a:avLst/>
            </a:prstTxWarp>
            <a:noAutofit/>
          </a:bodyPr>
          <a:lstStyle>
            <a:lvl1pPr marL="0" marR="0" indent="0" algn="l" defTabSz="685817" rtl="0" eaLnBrk="1" fontAlgn="auto" latinLnBrk="0" hangingPunct="1">
              <a:lnSpc>
                <a:spcPct val="90000"/>
              </a:lnSpc>
              <a:spcBef>
                <a:spcPts val="900"/>
              </a:spcBef>
              <a:spcAft>
                <a:spcPts val="0"/>
              </a:spcAft>
              <a:buClr>
                <a:schemeClr val="accent1"/>
              </a:buClr>
              <a:buSzTx/>
              <a:buFont typeface="Wingdings 2" pitchFamily="18" charset="2"/>
              <a:buNone/>
              <a:tabLst/>
              <a:defRPr sz="1950" b="0" kern="1200" cap="none" spc="0" baseline="0">
                <a:solidFill>
                  <a:schemeClr val="bg1"/>
                </a:solidFill>
                <a:latin typeface="Trebuchet MS" panose="020B0703020202090204" pitchFamily="34" charset="0"/>
                <a:ea typeface="ＭＳ Ｐゴシック" charset="0"/>
                <a:cs typeface="ＭＳ Ｐゴシック" charset="0"/>
              </a:defRPr>
            </a:lvl1pPr>
            <a:lvl2pPr marL="342909" indent="0" algn="ctr" rtl="0" eaLnBrk="0" fontAlgn="base" hangingPunct="0">
              <a:spcBef>
                <a:spcPct val="20000"/>
              </a:spcBef>
              <a:spcAft>
                <a:spcPct val="0"/>
              </a:spcAft>
              <a:buClr>
                <a:srgbClr val="58B7DD"/>
              </a:buClr>
              <a:buFont typeface="Arial" charset="0"/>
              <a:buNone/>
              <a:defRPr sz="1650" kern="1200">
                <a:solidFill>
                  <a:schemeClr val="tx1"/>
                </a:solidFill>
                <a:latin typeface="+mn-lt"/>
                <a:ea typeface="ＭＳ Ｐゴシック" charset="0"/>
                <a:cs typeface="+mn-cs"/>
              </a:defRPr>
            </a:lvl2pPr>
            <a:lvl3pPr marL="685817" indent="0" algn="ctr" rtl="0" eaLnBrk="0" fontAlgn="base" hangingPunct="0">
              <a:spcBef>
                <a:spcPct val="20000"/>
              </a:spcBef>
              <a:spcAft>
                <a:spcPct val="0"/>
              </a:spcAft>
              <a:buClr>
                <a:srgbClr val="58B7DD"/>
              </a:buClr>
              <a:buFont typeface="Arial" charset="0"/>
              <a:buNone/>
              <a:defRPr sz="1650" kern="1200">
                <a:solidFill>
                  <a:schemeClr val="tx1"/>
                </a:solidFill>
                <a:latin typeface="+mn-lt"/>
                <a:ea typeface="ＭＳ Ｐゴシック" charset="0"/>
                <a:cs typeface="+mn-cs"/>
              </a:defRPr>
            </a:lvl3pPr>
            <a:lvl4pPr marL="1028726" indent="0" algn="ctr" rtl="0" eaLnBrk="0" fontAlgn="base" hangingPunct="0">
              <a:spcBef>
                <a:spcPct val="20000"/>
              </a:spcBef>
              <a:spcAft>
                <a:spcPct val="0"/>
              </a:spcAft>
              <a:buClr>
                <a:srgbClr val="58B7DD"/>
              </a:buClr>
              <a:buFont typeface="Arial" charset="0"/>
              <a:buNone/>
              <a:defRPr sz="1500" kern="1200">
                <a:solidFill>
                  <a:schemeClr val="tx1"/>
                </a:solidFill>
                <a:latin typeface="+mn-lt"/>
                <a:ea typeface="ＭＳ Ｐゴシック" charset="0"/>
                <a:cs typeface="+mn-cs"/>
              </a:defRPr>
            </a:lvl4pPr>
            <a:lvl5pPr marL="1371634" indent="0" algn="ctr" rtl="0" eaLnBrk="0" fontAlgn="base" hangingPunct="0">
              <a:spcBef>
                <a:spcPct val="20000"/>
              </a:spcBef>
              <a:spcAft>
                <a:spcPct val="0"/>
              </a:spcAft>
              <a:buClr>
                <a:srgbClr val="58B7DD"/>
              </a:buClr>
              <a:buFont typeface="Arial" charset="0"/>
              <a:buNone/>
              <a:defRPr sz="1500" kern="1200">
                <a:solidFill>
                  <a:schemeClr val="tx1"/>
                </a:solidFill>
                <a:latin typeface="+mn-lt"/>
                <a:ea typeface="ＭＳ Ｐゴシック" charset="0"/>
                <a:cs typeface="+mn-cs"/>
              </a:defRPr>
            </a:lvl5pPr>
            <a:lvl6pPr marL="1714544" indent="0" algn="ctr" defTabSz="914400" rtl="0" eaLnBrk="1" latinLnBrk="0" hangingPunct="1">
              <a:spcBef>
                <a:spcPct val="20000"/>
              </a:spcBef>
              <a:buClr>
                <a:schemeClr val="accent1"/>
              </a:buClr>
              <a:buFont typeface="Arial" pitchFamily="34" charset="0"/>
              <a:buNone/>
              <a:defRPr sz="1500" kern="1200" baseline="0">
                <a:solidFill>
                  <a:schemeClr val="tx1"/>
                </a:solidFill>
                <a:latin typeface="+mn-lt"/>
                <a:ea typeface="+mn-ea"/>
                <a:cs typeface="+mn-cs"/>
              </a:defRPr>
            </a:lvl6pPr>
            <a:lvl7pPr marL="2057451" indent="0" algn="ctr" defTabSz="914400" rtl="0" eaLnBrk="1" latinLnBrk="0" hangingPunct="1">
              <a:spcBef>
                <a:spcPct val="20000"/>
              </a:spcBef>
              <a:buClr>
                <a:schemeClr val="accent2"/>
              </a:buClr>
              <a:buFont typeface="Arial" pitchFamily="34" charset="0"/>
              <a:buNone/>
              <a:defRPr sz="1500" kern="1200">
                <a:solidFill>
                  <a:schemeClr val="tx1"/>
                </a:solidFill>
                <a:latin typeface="+mn-lt"/>
                <a:ea typeface="+mn-ea"/>
                <a:cs typeface="+mn-cs"/>
              </a:defRPr>
            </a:lvl7pPr>
            <a:lvl8pPr marL="2400360" indent="0" algn="ctr" defTabSz="914400" rtl="0" eaLnBrk="1" latinLnBrk="0" hangingPunct="1">
              <a:spcBef>
                <a:spcPct val="20000"/>
              </a:spcBef>
              <a:buClr>
                <a:schemeClr val="accent3"/>
              </a:buClr>
              <a:buFont typeface="Arial" pitchFamily="34" charset="0"/>
              <a:buNone/>
              <a:defRPr sz="1500" kern="1200">
                <a:solidFill>
                  <a:schemeClr val="tx1"/>
                </a:solidFill>
                <a:latin typeface="+mn-lt"/>
                <a:ea typeface="+mn-ea"/>
                <a:cs typeface="+mn-cs"/>
              </a:defRPr>
            </a:lvl8pPr>
            <a:lvl9pPr marL="2743269" indent="0" algn="ctr" defTabSz="914400" rtl="0" eaLnBrk="1" latinLnBrk="0" hangingPunct="1">
              <a:spcBef>
                <a:spcPct val="20000"/>
              </a:spcBef>
              <a:buClr>
                <a:schemeClr val="accent4"/>
              </a:buClr>
              <a:buFont typeface="Arial" pitchFamily="34" charset="0"/>
              <a:buNone/>
              <a:defRPr sz="1500" kern="1200">
                <a:solidFill>
                  <a:schemeClr val="tx1"/>
                </a:solidFill>
                <a:latin typeface="+mn-lt"/>
                <a:ea typeface="+mn-ea"/>
                <a:cs typeface="+mn-cs"/>
              </a:defRPr>
            </a:lvl9pPr>
          </a:lstStyle>
          <a:p>
            <a:pPr>
              <a:defRPr/>
            </a:pPr>
            <a:r>
              <a:rPr lang="en-US" sz="1400" spc="300" dirty="0"/>
              <a:t>COLLEGE OF POPULATION HEALTH</a:t>
            </a:r>
          </a:p>
        </p:txBody>
      </p:sp>
    </p:spTree>
    <p:extLst>
      <p:ext uri="{BB962C8B-B14F-4D97-AF65-F5344CB8AC3E}">
        <p14:creationId xmlns:p14="http://schemas.microsoft.com/office/powerpoint/2010/main" val="519853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49758"/>
            <a:ext cx="8229600" cy="877824"/>
          </a:xfrm>
          <a:prstGeom prst="rect">
            <a:avLst/>
          </a:prstGeom>
        </p:spPr>
        <p:txBody>
          <a:bodyPr/>
          <a:lstStyle>
            <a:lvl1pPr>
              <a:defRPr>
                <a:solidFill>
                  <a:srgbClr val="FCAF17"/>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4206760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7"/>
          <p:cNvSpPr>
            <a:spLocks noGrp="1"/>
          </p:cNvSpPr>
          <p:nvPr>
            <p:ph type="title"/>
          </p:nvPr>
        </p:nvSpPr>
        <p:spPr>
          <a:xfrm>
            <a:off x="0" y="1566310"/>
            <a:ext cx="9144000" cy="1828800"/>
          </a:xfrm>
          <a:prstGeom prst="rect">
            <a:avLst/>
          </a:prstGeom>
          <a:solidFill>
            <a:srgbClr val="58B7DD">
              <a:alpha val="24000"/>
            </a:srgbClr>
          </a:solidFill>
          <a:ln>
            <a:noFill/>
          </a:ln>
        </p:spPr>
        <p:txBody>
          <a:bodyPr anchor="ctr"/>
          <a:lstStyle>
            <a:lvl1pPr marL="457200">
              <a:defRPr sz="3600">
                <a:solidFill>
                  <a:srgbClr val="58B7DD"/>
                </a:solidFill>
              </a:defRPr>
            </a:lvl1pPr>
          </a:lstStyle>
          <a:p>
            <a:r>
              <a:rPr lang="en-US" dirty="0"/>
              <a:t>Click to edit Master title style</a:t>
            </a:r>
          </a:p>
        </p:txBody>
      </p:sp>
    </p:spTree>
    <p:extLst>
      <p:ext uri="{BB962C8B-B14F-4D97-AF65-F5344CB8AC3E}">
        <p14:creationId xmlns:p14="http://schemas.microsoft.com/office/powerpoint/2010/main" val="13729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49758"/>
            <a:ext cx="8229600" cy="877824"/>
          </a:xfrm>
          <a:prstGeom prst="rect">
            <a:avLst/>
          </a:prstGeom>
        </p:spPr>
        <p:txBody>
          <a:bodyPr/>
          <a:lstStyle>
            <a:lvl1pPr>
              <a:defRPr>
                <a:solidFill>
                  <a:srgbClr val="FCAF17"/>
                </a:solidFill>
              </a:defRPr>
            </a:lvl1pPr>
          </a:lstStyle>
          <a:p>
            <a:r>
              <a:rPr lang="en-US" dirty="0"/>
              <a:t>Click to edit Master title style</a:t>
            </a:r>
          </a:p>
        </p:txBody>
      </p:sp>
      <p:sp>
        <p:nvSpPr>
          <p:cNvPr id="3" name="Content Placeholder 2"/>
          <p:cNvSpPr>
            <a:spLocks noGrp="1"/>
          </p:cNvSpPr>
          <p:nvPr>
            <p:ph sz="half" idx="1"/>
          </p:nvPr>
        </p:nvSpPr>
        <p:spPr>
          <a:xfrm>
            <a:off x="457199" y="1309878"/>
            <a:ext cx="4023360" cy="3291840"/>
          </a:xfrm>
        </p:spPr>
        <p:txBody>
          <a:bodyPr>
            <a:normAutofit/>
          </a:bodyPr>
          <a:lstStyle>
            <a:lvl1pPr>
              <a:defRPr sz="1800" baseline="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3440" y="1309878"/>
            <a:ext cx="4023360" cy="3291840"/>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142078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5" name="Title 1"/>
          <p:cNvSpPr txBox="1">
            <a:spLocks/>
          </p:cNvSpPr>
          <p:nvPr userDrawn="1"/>
        </p:nvSpPr>
        <p:spPr>
          <a:xfrm>
            <a:off x="4648201" y="350044"/>
            <a:ext cx="4022725" cy="877491"/>
          </a:xfrm>
          <a:prstGeom prst="rect">
            <a:avLst/>
          </a:prstGeom>
        </p:spPr>
        <p:txBody>
          <a:bodyPr/>
          <a:lstStyle>
            <a:lvl1pPr algn="l" defTabSz="914400" rtl="0" eaLnBrk="1" latinLnBrk="0" hangingPunct="1">
              <a:spcBef>
                <a:spcPct val="0"/>
              </a:spcBef>
              <a:buNone/>
              <a:defRPr sz="2800" kern="1200" cap="none" spc="0" baseline="0">
                <a:ln>
                  <a:noFill/>
                </a:ln>
                <a:solidFill>
                  <a:srgbClr val="FCAF17"/>
                </a:solidFill>
                <a:effectLst/>
                <a:latin typeface="+mj-lt"/>
                <a:ea typeface="+mj-ea"/>
                <a:cs typeface="+mj-cs"/>
              </a:defRPr>
            </a:lvl1pPr>
          </a:lstStyle>
          <a:p>
            <a:pPr fontAlgn="auto">
              <a:spcAft>
                <a:spcPts val="0"/>
              </a:spcAft>
              <a:defRPr/>
            </a:pPr>
            <a:r>
              <a:rPr lang="en-US" sz="2400" dirty="0">
                <a:latin typeface="Trebuchet MS"/>
              </a:rPr>
              <a:t>Click to edit Master title style</a:t>
            </a:r>
          </a:p>
        </p:txBody>
      </p:sp>
      <p:sp>
        <p:nvSpPr>
          <p:cNvPr id="11" name="Content Placeholder 2"/>
          <p:cNvSpPr>
            <a:spLocks noGrp="1"/>
          </p:cNvSpPr>
          <p:nvPr>
            <p:ph sz="half" idx="13"/>
          </p:nvPr>
        </p:nvSpPr>
        <p:spPr>
          <a:xfrm>
            <a:off x="457199" y="1309878"/>
            <a:ext cx="4023360" cy="3291840"/>
          </a:xfrm>
        </p:spPr>
        <p:txBody>
          <a:bodyPr>
            <a:normAutofit/>
          </a:bodyPr>
          <a:lstStyle>
            <a:lvl1pPr>
              <a:defRPr sz="1800" baseline="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half" idx="14"/>
          </p:nvPr>
        </p:nvSpPr>
        <p:spPr>
          <a:xfrm>
            <a:off x="4663440" y="1309878"/>
            <a:ext cx="4023360" cy="3291840"/>
          </a:xfrm>
        </p:spPr>
        <p:txBody>
          <a:bodyPr>
            <a:normAutofit/>
          </a:bodyPr>
          <a:lstStyle>
            <a:lvl1pPr>
              <a:defRPr sz="1800" baseline="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p:cNvSpPr>
            <a:spLocks noGrp="1"/>
          </p:cNvSpPr>
          <p:nvPr>
            <p:ph type="title"/>
          </p:nvPr>
        </p:nvSpPr>
        <p:spPr>
          <a:xfrm>
            <a:off x="457201" y="349758"/>
            <a:ext cx="4023359" cy="877824"/>
          </a:xfrm>
          <a:prstGeom prst="rect">
            <a:avLst/>
          </a:prstGeom>
        </p:spPr>
        <p:txBody>
          <a:bodyPr anchor="t" anchorCtr="0"/>
          <a:lstStyle>
            <a:lvl1pPr>
              <a:defRPr sz="2400">
                <a:solidFill>
                  <a:srgbClr val="FCAF17"/>
                </a:solidFill>
              </a:defRPr>
            </a:lvl1pPr>
          </a:lstStyle>
          <a:p>
            <a:r>
              <a:rPr lang="en-US" dirty="0"/>
              <a:t>Click to edit Master title style</a:t>
            </a:r>
          </a:p>
        </p:txBody>
      </p:sp>
      <p:sp>
        <p:nvSpPr>
          <p:cNvPr id="2" name="Slide Number Placeholder 1"/>
          <p:cNvSpPr>
            <a:spLocks noGrp="1"/>
          </p:cNvSpPr>
          <p:nvPr>
            <p:ph type="sldNum" sz="quarter" idx="15"/>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210323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50044"/>
            <a:ext cx="8229600" cy="877491"/>
          </a:xfrm>
          <a:prstGeom prst="rect">
            <a:avLst/>
          </a:prstGeom>
        </p:spPr>
        <p:txBody>
          <a:bodyPr/>
          <a:lstStyle>
            <a:lvl1pPr>
              <a:defRPr>
                <a:solidFill>
                  <a:srgbClr val="FCAF17"/>
                </a:solidFill>
              </a:defRPr>
            </a:lvl1pPr>
          </a:lstStyle>
          <a:p>
            <a:r>
              <a:rPr lang="en-US" dirty="0"/>
              <a:t>Click to edit Master title style</a:t>
            </a:r>
          </a:p>
        </p:txBody>
      </p:sp>
      <p:sp>
        <p:nvSpPr>
          <p:cNvPr id="3" name="Slide Number Placeholder 2"/>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952985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36428"/>
            <a:ext cx="8252882" cy="445970"/>
          </a:xfrm>
          <a:prstGeom prst="rect">
            <a:avLst/>
          </a:prstGeom>
        </p:spPr>
        <p:txBody>
          <a:bodyPr anchor="b"/>
          <a:lstStyle>
            <a:lvl1pPr algn="ctr">
              <a:defRPr sz="2200" b="1">
                <a:ln>
                  <a:noFill/>
                </a:ln>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457200" y="349759"/>
            <a:ext cx="8252883" cy="3386669"/>
          </a:xfrm>
        </p:spPr>
        <p:txBody>
          <a:bodyPr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457200" y="4186970"/>
            <a:ext cx="8252882" cy="459486"/>
          </a:xfrm>
        </p:spPr>
        <p:txBody>
          <a:bodyPr>
            <a:normAutofit/>
          </a:bodyPr>
          <a:lstStyle>
            <a:lvl1pPr marL="0" indent="0" algn="ctr">
              <a:buNone/>
              <a:defRPr sz="1600">
                <a:solidFill>
                  <a:srgbClr val="58B7DD"/>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4"/>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3880454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3" name="Picture 2" descr="A screen shot of a computer&#10;&#10;Description automatically generated">
            <a:extLst>
              <a:ext uri="{FF2B5EF4-FFF2-40B4-BE49-F238E27FC236}">
                <a16:creationId xmlns:a16="http://schemas.microsoft.com/office/drawing/2014/main" id="{B5F398CF-E51A-604F-910A-A367D92539F8}"/>
              </a:ext>
            </a:extLst>
          </p:cNvPr>
          <p:cNvPicPr>
            <a:picLocks noChangeAspect="1"/>
          </p:cNvPicPr>
          <p:nvPr userDrawn="1"/>
        </p:nvPicPr>
        <p:blipFill>
          <a:blip r:embed="rId2"/>
          <a:stretch>
            <a:fillRect/>
          </a:stretch>
        </p:blipFill>
        <p:spPr>
          <a:xfrm>
            <a:off x="0" y="0"/>
            <a:ext cx="9144000" cy="5143500"/>
          </a:xfrm>
          <a:prstGeom prst="rect">
            <a:avLst/>
          </a:prstGeom>
        </p:spPr>
      </p:pic>
    </p:spTree>
    <p:extLst>
      <p:ext uri="{BB962C8B-B14F-4D97-AF65-F5344CB8AC3E}">
        <p14:creationId xmlns:p14="http://schemas.microsoft.com/office/powerpoint/2010/main" val="24375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2E5DF327-E424-B74E-B684-C5CD8716DA4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7" name="Text Placeholder 2"/>
          <p:cNvSpPr>
            <a:spLocks noGrp="1"/>
          </p:cNvSpPr>
          <p:nvPr>
            <p:ph type="body" idx="1"/>
          </p:nvPr>
        </p:nvSpPr>
        <p:spPr bwMode="auto">
          <a:xfrm>
            <a:off x="457200" y="1309688"/>
            <a:ext cx="8229600" cy="31598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Placeholder 1"/>
          <p:cNvSpPr>
            <a:spLocks noGrp="1"/>
          </p:cNvSpPr>
          <p:nvPr>
            <p:ph type="title"/>
          </p:nvPr>
        </p:nvSpPr>
        <p:spPr>
          <a:xfrm>
            <a:off x="457200" y="273844"/>
            <a:ext cx="8229600" cy="994172"/>
          </a:xfrm>
          <a:prstGeom prst="rect">
            <a:avLst/>
          </a:prstGeom>
        </p:spPr>
        <p:txBody>
          <a:bodyPr vert="horz" lIns="91440" tIns="45720" rIns="91440" bIns="45720" rtlCol="0" anchor="ctr">
            <a:normAutofit/>
          </a:bodyPr>
          <a:lstStyle/>
          <a:p>
            <a:r>
              <a:rPr lang="en-US"/>
              <a:t>Click to edit Master title style</a:t>
            </a:r>
          </a:p>
        </p:txBody>
      </p:sp>
      <p:sp>
        <p:nvSpPr>
          <p:cNvPr id="4" name="Slide Number Placeholder 3"/>
          <p:cNvSpPr>
            <a:spLocks noGrp="1"/>
          </p:cNvSpPr>
          <p:nvPr>
            <p:ph type="sldNum" sz="quarter" idx="4"/>
          </p:nvPr>
        </p:nvSpPr>
        <p:spPr>
          <a:xfrm>
            <a:off x="6553200" y="4572000"/>
            <a:ext cx="2133600" cy="273844"/>
          </a:xfrm>
          <a:prstGeom prst="rect">
            <a:avLst/>
          </a:prstGeom>
        </p:spPr>
        <p:txBody>
          <a:bodyPr vert="horz" lIns="91440" tIns="45720" rIns="91440" bIns="45720" rtlCol="0" anchor="ctr"/>
          <a:lstStyle>
            <a:lvl1pPr algn="r">
              <a:defRPr sz="800">
                <a:solidFill>
                  <a:schemeClr val="tx1">
                    <a:tint val="75000"/>
                  </a:schemeClr>
                </a:solidFill>
              </a:defRPr>
            </a:lvl1pPr>
          </a:lstStyle>
          <a:p>
            <a:fld id="{2E5DF327-E424-B74E-B684-C5CD8716DA49}" type="slidenum">
              <a:rPr lang="en-US" smtClean="0"/>
              <a:pPr/>
              <a:t>‹#›</a:t>
            </a:fld>
            <a:endParaRPr lang="en-US" dirty="0"/>
          </a:p>
        </p:txBody>
      </p:sp>
      <p:pic>
        <p:nvPicPr>
          <p:cNvPr id="6" name="Picture 5" descr="A close up of a logo&#10;&#10;Description automatically generated">
            <a:extLst>
              <a:ext uri="{FF2B5EF4-FFF2-40B4-BE49-F238E27FC236}">
                <a16:creationId xmlns:a16="http://schemas.microsoft.com/office/drawing/2014/main" id="{B0DEB042-5C18-C148-B280-D86EFB7563B8}"/>
              </a:ext>
            </a:extLst>
          </p:cNvPr>
          <p:cNvPicPr>
            <a:picLocks noChangeAspect="1"/>
          </p:cNvPicPr>
          <p:nvPr userDrawn="1"/>
        </p:nvPicPr>
        <p:blipFill rotWithShape="1">
          <a:blip r:embed="rId11"/>
          <a:srcRect t="91279"/>
          <a:stretch/>
        </p:blipFill>
        <p:spPr>
          <a:xfrm>
            <a:off x="0" y="4694944"/>
            <a:ext cx="9144000" cy="448555"/>
          </a:xfrm>
          <a:prstGeom prst="rect">
            <a:avLst/>
          </a:prstGeom>
        </p:spPr>
      </p:pic>
    </p:spTree>
  </p:cSld>
  <p:clrMap bg1="lt1" tx1="dk1" bg2="lt2" tx2="dk2" accent1="accent1" accent2="accent2" accent3="accent3" accent4="accent4" accent5="accent5" accent6="accent6" hlink="hlink" folHlink="folHlink"/>
  <p:sldLayoutIdLst>
    <p:sldLayoutId id="2147483940" r:id="rId1"/>
    <p:sldLayoutId id="2147483922" r:id="rId2"/>
    <p:sldLayoutId id="2147483924" r:id="rId3"/>
    <p:sldLayoutId id="2147483925" r:id="rId4"/>
    <p:sldLayoutId id="2147483936" r:id="rId5"/>
    <p:sldLayoutId id="2147483926" r:id="rId6"/>
    <p:sldLayoutId id="2147483937" r:id="rId7"/>
    <p:sldLayoutId id="2147483927" r:id="rId8"/>
    <p:sldLayoutId id="2147483950" r:id="rId9"/>
  </p:sldLayoutIdLst>
  <p:hf sldNum="0" hdr="0" ftr="0" dt="0"/>
  <p:txStyles>
    <p:titleStyle>
      <a:lvl1pPr algn="l" rtl="0" eaLnBrk="0" fontAlgn="base" hangingPunct="0">
        <a:spcBef>
          <a:spcPct val="0"/>
        </a:spcBef>
        <a:spcAft>
          <a:spcPct val="0"/>
        </a:spcAft>
        <a:defRPr sz="2800" kern="1200">
          <a:solidFill>
            <a:srgbClr val="FCAF17"/>
          </a:solidFill>
          <a:latin typeface="+mj-lt"/>
          <a:ea typeface="ＭＳ Ｐゴシック" charset="0"/>
          <a:cs typeface="ＭＳ Ｐゴシック" charset="0"/>
        </a:defRPr>
      </a:lvl1pPr>
      <a:lvl2pPr algn="l" rtl="0" eaLnBrk="0" fontAlgn="base" hangingPunct="0">
        <a:spcBef>
          <a:spcPct val="0"/>
        </a:spcBef>
        <a:spcAft>
          <a:spcPct val="0"/>
        </a:spcAft>
        <a:defRPr sz="2800">
          <a:solidFill>
            <a:srgbClr val="FCAF17"/>
          </a:solidFill>
          <a:latin typeface="Trebuchet MS" charset="0"/>
          <a:ea typeface="ＭＳ Ｐゴシック" charset="0"/>
          <a:cs typeface="ＭＳ Ｐゴシック" charset="0"/>
        </a:defRPr>
      </a:lvl2pPr>
      <a:lvl3pPr algn="l" rtl="0" eaLnBrk="0" fontAlgn="base" hangingPunct="0">
        <a:spcBef>
          <a:spcPct val="0"/>
        </a:spcBef>
        <a:spcAft>
          <a:spcPct val="0"/>
        </a:spcAft>
        <a:defRPr sz="2800">
          <a:solidFill>
            <a:srgbClr val="FCAF17"/>
          </a:solidFill>
          <a:latin typeface="Trebuchet MS" charset="0"/>
          <a:ea typeface="ＭＳ Ｐゴシック" charset="0"/>
          <a:cs typeface="ＭＳ Ｐゴシック" charset="0"/>
        </a:defRPr>
      </a:lvl3pPr>
      <a:lvl4pPr algn="l" rtl="0" eaLnBrk="0" fontAlgn="base" hangingPunct="0">
        <a:spcBef>
          <a:spcPct val="0"/>
        </a:spcBef>
        <a:spcAft>
          <a:spcPct val="0"/>
        </a:spcAft>
        <a:defRPr sz="2800">
          <a:solidFill>
            <a:srgbClr val="FCAF17"/>
          </a:solidFill>
          <a:latin typeface="Trebuchet MS" charset="0"/>
          <a:ea typeface="ＭＳ Ｐゴシック" charset="0"/>
          <a:cs typeface="ＭＳ Ｐゴシック" charset="0"/>
        </a:defRPr>
      </a:lvl4pPr>
      <a:lvl5pPr algn="l" rtl="0" eaLnBrk="0" fontAlgn="base" hangingPunct="0">
        <a:spcBef>
          <a:spcPct val="0"/>
        </a:spcBef>
        <a:spcAft>
          <a:spcPct val="0"/>
        </a:spcAft>
        <a:defRPr sz="2800">
          <a:solidFill>
            <a:srgbClr val="FCAF17"/>
          </a:solidFill>
          <a:latin typeface="Trebuchet MS" charset="0"/>
          <a:ea typeface="ＭＳ Ｐゴシック" charset="0"/>
          <a:cs typeface="ＭＳ Ｐゴシック" charset="0"/>
        </a:defRPr>
      </a:lvl5pPr>
      <a:lvl6pPr marL="457200" algn="l" rtl="0" fontAlgn="base">
        <a:spcBef>
          <a:spcPct val="0"/>
        </a:spcBef>
        <a:spcAft>
          <a:spcPct val="0"/>
        </a:spcAft>
        <a:defRPr sz="2800">
          <a:solidFill>
            <a:srgbClr val="FCAF17"/>
          </a:solidFill>
          <a:latin typeface="Trebuchet MS" charset="0"/>
          <a:ea typeface="ＭＳ Ｐゴシック" charset="0"/>
          <a:cs typeface="ＭＳ Ｐゴシック" charset="0"/>
        </a:defRPr>
      </a:lvl6pPr>
      <a:lvl7pPr marL="914400" algn="l" rtl="0" fontAlgn="base">
        <a:spcBef>
          <a:spcPct val="0"/>
        </a:spcBef>
        <a:spcAft>
          <a:spcPct val="0"/>
        </a:spcAft>
        <a:defRPr sz="2800">
          <a:solidFill>
            <a:srgbClr val="FCAF17"/>
          </a:solidFill>
          <a:latin typeface="Trebuchet MS" charset="0"/>
          <a:ea typeface="ＭＳ Ｐゴシック" charset="0"/>
          <a:cs typeface="ＭＳ Ｐゴシック" charset="0"/>
        </a:defRPr>
      </a:lvl7pPr>
      <a:lvl8pPr marL="1371600" algn="l" rtl="0" fontAlgn="base">
        <a:spcBef>
          <a:spcPct val="0"/>
        </a:spcBef>
        <a:spcAft>
          <a:spcPct val="0"/>
        </a:spcAft>
        <a:defRPr sz="2800">
          <a:solidFill>
            <a:srgbClr val="FCAF17"/>
          </a:solidFill>
          <a:latin typeface="Trebuchet MS" charset="0"/>
          <a:ea typeface="ＭＳ Ｐゴシック" charset="0"/>
          <a:cs typeface="ＭＳ Ｐゴシック" charset="0"/>
        </a:defRPr>
      </a:lvl8pPr>
      <a:lvl9pPr marL="1828800" algn="l" rtl="0" fontAlgn="base">
        <a:spcBef>
          <a:spcPct val="0"/>
        </a:spcBef>
        <a:spcAft>
          <a:spcPct val="0"/>
        </a:spcAft>
        <a:defRPr sz="2800">
          <a:solidFill>
            <a:srgbClr val="FCAF17"/>
          </a:solidFill>
          <a:latin typeface="Trebuchet MS" charset="0"/>
          <a:ea typeface="ＭＳ Ｐゴシック" charset="0"/>
          <a:cs typeface="ＭＳ Ｐゴシック" charset="0"/>
        </a:defRPr>
      </a:lvl9pPr>
    </p:titleStyle>
    <p:bodyStyle>
      <a:lvl1pPr marL="342900" indent="-228600" algn="l" rtl="0" eaLnBrk="0" fontAlgn="base" hangingPunct="0">
        <a:spcBef>
          <a:spcPct val="20000"/>
        </a:spcBef>
        <a:spcAft>
          <a:spcPct val="0"/>
        </a:spcAft>
        <a:buClr>
          <a:srgbClr val="58B7DD"/>
        </a:buClr>
        <a:buFont typeface="Arial" charset="0"/>
        <a:buChar char="•"/>
        <a:defRPr sz="2200" kern="1200">
          <a:solidFill>
            <a:schemeClr val="tx1"/>
          </a:solidFill>
          <a:latin typeface="+mn-lt"/>
          <a:ea typeface="ＭＳ Ｐゴシック" charset="0"/>
          <a:cs typeface="ＭＳ Ｐゴシック" charset="0"/>
        </a:defRPr>
      </a:lvl1pPr>
      <a:lvl2pPr marL="639763" indent="-228600" algn="l" rtl="0" eaLnBrk="0" fontAlgn="base" hangingPunct="0">
        <a:spcBef>
          <a:spcPct val="20000"/>
        </a:spcBef>
        <a:spcAft>
          <a:spcPct val="0"/>
        </a:spcAft>
        <a:buClr>
          <a:srgbClr val="58B7DD"/>
        </a:buClr>
        <a:buFont typeface="Arial" charset="0"/>
        <a:buChar char="•"/>
        <a:defRPr sz="2000" kern="1200">
          <a:solidFill>
            <a:schemeClr val="tx1"/>
          </a:solidFill>
          <a:latin typeface="+mn-lt"/>
          <a:ea typeface="ＭＳ Ｐゴシック" charset="0"/>
          <a:cs typeface="+mn-cs"/>
        </a:defRPr>
      </a:lvl2pPr>
      <a:lvl3pPr marL="1004888" indent="-228600" algn="l" rtl="0" eaLnBrk="0" fontAlgn="base" hangingPunct="0">
        <a:spcBef>
          <a:spcPct val="20000"/>
        </a:spcBef>
        <a:spcAft>
          <a:spcPct val="0"/>
        </a:spcAft>
        <a:buClr>
          <a:srgbClr val="58B7DD"/>
        </a:buClr>
        <a:buFont typeface="Arial" charset="0"/>
        <a:buChar char="•"/>
        <a:defRPr kern="1200">
          <a:solidFill>
            <a:schemeClr val="tx1"/>
          </a:solidFill>
          <a:latin typeface="+mn-lt"/>
          <a:ea typeface="ＭＳ Ｐゴシック" charset="0"/>
          <a:cs typeface="+mn-cs"/>
        </a:defRPr>
      </a:lvl3pPr>
      <a:lvl4pPr marL="1279525" indent="-228600" algn="l" rtl="0" eaLnBrk="0" fontAlgn="base" hangingPunct="0">
        <a:spcBef>
          <a:spcPct val="20000"/>
        </a:spcBef>
        <a:spcAft>
          <a:spcPct val="0"/>
        </a:spcAft>
        <a:buClr>
          <a:srgbClr val="58B7DD"/>
        </a:buClr>
        <a:buFont typeface="Arial" charset="0"/>
        <a:buChar char="•"/>
        <a:defRPr sz="1600" kern="1200">
          <a:solidFill>
            <a:schemeClr val="tx1"/>
          </a:solidFill>
          <a:latin typeface="+mn-lt"/>
          <a:ea typeface="ＭＳ Ｐゴシック" charset="0"/>
          <a:cs typeface="+mn-cs"/>
        </a:defRPr>
      </a:lvl4pPr>
      <a:lvl5pPr marL="1554163" indent="-228600" algn="l" rtl="0" eaLnBrk="0" fontAlgn="base" hangingPunct="0">
        <a:spcBef>
          <a:spcPct val="20000"/>
        </a:spcBef>
        <a:spcAft>
          <a:spcPct val="0"/>
        </a:spcAft>
        <a:buClr>
          <a:srgbClr val="58B7DD"/>
        </a:buClr>
        <a:buFont typeface="Arial" charset="0"/>
        <a:buChar char="•"/>
        <a:defRPr sz="1400" kern="1200">
          <a:solidFill>
            <a:schemeClr val="tx1"/>
          </a:solidFill>
          <a:latin typeface="+mn-lt"/>
          <a:ea typeface="ＭＳ Ｐゴシック" charset="0"/>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1002/cre2.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jf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jf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f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2.jf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doi.org/10.5005/j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CB118A9-C404-6B4D-9E5A-D2D7E96EC3AF}"/>
              </a:ext>
            </a:extLst>
          </p:cNvPr>
          <p:cNvSpPr>
            <a:spLocks noGrp="1"/>
          </p:cNvSpPr>
          <p:nvPr>
            <p:ph type="ctrTitle"/>
          </p:nvPr>
        </p:nvSpPr>
        <p:spPr>
          <a:xfrm>
            <a:off x="1654340" y="1263531"/>
            <a:ext cx="7253354" cy="2085975"/>
          </a:xfrm>
        </p:spPr>
        <p:txBody>
          <a:bodyPr>
            <a:noAutofit/>
          </a:bodyPr>
          <a:lstStyle/>
          <a:p>
            <a:r>
              <a:rPr lang="en-US" sz="3200" b="1" dirty="0"/>
              <a:t>A Rapid Systematic Review of the Significance of Parental Awareness of Children’s Oral Health on the Prevalence of Dental Caries in Saudi Arabia  </a:t>
            </a:r>
            <a:endParaRPr lang="en-US" sz="3200" dirty="0"/>
          </a:p>
        </p:txBody>
      </p:sp>
      <p:sp>
        <p:nvSpPr>
          <p:cNvPr id="7" name="Subtitle 6">
            <a:extLst>
              <a:ext uri="{FF2B5EF4-FFF2-40B4-BE49-F238E27FC236}">
                <a16:creationId xmlns:a16="http://schemas.microsoft.com/office/drawing/2014/main" id="{ADC99469-223B-634F-BD24-AE84F3BE8767}"/>
              </a:ext>
            </a:extLst>
          </p:cNvPr>
          <p:cNvSpPr>
            <a:spLocks noGrp="1"/>
          </p:cNvSpPr>
          <p:nvPr>
            <p:ph type="subTitle" idx="1"/>
          </p:nvPr>
        </p:nvSpPr>
        <p:spPr>
          <a:xfrm>
            <a:off x="1654338" y="3349506"/>
            <a:ext cx="4897382" cy="732069"/>
          </a:xfrm>
        </p:spPr>
        <p:txBody>
          <a:bodyPr/>
          <a:lstStyle/>
          <a:p>
            <a:r>
              <a:rPr lang="en-US" sz="2000" dirty="0"/>
              <a:t>Nasser </a:t>
            </a:r>
            <a:r>
              <a:rPr lang="en-US" sz="2000" dirty="0" err="1"/>
              <a:t>Albishi</a:t>
            </a:r>
            <a:r>
              <a:rPr lang="en-US" sz="2000" dirty="0"/>
              <a:t>  MPH (c)</a:t>
            </a:r>
          </a:p>
          <a:p>
            <a:r>
              <a:rPr lang="en-US" sz="1800" dirty="0"/>
              <a:t>Mentor:</a:t>
            </a:r>
            <a:r>
              <a:rPr lang="ar-LB" sz="1800" dirty="0"/>
              <a:t> </a:t>
            </a:r>
            <a:r>
              <a:rPr lang="en-US" sz="1800" dirty="0"/>
              <a:t>Prof. Martha Romney </a:t>
            </a:r>
          </a:p>
          <a:p>
            <a:r>
              <a:rPr lang="en-US" sz="1800"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35063"/>
            <a:ext cx="8229600" cy="877824"/>
          </a:xfrm>
        </p:spPr>
        <p:txBody>
          <a:bodyPr/>
          <a:lstStyle/>
          <a:p>
            <a:r>
              <a:rPr lang="en-US" dirty="0"/>
              <a:t>References</a:t>
            </a:r>
          </a:p>
        </p:txBody>
      </p:sp>
      <p:sp>
        <p:nvSpPr>
          <p:cNvPr id="5" name="Content Placeholder 4"/>
          <p:cNvSpPr>
            <a:spLocks noGrp="1"/>
          </p:cNvSpPr>
          <p:nvPr>
            <p:ph idx="1"/>
          </p:nvPr>
        </p:nvSpPr>
        <p:spPr>
          <a:xfrm>
            <a:off x="457200" y="846273"/>
            <a:ext cx="8229600" cy="3450953"/>
          </a:xfrm>
        </p:spPr>
        <p:txBody>
          <a:bodyPr/>
          <a:lstStyle/>
          <a:p>
            <a:r>
              <a:rPr lang="en-US" sz="1800" dirty="0" err="1"/>
              <a:t>Gudipaneni</a:t>
            </a:r>
            <a:r>
              <a:rPr lang="en-US" sz="1800" dirty="0"/>
              <a:t>, R. K., </a:t>
            </a:r>
            <a:r>
              <a:rPr lang="en-US" sz="1800" dirty="0" err="1"/>
              <a:t>Patil</a:t>
            </a:r>
            <a:r>
              <a:rPr lang="en-US" sz="1800" dirty="0"/>
              <a:t>, S. R., </a:t>
            </a:r>
            <a:r>
              <a:rPr lang="en-US" sz="1800" dirty="0" err="1"/>
              <a:t>Assiry</a:t>
            </a:r>
            <a:r>
              <a:rPr lang="en-US" sz="1800" dirty="0"/>
              <a:t>, A. A., </a:t>
            </a:r>
            <a:r>
              <a:rPr lang="en-US" sz="1800" dirty="0" err="1"/>
              <a:t>Karobari</a:t>
            </a:r>
            <a:r>
              <a:rPr lang="en-US" sz="1800" dirty="0"/>
              <a:t>, M. I., </a:t>
            </a:r>
            <a:r>
              <a:rPr lang="en-US" sz="1800" dirty="0" err="1"/>
              <a:t>Bandela</a:t>
            </a:r>
            <a:r>
              <a:rPr lang="en-US" sz="1800" dirty="0"/>
              <a:t>, V., </a:t>
            </a:r>
          </a:p>
          <a:p>
            <a:pPr marL="114300" indent="0">
              <a:buNone/>
            </a:pPr>
            <a:r>
              <a:rPr lang="en-US" sz="1800" dirty="0"/>
              <a:t>	</a:t>
            </a:r>
            <a:r>
              <a:rPr lang="en-US" sz="1800" dirty="0" err="1"/>
              <a:t>Metta</a:t>
            </a:r>
            <a:r>
              <a:rPr lang="en-US" sz="1800" dirty="0"/>
              <a:t>, K. K., &amp; </a:t>
            </a:r>
            <a:r>
              <a:rPr lang="en-US" sz="1800" dirty="0" err="1"/>
              <a:t>Almuhanna</a:t>
            </a:r>
            <a:r>
              <a:rPr lang="en-US" sz="1800" dirty="0"/>
              <a:t>, R. (2021). Association of oral hygiene 	practices with the outcome of untreated dental caries and its 	clinical consequences in pre-and primary school children: A cross-	sectional study in a northern province of Saudi Arabia. Clinical and 	experimental dental research, 7(6), 968–977.	 	</a:t>
            </a:r>
            <a:r>
              <a:rPr lang="en-US" sz="1800" dirty="0">
                <a:hlinkClick r:id="rId3"/>
              </a:rPr>
              <a:t>https://doi.org/10.1002/cre2.438</a:t>
            </a:r>
            <a:endParaRPr lang="en-US" sz="1800" dirty="0"/>
          </a:p>
          <a:p>
            <a:r>
              <a:rPr lang="en-US" sz="1800" dirty="0" err="1"/>
              <a:t>Kotha</a:t>
            </a:r>
            <a:r>
              <a:rPr lang="en-US" sz="1800" dirty="0"/>
              <a:t>, S., </a:t>
            </a:r>
            <a:r>
              <a:rPr lang="en-US" sz="1800" dirty="0" err="1"/>
              <a:t>Alabdulaali</a:t>
            </a:r>
            <a:r>
              <a:rPr lang="en-US" sz="1800" dirty="0"/>
              <a:t>, R., </a:t>
            </a:r>
            <a:r>
              <a:rPr lang="en-US" sz="1800" dirty="0" err="1"/>
              <a:t>Dahy</a:t>
            </a:r>
            <a:r>
              <a:rPr lang="en-US" sz="1800" dirty="0"/>
              <a:t>, W., </a:t>
            </a:r>
            <a:r>
              <a:rPr lang="en-US" sz="1800" dirty="0" err="1"/>
              <a:t>Alkhaibari</a:t>
            </a:r>
            <a:r>
              <a:rPr lang="en-US" sz="1800" dirty="0"/>
              <a:t>, Y., </a:t>
            </a:r>
            <a:r>
              <a:rPr lang="en-US" sz="1800" dirty="0" err="1"/>
              <a:t>Albaraki</a:t>
            </a:r>
            <a:r>
              <a:rPr lang="en-US" sz="1800" dirty="0"/>
              <a:t>, A., &amp; </a:t>
            </a:r>
          </a:p>
          <a:p>
            <a:pPr marL="114300" indent="0">
              <a:buNone/>
            </a:pPr>
            <a:r>
              <a:rPr lang="en-US" sz="1800" dirty="0"/>
              <a:t>	</a:t>
            </a:r>
            <a:r>
              <a:rPr lang="en-US" sz="1800" dirty="0" err="1"/>
              <a:t>Alghanim</a:t>
            </a:r>
            <a:r>
              <a:rPr lang="en-US" sz="1800" dirty="0"/>
              <a:t>, A. (2018). The influence of oral health knowledge on 	parental practices among the Saudi parents of children aged 2–6 	years in Riyadh City, Saudi Arabia. Journal Of International Society 	Of Preventive And Community Dentistry, 8(6), 565. </a:t>
            </a:r>
            <a:r>
              <a:rPr lang="en-US" sz="1800" dirty="0" err="1"/>
              <a:t>doi</a:t>
            </a:r>
            <a:r>
              <a:rPr lang="en-US" sz="1800" dirty="0"/>
              <a:t>: 	10.4103/jispcd.jispcd_341_18</a:t>
            </a:r>
          </a:p>
          <a:p>
            <a:endParaRPr lang="en-US" sz="1800" dirty="0"/>
          </a:p>
        </p:txBody>
      </p:sp>
    </p:spTree>
    <p:extLst>
      <p:ext uri="{BB962C8B-B14F-4D97-AF65-F5344CB8AC3E}">
        <p14:creationId xmlns:p14="http://schemas.microsoft.com/office/powerpoint/2010/main" val="2180488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6902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a:t>High Prevalence of Dental Caries in Children in Saudi Arabia </a:t>
            </a:r>
          </a:p>
        </p:txBody>
      </p:sp>
      <p:sp>
        <p:nvSpPr>
          <p:cNvPr id="2" name="Content Placeholder 1"/>
          <p:cNvSpPr>
            <a:spLocks noGrp="1"/>
          </p:cNvSpPr>
          <p:nvPr>
            <p:ph idx="1"/>
          </p:nvPr>
        </p:nvSpPr>
        <p:spPr>
          <a:xfrm>
            <a:off x="457200" y="1309688"/>
            <a:ext cx="8229600" cy="2538894"/>
          </a:xfrm>
        </p:spPr>
        <p:txBody>
          <a:bodyPr/>
          <a:lstStyle/>
          <a:p>
            <a:pPr marL="114300" indent="0">
              <a:buNone/>
            </a:pPr>
            <a:r>
              <a:rPr lang="en-US" sz="2000" b="1" dirty="0"/>
              <a:t>Dental Caries in Literature</a:t>
            </a:r>
          </a:p>
          <a:p>
            <a:r>
              <a:rPr lang="en-US" sz="2000" dirty="0"/>
              <a:t>One of the most common oral health problems in children in Saudi Arabia </a:t>
            </a:r>
            <a:endParaRPr lang="en-US" sz="2000" baseline="30000" dirty="0"/>
          </a:p>
          <a:p>
            <a:r>
              <a:rPr lang="en-US" sz="2000" dirty="0"/>
              <a:t>Percentages are varied in different places in Saudi Arabia, as high as 89%.</a:t>
            </a:r>
            <a:endParaRPr lang="en-US" sz="2000" baseline="30000" dirty="0"/>
          </a:p>
          <a:p>
            <a:pPr marL="114300" indent="0">
              <a:buNone/>
            </a:pPr>
            <a:endParaRPr lang="en-US" sz="2000" b="1" dirty="0"/>
          </a:p>
          <a:p>
            <a:pPr marL="114300" indent="0">
              <a:buNone/>
            </a:pPr>
            <a:r>
              <a:rPr lang="en-US" sz="2000" b="1" dirty="0"/>
              <a:t>Risk Factors:</a:t>
            </a:r>
          </a:p>
          <a:p>
            <a:r>
              <a:rPr lang="en-US" sz="2000" b="1" dirty="0">
                <a:solidFill>
                  <a:srgbClr val="FF0000"/>
                </a:solidFill>
              </a:rPr>
              <a:t>Poor oral hygiene level of the children.</a:t>
            </a:r>
          </a:p>
          <a:p>
            <a:r>
              <a:rPr lang="en-US" sz="2000" b="1" dirty="0">
                <a:solidFill>
                  <a:srgbClr val="FF0000"/>
                </a:solidFill>
              </a:rPr>
              <a:t>Parents need more involvement in hygiene practices.</a:t>
            </a:r>
          </a:p>
          <a:p>
            <a:endParaRPr lang="en-US" sz="2000" b="1" dirty="0"/>
          </a:p>
        </p:txBody>
      </p:sp>
      <p:sp>
        <p:nvSpPr>
          <p:cNvPr id="7" name="TextBox 6"/>
          <p:cNvSpPr txBox="1"/>
          <p:nvPr/>
        </p:nvSpPr>
        <p:spPr>
          <a:xfrm>
            <a:off x="503680" y="2726520"/>
            <a:ext cx="3617089" cy="646331"/>
          </a:xfrm>
          <a:prstGeom prst="rect">
            <a:avLst/>
          </a:prstGeom>
          <a:noFill/>
        </p:spPr>
        <p:txBody>
          <a:bodyPr wrap="square" rtlCol="0">
            <a:spAutoFit/>
          </a:bodyPr>
          <a:lstStyle/>
          <a:p>
            <a:endParaRPr lang="en-US" b="1" dirty="0">
              <a:solidFill>
                <a:srgbClr val="FF0000"/>
              </a:solidFill>
            </a:endParaRPr>
          </a:p>
          <a:p>
            <a:endParaRPr lang="en-US" dirty="0"/>
          </a:p>
        </p:txBody>
      </p:sp>
      <p:pic>
        <p:nvPicPr>
          <p:cNvPr id="5" name="Picture 4" descr="Diagram&#10;&#10;Description automatically generated">
            <a:extLst>
              <a:ext uri="{FF2B5EF4-FFF2-40B4-BE49-F238E27FC236}">
                <a16:creationId xmlns:a16="http://schemas.microsoft.com/office/drawing/2014/main" id="{D70FB760-023A-0AE7-76BB-44771A7708FD}"/>
              </a:ext>
            </a:extLst>
          </p:cNvPr>
          <p:cNvPicPr>
            <a:picLocks noChangeAspect="1"/>
          </p:cNvPicPr>
          <p:nvPr/>
        </p:nvPicPr>
        <p:blipFill>
          <a:blip r:embed="rId3"/>
          <a:stretch>
            <a:fillRect/>
          </a:stretch>
        </p:blipFill>
        <p:spPr>
          <a:xfrm>
            <a:off x="7029450" y="2691991"/>
            <a:ext cx="2114550" cy="1921691"/>
          </a:xfrm>
          <a:prstGeom prst="rect">
            <a:avLst/>
          </a:prstGeom>
        </p:spPr>
      </p:pic>
    </p:spTree>
    <p:extLst>
      <p:ext uri="{BB962C8B-B14F-4D97-AF65-F5344CB8AC3E}">
        <p14:creationId xmlns:p14="http://schemas.microsoft.com/office/powerpoint/2010/main" val="1062931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6925"/>
            <a:ext cx="8229600" cy="877824"/>
          </a:xfrm>
        </p:spPr>
        <p:txBody>
          <a:bodyPr/>
          <a:lstStyle/>
          <a:p>
            <a:r>
              <a:rPr lang="en-US" b="1" dirty="0"/>
              <a:t>Parental Involvement in Children’s Oral Hygiene</a:t>
            </a:r>
            <a:endParaRPr lang="en-US"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655397608"/>
              </p:ext>
            </p:extLst>
          </p:nvPr>
        </p:nvGraphicFramePr>
        <p:xfrm>
          <a:off x="457201" y="765679"/>
          <a:ext cx="7274688" cy="8200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p:cNvSpPr/>
          <p:nvPr/>
        </p:nvSpPr>
        <p:spPr>
          <a:xfrm>
            <a:off x="457201" y="2036407"/>
            <a:ext cx="6395012" cy="2308324"/>
          </a:xfrm>
          <a:prstGeom prst="rect">
            <a:avLst/>
          </a:prstGeom>
        </p:spPr>
        <p:txBody>
          <a:bodyPr wrap="square">
            <a:spAutoFit/>
          </a:bodyPr>
          <a:lstStyle/>
          <a:p>
            <a:pPr marL="342900" lvl="0" indent="-342900">
              <a:buAutoNum type="arabicPeriod"/>
            </a:pPr>
            <a:r>
              <a:rPr lang="en-US" b="1" dirty="0"/>
              <a:t>Limited awareness of </a:t>
            </a:r>
            <a:endParaRPr lang="en-US" b="1" baseline="30000" dirty="0"/>
          </a:p>
          <a:p>
            <a:pPr lvl="1"/>
            <a:r>
              <a:rPr lang="en-US" dirty="0"/>
              <a:t>Using a toothbrush instead of finger brushing</a:t>
            </a:r>
          </a:p>
          <a:p>
            <a:pPr lvl="1"/>
            <a:r>
              <a:rPr lang="en-US" dirty="0"/>
              <a:t>Frequency of brushing</a:t>
            </a:r>
          </a:p>
          <a:p>
            <a:pPr lvl="1"/>
            <a:r>
              <a:rPr lang="en-US" dirty="0"/>
              <a:t>Supervision of children while brushing</a:t>
            </a:r>
          </a:p>
          <a:p>
            <a:pPr lvl="1"/>
            <a:r>
              <a:rPr lang="en-US" dirty="0"/>
              <a:t>Dentist visits</a:t>
            </a:r>
          </a:p>
          <a:p>
            <a:pPr lvl="1"/>
            <a:endParaRPr lang="en-US" dirty="0"/>
          </a:p>
          <a:p>
            <a:pPr marL="457200" lvl="0" indent="-457200"/>
            <a:r>
              <a:rPr lang="en-US" b="1" dirty="0"/>
              <a:t>2. Effective interventions to increase Parental Supervised  Brushing (PSB)</a:t>
            </a:r>
            <a:endParaRPr lang="en-US" b="1" baseline="30000" dirty="0"/>
          </a:p>
        </p:txBody>
      </p:sp>
      <p:pic>
        <p:nvPicPr>
          <p:cNvPr id="5" name="Picture 4" descr="A picture containing text, clipart&#10;&#10;Description automatically generated">
            <a:extLst>
              <a:ext uri="{FF2B5EF4-FFF2-40B4-BE49-F238E27FC236}">
                <a16:creationId xmlns:a16="http://schemas.microsoft.com/office/drawing/2014/main" id="{4007AC89-0DEF-F7B8-6B0D-BDA2624785FE}"/>
              </a:ext>
            </a:extLst>
          </p:cNvPr>
          <p:cNvPicPr>
            <a:picLocks noChangeAspect="1"/>
          </p:cNvPicPr>
          <p:nvPr/>
        </p:nvPicPr>
        <p:blipFill>
          <a:blip r:embed="rId8"/>
          <a:stretch>
            <a:fillRect/>
          </a:stretch>
        </p:blipFill>
        <p:spPr>
          <a:xfrm>
            <a:off x="6852213" y="1980367"/>
            <a:ext cx="2098876" cy="1876425"/>
          </a:xfrm>
          <a:prstGeom prst="rect">
            <a:avLst/>
          </a:prstGeom>
        </p:spPr>
      </p:pic>
    </p:spTree>
    <p:extLst>
      <p:ext uri="{BB962C8B-B14F-4D97-AF65-F5344CB8AC3E}">
        <p14:creationId xmlns:p14="http://schemas.microsoft.com/office/powerpoint/2010/main" val="281329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Conducting a Rapid Systematic Review </a:t>
            </a:r>
          </a:p>
        </p:txBody>
      </p:sp>
      <p:sp>
        <p:nvSpPr>
          <p:cNvPr id="5" name="Content Placeholder 4"/>
          <p:cNvSpPr>
            <a:spLocks noGrp="1"/>
          </p:cNvSpPr>
          <p:nvPr>
            <p:ph idx="1"/>
          </p:nvPr>
        </p:nvSpPr>
        <p:spPr>
          <a:xfrm>
            <a:off x="173620" y="1355986"/>
            <a:ext cx="8229600" cy="3159837"/>
          </a:xfrm>
        </p:spPr>
        <p:txBody>
          <a:bodyPr/>
          <a:lstStyle/>
          <a:p>
            <a:pPr marL="114300" indent="0">
              <a:buNone/>
            </a:pPr>
            <a:r>
              <a:rPr lang="en-US" b="1" u="sng" dirty="0">
                <a:solidFill>
                  <a:schemeClr val="accent6">
                    <a:lumMod val="75000"/>
                  </a:schemeClr>
                </a:solidFill>
              </a:rPr>
              <a:t>Research Question:</a:t>
            </a:r>
          </a:p>
          <a:p>
            <a:pPr marL="114300" indent="0">
              <a:buNone/>
            </a:pPr>
            <a:r>
              <a:rPr lang="en-US" dirty="0"/>
              <a:t>“</a:t>
            </a:r>
            <a:r>
              <a:rPr lang="en-US" sz="1800" dirty="0"/>
              <a:t>To what extent does parental awareness of their children’s oral hygiene have an effect on the prevalence of dental caries in Saudi Arabia?”</a:t>
            </a:r>
          </a:p>
          <a:p>
            <a:pPr marL="114300" indent="0">
              <a:buNone/>
            </a:pPr>
            <a:r>
              <a:rPr lang="en-US" b="1" u="sng" dirty="0">
                <a:solidFill>
                  <a:schemeClr val="accent6">
                    <a:lumMod val="75000"/>
                  </a:schemeClr>
                </a:solidFill>
              </a:rPr>
              <a:t>Answering the question:</a:t>
            </a:r>
          </a:p>
          <a:p>
            <a:pPr>
              <a:buFontTx/>
              <a:buChar char="-"/>
            </a:pPr>
            <a:r>
              <a:rPr lang="en-US" sz="1800" dirty="0"/>
              <a:t>Synthesizing previous evidence from 6 published articles</a:t>
            </a:r>
          </a:p>
          <a:p>
            <a:pPr>
              <a:buFontTx/>
              <a:buChar char="-"/>
            </a:pPr>
            <a:r>
              <a:rPr lang="en-US" sz="1800" dirty="0"/>
              <a:t>Describing their findings using systematic review methods</a:t>
            </a:r>
          </a:p>
          <a:p>
            <a:pPr>
              <a:buFontTx/>
              <a:buChar char="-"/>
            </a:pPr>
            <a:r>
              <a:rPr lang="en-US" sz="1800" dirty="0"/>
              <a:t>Discuss possible solutions and future research opportunities</a:t>
            </a:r>
          </a:p>
        </p:txBody>
      </p:sp>
      <p:pic>
        <p:nvPicPr>
          <p:cNvPr id="3" name="Picture 2">
            <a:extLst>
              <a:ext uri="{FF2B5EF4-FFF2-40B4-BE49-F238E27FC236}">
                <a16:creationId xmlns:a16="http://schemas.microsoft.com/office/drawing/2014/main" id="{8F361FEF-3917-242A-C257-A5032A46D687}"/>
              </a:ext>
            </a:extLst>
          </p:cNvPr>
          <p:cNvPicPr>
            <a:picLocks noChangeAspect="1"/>
          </p:cNvPicPr>
          <p:nvPr/>
        </p:nvPicPr>
        <p:blipFill>
          <a:blip r:embed="rId3"/>
          <a:stretch>
            <a:fillRect/>
          </a:stretch>
        </p:blipFill>
        <p:spPr>
          <a:xfrm>
            <a:off x="6929437" y="104775"/>
            <a:ext cx="2143125" cy="1728787"/>
          </a:xfrm>
          <a:prstGeom prst="rect">
            <a:avLst/>
          </a:prstGeom>
        </p:spPr>
      </p:pic>
    </p:spTree>
    <p:extLst>
      <p:ext uri="{BB962C8B-B14F-4D97-AF65-F5344CB8AC3E}">
        <p14:creationId xmlns:p14="http://schemas.microsoft.com/office/powerpoint/2010/main" val="1220792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129F5-C3EB-FA30-7FC6-E2CDD8A223CA}"/>
              </a:ext>
            </a:extLst>
          </p:cNvPr>
          <p:cNvSpPr>
            <a:spLocks noGrp="1"/>
          </p:cNvSpPr>
          <p:nvPr>
            <p:ph type="title"/>
          </p:nvPr>
        </p:nvSpPr>
        <p:spPr/>
        <p:txBody>
          <a:bodyPr>
            <a:normAutofit fontScale="90000"/>
          </a:bodyPr>
          <a:lstStyle/>
          <a:p>
            <a:r>
              <a:rPr lang="en-US" b="1" dirty="0">
                <a:solidFill>
                  <a:srgbClr val="FFC000"/>
                </a:solidFill>
              </a:rPr>
              <a:t>SELECTION PROCESS</a:t>
            </a:r>
            <a:br>
              <a:rPr lang="en-US" b="1" dirty="0">
                <a:solidFill>
                  <a:srgbClr val="FFC000"/>
                </a:solidFill>
              </a:rPr>
            </a:br>
            <a:endParaRPr lang="en-US" dirty="0"/>
          </a:p>
        </p:txBody>
      </p:sp>
      <p:sp>
        <p:nvSpPr>
          <p:cNvPr id="3" name="Content Placeholder 2">
            <a:extLst>
              <a:ext uri="{FF2B5EF4-FFF2-40B4-BE49-F238E27FC236}">
                <a16:creationId xmlns:a16="http://schemas.microsoft.com/office/drawing/2014/main" id="{73BB291F-1E17-E5A0-A78B-406019807642}"/>
              </a:ext>
            </a:extLst>
          </p:cNvPr>
          <p:cNvSpPr>
            <a:spLocks noGrp="1"/>
          </p:cNvSpPr>
          <p:nvPr>
            <p:ph sz="half" idx="1"/>
          </p:nvPr>
        </p:nvSpPr>
        <p:spPr>
          <a:xfrm>
            <a:off x="361153" y="870965"/>
            <a:ext cx="6826255" cy="3843909"/>
          </a:xfrm>
        </p:spPr>
        <p:txBody>
          <a:bodyPr>
            <a:normAutofit fontScale="32500" lnSpcReduction="20000"/>
          </a:bodyPr>
          <a:lstStyle/>
          <a:p>
            <a:pPr>
              <a:buFont typeface="Wingdings" panose="05000000000000000000" pitchFamily="2" charset="2"/>
              <a:buChar char="Ø"/>
            </a:pPr>
            <a:r>
              <a:rPr lang="en-US" sz="4300" b="1" dirty="0"/>
              <a:t>Dataset</a:t>
            </a:r>
          </a:p>
          <a:p>
            <a:pPr marL="114300" indent="0">
              <a:buNone/>
            </a:pPr>
            <a:r>
              <a:rPr lang="en-US" sz="4300" dirty="0"/>
              <a:t>    PubMed</a:t>
            </a:r>
          </a:p>
          <a:p>
            <a:pPr marL="114300" indent="0">
              <a:buNone/>
            </a:pPr>
            <a:endParaRPr lang="en-US" sz="4300" dirty="0"/>
          </a:p>
          <a:p>
            <a:pPr>
              <a:buFont typeface="Wingdings" panose="05000000000000000000" pitchFamily="2" charset="2"/>
              <a:buChar char="Ø"/>
            </a:pPr>
            <a:r>
              <a:rPr lang="en-US" sz="4300" b="1" dirty="0"/>
              <a:t>Keywords</a:t>
            </a:r>
            <a:r>
              <a:rPr lang="en-US" sz="4300" b="1" baseline="0" dirty="0"/>
              <a:t>: </a:t>
            </a:r>
            <a:r>
              <a:rPr lang="en-US" sz="4300" baseline="0" dirty="0"/>
              <a:t>“parents”, “child”, “prevalence”, “dental caries”, “oral hygiene”, “Saudi Arabia”</a:t>
            </a:r>
            <a:endParaRPr lang="en-US" sz="4300" dirty="0"/>
          </a:p>
          <a:p>
            <a:pPr marL="114300" indent="0">
              <a:buNone/>
            </a:pPr>
            <a:endParaRPr lang="en-US" sz="4300" dirty="0"/>
          </a:p>
          <a:p>
            <a:pPr>
              <a:buFont typeface="Wingdings" panose="05000000000000000000" pitchFamily="2" charset="2"/>
              <a:buChar char="Ø"/>
            </a:pPr>
            <a:r>
              <a:rPr lang="en-US" sz="4300" b="1" dirty="0"/>
              <a:t>Data Collection:</a:t>
            </a:r>
          </a:p>
          <a:p>
            <a:pPr marL="114300" indent="0">
              <a:buNone/>
            </a:pPr>
            <a:r>
              <a:rPr lang="en-US" sz="4300" dirty="0"/>
              <a:t>     Using PECO and </a:t>
            </a:r>
            <a:r>
              <a:rPr lang="en-US" sz="4300" dirty="0" err="1"/>
              <a:t>MeSH</a:t>
            </a:r>
            <a:r>
              <a:rPr lang="en-US" sz="4300" dirty="0"/>
              <a:t> terms</a:t>
            </a:r>
          </a:p>
          <a:p>
            <a:pPr>
              <a:buFont typeface="Wingdings" panose="05000000000000000000" pitchFamily="2" charset="2"/>
              <a:buChar char="Ø"/>
            </a:pPr>
            <a:endParaRPr lang="en-US" sz="4300" b="1" dirty="0"/>
          </a:p>
          <a:p>
            <a:pPr>
              <a:buFont typeface="Wingdings" panose="05000000000000000000" pitchFamily="2" charset="2"/>
              <a:buChar char="Ø"/>
            </a:pPr>
            <a:r>
              <a:rPr lang="en-US" sz="4300" b="1" dirty="0"/>
              <a:t>Review Methods: </a:t>
            </a:r>
          </a:p>
          <a:p>
            <a:pPr marL="0" indent="0">
              <a:buNone/>
            </a:pPr>
            <a:r>
              <a:rPr lang="en-US" sz="4300" dirty="0"/>
              <a:t>        Screened title and an abstract</a:t>
            </a:r>
          </a:p>
          <a:p>
            <a:pPr marL="0" indent="0">
              <a:buNone/>
            </a:pPr>
            <a:r>
              <a:rPr lang="en-US" sz="4300" dirty="0"/>
              <a:t>        Screened full text</a:t>
            </a:r>
          </a:p>
          <a:p>
            <a:pPr marL="342900" indent="-342900">
              <a:buFont typeface="Wingdings" panose="05000000000000000000" pitchFamily="2" charset="2"/>
              <a:buChar char="Ø"/>
            </a:pPr>
            <a:endParaRPr lang="en-US" sz="4300" dirty="0"/>
          </a:p>
          <a:p>
            <a:pPr>
              <a:buFont typeface="Wingdings" panose="05000000000000000000" pitchFamily="2" charset="2"/>
              <a:buChar char="Ø"/>
            </a:pPr>
            <a:r>
              <a:rPr lang="en-US" sz="4300" b="1" dirty="0"/>
              <a:t>Data Extraction:</a:t>
            </a:r>
          </a:p>
          <a:p>
            <a:pPr marL="0" lvl="0" indent="0">
              <a:buNone/>
            </a:pPr>
            <a:r>
              <a:rPr lang="en-US" sz="4300" dirty="0"/>
              <a:t>       Find commonalities and differences among articles</a:t>
            </a:r>
          </a:p>
          <a:p>
            <a:pPr marL="0" lvl="0" indent="0">
              <a:buNone/>
            </a:pPr>
            <a:endParaRPr lang="en-US" sz="4300" dirty="0"/>
          </a:p>
          <a:p>
            <a:pPr marL="0" indent="0">
              <a:buNone/>
            </a:pPr>
            <a:r>
              <a:rPr lang="en-US" sz="4300" dirty="0"/>
              <a:t>       Find the evidence from each article that supports a correlation between parental awareness and children’s dental caries.  </a:t>
            </a:r>
          </a:p>
          <a:p>
            <a:pPr marL="114300" indent="0">
              <a:buNone/>
            </a:pPr>
            <a:endParaRPr lang="en-US" dirty="0"/>
          </a:p>
        </p:txBody>
      </p:sp>
      <p:pic>
        <p:nvPicPr>
          <p:cNvPr id="6" name="Content Placeholder 5">
            <a:extLst>
              <a:ext uri="{FF2B5EF4-FFF2-40B4-BE49-F238E27FC236}">
                <a16:creationId xmlns:a16="http://schemas.microsoft.com/office/drawing/2014/main" id="{3E1A03B6-3A2C-8BF1-FA76-36A531DF4BB6}"/>
              </a:ext>
            </a:extLst>
          </p:cNvPr>
          <p:cNvPicPr>
            <a:picLocks noGrp="1" noChangeAspect="1"/>
          </p:cNvPicPr>
          <p:nvPr>
            <p:ph sz="half" idx="2"/>
          </p:nvPr>
        </p:nvPicPr>
        <p:blipFill>
          <a:blip r:embed="rId3"/>
          <a:stretch>
            <a:fillRect/>
          </a:stretch>
        </p:blipFill>
        <p:spPr>
          <a:xfrm>
            <a:off x="7105650" y="198120"/>
            <a:ext cx="2038349" cy="1809750"/>
          </a:xfrm>
        </p:spPr>
      </p:pic>
      <p:pic>
        <p:nvPicPr>
          <p:cNvPr id="8" name="Picture 7">
            <a:extLst>
              <a:ext uri="{FF2B5EF4-FFF2-40B4-BE49-F238E27FC236}">
                <a16:creationId xmlns:a16="http://schemas.microsoft.com/office/drawing/2014/main" id="{BA93A5F8-AE06-C70B-4744-44990452146A}"/>
              </a:ext>
            </a:extLst>
          </p:cNvPr>
          <p:cNvPicPr>
            <a:picLocks noChangeAspect="1"/>
          </p:cNvPicPr>
          <p:nvPr/>
        </p:nvPicPr>
        <p:blipFill>
          <a:blip r:embed="rId4"/>
          <a:stretch>
            <a:fillRect/>
          </a:stretch>
        </p:blipFill>
        <p:spPr>
          <a:xfrm>
            <a:off x="7241778" y="2159508"/>
            <a:ext cx="1766092" cy="1400176"/>
          </a:xfrm>
          <a:prstGeom prst="rect">
            <a:avLst/>
          </a:prstGeom>
        </p:spPr>
      </p:pic>
    </p:spTree>
    <p:extLst>
      <p:ext uri="{BB962C8B-B14F-4D97-AF65-F5344CB8AC3E}">
        <p14:creationId xmlns:p14="http://schemas.microsoft.com/office/powerpoint/2010/main" val="3999674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71500" y="130580"/>
            <a:ext cx="3747951" cy="369332"/>
          </a:xfrm>
          <a:prstGeom prst="rect">
            <a:avLst/>
          </a:prstGeom>
          <a:noFill/>
        </p:spPr>
        <p:txBody>
          <a:bodyPr wrap="square" rtlCol="0">
            <a:spAutoFit/>
          </a:bodyPr>
          <a:lstStyle/>
          <a:p>
            <a:r>
              <a:rPr lang="en-US" b="1" dirty="0">
                <a:solidFill>
                  <a:schemeClr val="accent6"/>
                </a:solidFill>
              </a:rPr>
              <a:t>Figure 1: PRISMA Flow Diagram </a:t>
            </a:r>
          </a:p>
        </p:txBody>
      </p:sp>
      <p:sp>
        <p:nvSpPr>
          <p:cNvPr id="8" name="Rectangle 7"/>
          <p:cNvSpPr/>
          <p:nvPr/>
        </p:nvSpPr>
        <p:spPr>
          <a:xfrm>
            <a:off x="4861368" y="1704780"/>
            <a:ext cx="4381017" cy="830997"/>
          </a:xfrm>
          <a:prstGeom prst="rect">
            <a:avLst/>
          </a:prstGeom>
        </p:spPr>
        <p:txBody>
          <a:bodyPr wrap="square">
            <a:spAutoFit/>
          </a:bodyPr>
          <a:lstStyle/>
          <a:p>
            <a:pPr lvl="0"/>
            <a:endParaRPr lang="en-US" sz="1600" dirty="0"/>
          </a:p>
          <a:p>
            <a:endParaRPr lang="en-US" sz="1600" dirty="0"/>
          </a:p>
          <a:p>
            <a:endParaRPr lang="en-US" sz="1600" dirty="0"/>
          </a:p>
        </p:txBody>
      </p:sp>
      <p:pic>
        <p:nvPicPr>
          <p:cNvPr id="4" name="Picture 3">
            <a:extLst>
              <a:ext uri="{FF2B5EF4-FFF2-40B4-BE49-F238E27FC236}">
                <a16:creationId xmlns:a16="http://schemas.microsoft.com/office/drawing/2014/main" id="{EEE0F746-4094-DA48-4E5E-49E736E8A7D1}"/>
              </a:ext>
            </a:extLst>
          </p:cNvPr>
          <p:cNvPicPr>
            <a:picLocks noChangeAspect="1"/>
          </p:cNvPicPr>
          <p:nvPr/>
        </p:nvPicPr>
        <p:blipFill rotWithShape="1">
          <a:blip r:embed="rId3"/>
          <a:srcRect b="2454"/>
          <a:stretch/>
        </p:blipFill>
        <p:spPr bwMode="auto">
          <a:xfrm>
            <a:off x="154305" y="499912"/>
            <a:ext cx="4924425" cy="3907473"/>
          </a:xfrm>
          <a:prstGeom prst="rect">
            <a:avLst/>
          </a:prstGeom>
          <a:ln>
            <a:noFill/>
          </a:ln>
          <a:extLst>
            <a:ext uri="{53640926-AAD7-44D8-BBD7-CCE9431645EC}">
              <a14:shadowObscured xmlns:a14="http://schemas.microsoft.com/office/drawing/2010/main"/>
            </a:ext>
          </a:extLst>
        </p:spPr>
      </p:pic>
      <p:sp>
        <p:nvSpPr>
          <p:cNvPr id="2" name="TextBox 1">
            <a:extLst>
              <a:ext uri="{FF2B5EF4-FFF2-40B4-BE49-F238E27FC236}">
                <a16:creationId xmlns:a16="http://schemas.microsoft.com/office/drawing/2014/main" id="{D4A379B4-9CAE-7D48-5A38-0A8EE795B1A9}"/>
              </a:ext>
            </a:extLst>
          </p:cNvPr>
          <p:cNvSpPr txBox="1"/>
          <p:nvPr/>
        </p:nvSpPr>
        <p:spPr>
          <a:xfrm>
            <a:off x="5632845" y="753327"/>
            <a:ext cx="2939655" cy="3139321"/>
          </a:xfrm>
          <a:prstGeom prst="rect">
            <a:avLst/>
          </a:prstGeom>
          <a:noFill/>
        </p:spPr>
        <p:txBody>
          <a:bodyPr wrap="square" rtlCol="0">
            <a:spAutoFit/>
          </a:bodyPr>
          <a:lstStyle/>
          <a:p>
            <a:r>
              <a:rPr lang="en-US" sz="1800" b="1" dirty="0">
                <a:solidFill>
                  <a:srgbClr val="FFC000"/>
                </a:solidFill>
              </a:rPr>
              <a:t>Inclusion criteria:</a:t>
            </a:r>
          </a:p>
          <a:p>
            <a:pPr indent="-457200"/>
            <a:r>
              <a:rPr lang="en-US" dirty="0"/>
              <a:t>- </a:t>
            </a:r>
            <a:r>
              <a:rPr lang="en-US" sz="1800" dirty="0"/>
              <a:t>Studies</a:t>
            </a:r>
            <a:r>
              <a:rPr lang="en-US" sz="1800" baseline="0" dirty="0"/>
              <a:t> on children and parents.</a:t>
            </a:r>
          </a:p>
          <a:p>
            <a:pPr marL="285750" indent="-285750">
              <a:buFontTx/>
              <a:buChar char="-"/>
            </a:pPr>
            <a:endParaRPr lang="en-US" sz="1800" baseline="0" dirty="0"/>
          </a:p>
          <a:p>
            <a:r>
              <a:rPr lang="en-US" dirty="0"/>
              <a:t>- </a:t>
            </a:r>
            <a:r>
              <a:rPr lang="en-US" sz="1800" baseline="0" dirty="0"/>
              <a:t>Children with dental caries.</a:t>
            </a:r>
          </a:p>
          <a:p>
            <a:r>
              <a:rPr lang="en-US" sz="1800" baseline="0" dirty="0"/>
              <a:t> </a:t>
            </a:r>
          </a:p>
          <a:p>
            <a:r>
              <a:rPr lang="en-US" sz="1800" baseline="0" dirty="0"/>
              <a:t>- Parent questionnaire.</a:t>
            </a:r>
          </a:p>
          <a:p>
            <a:endParaRPr lang="en-US" sz="1800" baseline="0" dirty="0"/>
          </a:p>
          <a:p>
            <a:r>
              <a:rPr lang="en-US" sz="1800" baseline="0" dirty="0"/>
              <a:t>- In Saudi Arabia</a:t>
            </a:r>
            <a:endParaRPr lang="en-US" sz="1800" dirty="0"/>
          </a:p>
          <a:p>
            <a:endParaRPr lang="en-US" dirty="0"/>
          </a:p>
        </p:txBody>
      </p:sp>
    </p:spTree>
    <p:extLst>
      <p:ext uri="{BB962C8B-B14F-4D97-AF65-F5344CB8AC3E}">
        <p14:creationId xmlns:p14="http://schemas.microsoft.com/office/powerpoint/2010/main" val="359292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D62E53A-AB92-DC80-0D87-D8CB71E27B23}"/>
              </a:ext>
            </a:extLst>
          </p:cNvPr>
          <p:cNvSpPr>
            <a:spLocks noGrp="1"/>
          </p:cNvSpPr>
          <p:nvPr>
            <p:ph type="title"/>
          </p:nvPr>
        </p:nvSpPr>
        <p:spPr>
          <a:xfrm>
            <a:off x="457200" y="349758"/>
            <a:ext cx="8229600" cy="555117"/>
          </a:xfrm>
        </p:spPr>
        <p:txBody>
          <a:bodyPr anchor="ctr">
            <a:normAutofit/>
          </a:bodyPr>
          <a:lstStyle/>
          <a:p>
            <a:r>
              <a:rPr lang="en-US" dirty="0"/>
              <a:t>Findings: </a:t>
            </a:r>
          </a:p>
        </p:txBody>
      </p:sp>
      <p:sp>
        <p:nvSpPr>
          <p:cNvPr id="11" name="Content Placeholder 10">
            <a:extLst>
              <a:ext uri="{FF2B5EF4-FFF2-40B4-BE49-F238E27FC236}">
                <a16:creationId xmlns:a16="http://schemas.microsoft.com/office/drawing/2014/main" id="{D8580072-687E-89AF-B730-009C36399190}"/>
              </a:ext>
            </a:extLst>
          </p:cNvPr>
          <p:cNvSpPr>
            <a:spLocks noGrp="1"/>
          </p:cNvSpPr>
          <p:nvPr>
            <p:ph sz="half" idx="1"/>
          </p:nvPr>
        </p:nvSpPr>
        <p:spPr>
          <a:xfrm>
            <a:off x="378821" y="1013786"/>
            <a:ext cx="5543551" cy="3291840"/>
          </a:xfrm>
        </p:spPr>
        <p:txBody>
          <a:bodyPr wrap="square" anchor="t">
            <a:normAutofit fontScale="85000" lnSpcReduction="20000"/>
          </a:bodyPr>
          <a:lstStyle/>
          <a:p>
            <a:pPr marL="285750" indent="-285750">
              <a:lnSpc>
                <a:spcPct val="90000"/>
              </a:lnSpc>
              <a:buClr>
                <a:srgbClr val="00B0F0"/>
              </a:buClr>
              <a:buFont typeface="Arial" panose="020B0604020202020204" pitchFamily="34" charset="0"/>
              <a:buChar char="•"/>
            </a:pPr>
            <a:r>
              <a:rPr lang="en-US" sz="1600" kern="1200" dirty="0">
                <a:effectLst/>
              </a:rPr>
              <a:t>High prevalence of dental caries in school-aged children in Saudi Arabia</a:t>
            </a:r>
          </a:p>
          <a:p>
            <a:pPr marL="285750" indent="-285750">
              <a:lnSpc>
                <a:spcPct val="90000"/>
              </a:lnSpc>
              <a:buClr>
                <a:srgbClr val="00B0F0"/>
              </a:buClr>
              <a:buFont typeface="Arial" panose="020B0604020202020204" pitchFamily="34" charset="0"/>
              <a:buChar char="•"/>
            </a:pPr>
            <a:endParaRPr lang="en-US" sz="1600" kern="1200" dirty="0">
              <a:effectLst/>
            </a:endParaRPr>
          </a:p>
          <a:p>
            <a:pPr marL="285750" indent="-285750">
              <a:lnSpc>
                <a:spcPct val="90000"/>
              </a:lnSpc>
              <a:buClr>
                <a:srgbClr val="00B0F0"/>
              </a:buClr>
              <a:buFont typeface="Arial" panose="020B0604020202020204" pitchFamily="34" charset="0"/>
              <a:buChar char="•"/>
            </a:pPr>
            <a:r>
              <a:rPr lang="en-US" sz="1600" kern="1200" dirty="0">
                <a:effectLst/>
              </a:rPr>
              <a:t>High correlation between oral</a:t>
            </a:r>
            <a:r>
              <a:rPr lang="en-US" sz="1600" kern="1200" baseline="0" dirty="0">
                <a:effectLst/>
              </a:rPr>
              <a:t> </a:t>
            </a:r>
            <a:r>
              <a:rPr lang="en-US" sz="1600" kern="1200" dirty="0">
                <a:effectLst/>
              </a:rPr>
              <a:t>hygiene in children and levels of parental awareness on the matter</a:t>
            </a:r>
          </a:p>
          <a:p>
            <a:pPr marL="285750" indent="-285750">
              <a:lnSpc>
                <a:spcPct val="90000"/>
              </a:lnSpc>
              <a:buClr>
                <a:srgbClr val="00B0F0"/>
              </a:buClr>
              <a:buFont typeface="Arial" panose="020B0604020202020204" pitchFamily="34" charset="0"/>
              <a:buChar char="•"/>
            </a:pPr>
            <a:endParaRPr lang="en-US" sz="1600" kern="1200" dirty="0">
              <a:effectLst/>
            </a:endParaRPr>
          </a:p>
          <a:p>
            <a:pPr marL="285750" indent="-285750">
              <a:lnSpc>
                <a:spcPct val="90000"/>
              </a:lnSpc>
              <a:buClr>
                <a:srgbClr val="00B0F0"/>
              </a:buClr>
              <a:buFont typeface="Arial" panose="020B0604020202020204" pitchFamily="34" charset="0"/>
              <a:buChar char="•"/>
            </a:pPr>
            <a:r>
              <a:rPr lang="en-US" sz="1600" kern="1200" dirty="0">
                <a:effectLst/>
              </a:rPr>
              <a:t>Low parental awareness levels</a:t>
            </a:r>
            <a:r>
              <a:rPr lang="en-US" sz="1600" kern="1200" baseline="0" dirty="0">
                <a:effectLst/>
              </a:rPr>
              <a:t> of dental hygiene </a:t>
            </a:r>
            <a:r>
              <a:rPr lang="en-US" sz="1600" kern="1200" dirty="0">
                <a:effectLst/>
              </a:rPr>
              <a:t>are a risk factor for caries in Saudi Arabia.</a:t>
            </a:r>
          </a:p>
          <a:p>
            <a:pPr marL="285750" indent="-285750">
              <a:lnSpc>
                <a:spcPct val="90000"/>
              </a:lnSpc>
              <a:buClr>
                <a:srgbClr val="00B0F0"/>
              </a:buClr>
              <a:buFont typeface="Arial" panose="020B0604020202020204" pitchFamily="34" charset="0"/>
              <a:buChar char="•"/>
            </a:pPr>
            <a:endParaRPr lang="en-US" sz="1600" kern="1200" dirty="0">
              <a:effectLst/>
            </a:endParaRPr>
          </a:p>
          <a:p>
            <a:pPr marL="285750" indent="-285750">
              <a:lnSpc>
                <a:spcPct val="90000"/>
              </a:lnSpc>
              <a:buClr>
                <a:srgbClr val="00B0F0"/>
              </a:buClr>
              <a:buFont typeface="Arial" panose="020B0604020202020204" pitchFamily="34" charset="0"/>
              <a:buChar char="•"/>
            </a:pPr>
            <a:r>
              <a:rPr lang="en-US" sz="1600" kern="1200" dirty="0">
                <a:effectLst/>
              </a:rPr>
              <a:t>Parental supervised brushing contributes to lower rates of caries </a:t>
            </a:r>
          </a:p>
          <a:p>
            <a:pPr marL="285750" indent="-285750">
              <a:lnSpc>
                <a:spcPct val="90000"/>
              </a:lnSpc>
              <a:buClr>
                <a:srgbClr val="00B0F0"/>
              </a:buClr>
              <a:buFont typeface="Arial" panose="020B0604020202020204" pitchFamily="34" charset="0"/>
              <a:buChar char="•"/>
            </a:pPr>
            <a:endParaRPr lang="en-US" sz="1600" kern="1200" dirty="0">
              <a:effectLst/>
            </a:endParaRPr>
          </a:p>
          <a:p>
            <a:pPr marL="285750" marR="0" lvl="0" indent="-285750" defTabSz="914400" rtl="0" eaLnBrk="1" fontAlgn="auto" latinLnBrk="0" hangingPunct="1">
              <a:lnSpc>
                <a:spcPct val="90000"/>
              </a:lnSpc>
              <a:spcBef>
                <a:spcPts val="0"/>
              </a:spcBef>
              <a:spcAft>
                <a:spcPts val="0"/>
              </a:spcAft>
              <a:buClr>
                <a:srgbClr val="00B0F0"/>
              </a:buClr>
              <a:buSzTx/>
              <a:buFont typeface="Arial" panose="020B0604020202020204" pitchFamily="34" charset="0"/>
              <a:buChar char="•"/>
              <a:tabLst/>
              <a:defRPr/>
            </a:pPr>
            <a:r>
              <a:rPr lang="en-US" sz="1600" kern="1200" dirty="0">
                <a:effectLst/>
              </a:rPr>
              <a:t>Parents need to have good and easy access to knowledge and proper awareness to improve children’s dental health</a:t>
            </a:r>
          </a:p>
          <a:p>
            <a:pPr marL="285750" marR="0" lvl="0" indent="-285750" defTabSz="914400" rtl="0" eaLnBrk="1" fontAlgn="auto" latinLnBrk="0" hangingPunct="1">
              <a:lnSpc>
                <a:spcPct val="90000"/>
              </a:lnSpc>
              <a:spcBef>
                <a:spcPts val="0"/>
              </a:spcBef>
              <a:spcAft>
                <a:spcPts val="0"/>
              </a:spcAft>
              <a:buClr>
                <a:srgbClr val="00B0F0"/>
              </a:buClr>
              <a:buSzTx/>
              <a:buFont typeface="Arial" panose="020B0604020202020204" pitchFamily="34" charset="0"/>
              <a:buChar char="•"/>
              <a:tabLst/>
              <a:defRPr/>
            </a:pPr>
            <a:endParaRPr lang="en-US" sz="1600" kern="1200" dirty="0">
              <a:effectLst/>
            </a:endParaRPr>
          </a:p>
          <a:p>
            <a:pPr marL="285750" indent="-285750" eaLnBrk="1" fontAlgn="auto" hangingPunct="1">
              <a:lnSpc>
                <a:spcPct val="90000"/>
              </a:lnSpc>
              <a:spcBef>
                <a:spcPts val="0"/>
              </a:spcBef>
              <a:spcAft>
                <a:spcPts val="0"/>
              </a:spcAft>
              <a:buClr>
                <a:srgbClr val="00B0F0"/>
              </a:buClr>
              <a:buFont typeface="Arial" panose="020B0604020202020204" pitchFamily="34" charset="0"/>
              <a:buChar char="•"/>
              <a:defRPr/>
            </a:pPr>
            <a:r>
              <a:rPr lang="en-US" sz="1600" dirty="0"/>
              <a:t>Parental lack of awareness in the matters that could affect their children’s oral health, such as the age at which children start brushing their teeth, frequent dentist visits, and dietary habits. </a:t>
            </a:r>
          </a:p>
          <a:p>
            <a:pPr marL="285750" marR="0" lvl="0" indent="-285750" defTabSz="914400" rtl="0" eaLnBrk="1" fontAlgn="auto" latinLnBrk="0" hangingPunct="1">
              <a:lnSpc>
                <a:spcPct val="90000"/>
              </a:lnSpc>
              <a:spcBef>
                <a:spcPts val="0"/>
              </a:spcBef>
              <a:spcAft>
                <a:spcPts val="0"/>
              </a:spcAft>
              <a:buClr>
                <a:srgbClr val="00B0F0"/>
              </a:buClr>
              <a:buSzTx/>
              <a:buFont typeface="Arial" panose="020B0604020202020204" pitchFamily="34" charset="0"/>
              <a:buChar char="•"/>
              <a:tabLst/>
              <a:defRPr/>
            </a:pPr>
            <a:endParaRPr lang="en-US" sz="1600" kern="1200" dirty="0">
              <a:effectLst/>
            </a:endParaRPr>
          </a:p>
          <a:p>
            <a:pPr marL="171450" marR="0" lvl="0" indent="-171450" defTabSz="914400" rtl="0" eaLnBrk="1" fontAlgn="auto" latinLnBrk="0" hangingPunct="1">
              <a:lnSpc>
                <a:spcPct val="90000"/>
              </a:lnSpc>
              <a:spcBef>
                <a:spcPts val="0"/>
              </a:spcBef>
              <a:spcAft>
                <a:spcPts val="0"/>
              </a:spcAft>
              <a:buClr>
                <a:srgbClr val="00B0F0"/>
              </a:buClr>
              <a:buSzTx/>
              <a:buFont typeface="Arial" panose="020B0604020202020204" pitchFamily="34" charset="0"/>
              <a:buChar char="•"/>
              <a:tabLst/>
              <a:defRPr/>
            </a:pPr>
            <a:endParaRPr lang="en-US" sz="1600" kern="1200" dirty="0">
              <a:effectLst/>
            </a:endParaRPr>
          </a:p>
          <a:p>
            <a:pPr>
              <a:lnSpc>
                <a:spcPct val="90000"/>
              </a:lnSpc>
              <a:buClr>
                <a:srgbClr val="00B0F0"/>
              </a:buClr>
            </a:pPr>
            <a:endParaRPr lang="en-US" sz="1300" dirty="0"/>
          </a:p>
        </p:txBody>
      </p:sp>
      <p:pic>
        <p:nvPicPr>
          <p:cNvPr id="13" name="Picture 12">
            <a:extLst>
              <a:ext uri="{FF2B5EF4-FFF2-40B4-BE49-F238E27FC236}">
                <a16:creationId xmlns:a16="http://schemas.microsoft.com/office/drawing/2014/main" id="{04ADE658-14D3-531E-CCF4-E912FE69CAFB}"/>
              </a:ext>
            </a:extLst>
          </p:cNvPr>
          <p:cNvPicPr>
            <a:picLocks noChangeAspect="1"/>
          </p:cNvPicPr>
          <p:nvPr/>
        </p:nvPicPr>
        <p:blipFill>
          <a:blip r:embed="rId2"/>
          <a:stretch>
            <a:fillRect/>
          </a:stretch>
        </p:blipFill>
        <p:spPr>
          <a:xfrm>
            <a:off x="6276975" y="1309878"/>
            <a:ext cx="2409825" cy="2011680"/>
          </a:xfrm>
          <a:prstGeom prst="rect">
            <a:avLst/>
          </a:prstGeom>
          <a:noFill/>
        </p:spPr>
      </p:pic>
    </p:spTree>
    <p:extLst>
      <p:ext uri="{BB962C8B-B14F-4D97-AF65-F5344CB8AC3E}">
        <p14:creationId xmlns:p14="http://schemas.microsoft.com/office/powerpoint/2010/main" val="850496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97037FA-D5AA-F578-EE71-824A0824F517}"/>
              </a:ext>
            </a:extLst>
          </p:cNvPr>
          <p:cNvSpPr txBox="1"/>
          <p:nvPr/>
        </p:nvSpPr>
        <p:spPr>
          <a:xfrm>
            <a:off x="457200" y="349758"/>
            <a:ext cx="8229600" cy="877824"/>
          </a:xfrm>
          <a:prstGeom prst="rect">
            <a:avLst/>
          </a:prstGeom>
        </p:spPr>
        <p:txBody>
          <a:bodyPr vert="horz" lIns="91440" tIns="45720" rIns="91440" bIns="45720" rtlCol="0" anchor="ctr">
            <a:normAutofit/>
          </a:bodyPr>
          <a:lstStyle/>
          <a:p>
            <a:pPr eaLnBrk="0" hangingPunct="0">
              <a:spcAft>
                <a:spcPts val="600"/>
              </a:spcAft>
            </a:pPr>
            <a:r>
              <a:rPr lang="en-US" sz="2800" kern="1200">
                <a:solidFill>
                  <a:srgbClr val="FCAF17"/>
                </a:solidFill>
                <a:latin typeface="+mj-lt"/>
                <a:ea typeface="ＭＳ Ｐゴシック" charset="0"/>
                <a:cs typeface="ＭＳ Ｐゴシック" charset="0"/>
              </a:rPr>
              <a:t>Acknowledgments </a:t>
            </a:r>
          </a:p>
        </p:txBody>
      </p:sp>
      <p:sp>
        <p:nvSpPr>
          <p:cNvPr id="3" name="TextBox 2">
            <a:extLst>
              <a:ext uri="{FF2B5EF4-FFF2-40B4-BE49-F238E27FC236}">
                <a16:creationId xmlns:a16="http://schemas.microsoft.com/office/drawing/2014/main" id="{7048699A-D888-8D82-70EF-7EDAB879D420}"/>
              </a:ext>
            </a:extLst>
          </p:cNvPr>
          <p:cNvSpPr txBox="1"/>
          <p:nvPr/>
        </p:nvSpPr>
        <p:spPr bwMode="auto">
          <a:xfrm>
            <a:off x="457199" y="1309878"/>
            <a:ext cx="4023360" cy="32918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normAutofit/>
          </a:bodyPr>
          <a:lstStyle/>
          <a:p>
            <a:pPr eaLnBrk="0" hangingPunct="0">
              <a:spcBef>
                <a:spcPct val="20000"/>
              </a:spcBef>
              <a:buClr>
                <a:srgbClr val="58B7DD"/>
              </a:buClr>
            </a:pPr>
            <a:endParaRPr lang="en-US" dirty="0">
              <a:latin typeface="+mn-lt"/>
            </a:endParaRPr>
          </a:p>
          <a:p>
            <a:pPr indent="-228600" eaLnBrk="0" hangingPunct="0">
              <a:spcBef>
                <a:spcPct val="20000"/>
              </a:spcBef>
              <a:buClr>
                <a:srgbClr val="58B7DD"/>
              </a:buClr>
              <a:buFont typeface="Arial" charset="0"/>
              <a:buChar char="•"/>
            </a:pPr>
            <a:r>
              <a:rPr lang="en-US" dirty="0">
                <a:latin typeface="+mn-lt"/>
              </a:rPr>
              <a:t>Prof. Martha Romney</a:t>
            </a:r>
          </a:p>
          <a:p>
            <a:pPr indent="-228600" eaLnBrk="0" hangingPunct="0">
              <a:spcBef>
                <a:spcPct val="20000"/>
              </a:spcBef>
              <a:buClr>
                <a:srgbClr val="58B7DD"/>
              </a:buClr>
              <a:buFont typeface="Arial" charset="0"/>
              <a:buChar char="•"/>
            </a:pPr>
            <a:endParaRPr lang="en-US" dirty="0">
              <a:latin typeface="+mn-lt"/>
            </a:endParaRPr>
          </a:p>
          <a:p>
            <a:pPr indent="-228600" eaLnBrk="0" hangingPunct="0">
              <a:spcBef>
                <a:spcPct val="20000"/>
              </a:spcBef>
              <a:buClr>
                <a:srgbClr val="58B7DD"/>
              </a:buClr>
              <a:buFont typeface="Arial" charset="0"/>
              <a:buChar char="•"/>
            </a:pPr>
            <a:r>
              <a:rPr lang="en-US" dirty="0">
                <a:latin typeface="+mn-lt"/>
              </a:rPr>
              <a:t>Prof. Colin Plover</a:t>
            </a:r>
          </a:p>
          <a:p>
            <a:pPr indent="-228600" eaLnBrk="0" hangingPunct="0">
              <a:spcBef>
                <a:spcPct val="20000"/>
              </a:spcBef>
              <a:buClr>
                <a:srgbClr val="58B7DD"/>
              </a:buClr>
              <a:buFont typeface="Arial" charset="0"/>
              <a:buChar char="•"/>
            </a:pPr>
            <a:endParaRPr lang="en-US" dirty="0">
              <a:latin typeface="+mn-lt"/>
            </a:endParaRPr>
          </a:p>
          <a:p>
            <a:pPr indent="-228600" eaLnBrk="0" hangingPunct="0">
              <a:spcBef>
                <a:spcPct val="20000"/>
              </a:spcBef>
              <a:buClr>
                <a:srgbClr val="58B7DD"/>
              </a:buClr>
              <a:buFont typeface="Arial" charset="0"/>
              <a:buChar char="•"/>
            </a:pPr>
            <a:r>
              <a:rPr lang="en-US" dirty="0">
                <a:latin typeface="+mn-lt"/>
              </a:rPr>
              <a:t>Prof. John </a:t>
            </a:r>
            <a:r>
              <a:rPr lang="en-US" dirty="0" err="1">
                <a:latin typeface="+mn-lt"/>
              </a:rPr>
              <a:t>McAna</a:t>
            </a:r>
            <a:endParaRPr lang="en-US" dirty="0">
              <a:latin typeface="+mn-lt"/>
            </a:endParaRPr>
          </a:p>
          <a:p>
            <a:pPr indent="-228600" eaLnBrk="0" hangingPunct="0">
              <a:spcBef>
                <a:spcPct val="20000"/>
              </a:spcBef>
              <a:buClr>
                <a:srgbClr val="58B7DD"/>
              </a:buClr>
              <a:buFont typeface="Arial" charset="0"/>
              <a:buChar char="•"/>
            </a:pPr>
            <a:endParaRPr lang="en-US" dirty="0">
              <a:latin typeface="+mn-lt"/>
            </a:endParaRPr>
          </a:p>
          <a:p>
            <a:pPr indent="-228600" eaLnBrk="0" hangingPunct="0">
              <a:spcBef>
                <a:spcPct val="20000"/>
              </a:spcBef>
              <a:buClr>
                <a:srgbClr val="58B7DD"/>
              </a:buClr>
              <a:buFont typeface="Arial" charset="0"/>
              <a:buChar char="•"/>
            </a:pPr>
            <a:r>
              <a:rPr lang="en-US" dirty="0">
                <a:latin typeface="+mn-lt"/>
              </a:rPr>
              <a:t>Dr. Paul Hunter </a:t>
            </a:r>
          </a:p>
          <a:p>
            <a:pPr indent="-228600" eaLnBrk="0" hangingPunct="0">
              <a:spcBef>
                <a:spcPct val="20000"/>
              </a:spcBef>
              <a:buClr>
                <a:srgbClr val="58B7DD"/>
              </a:buClr>
              <a:buFont typeface="Arial" charset="0"/>
              <a:buChar char="•"/>
            </a:pPr>
            <a:endParaRPr lang="en-US" dirty="0">
              <a:latin typeface="+mn-lt"/>
            </a:endParaRPr>
          </a:p>
        </p:txBody>
      </p:sp>
      <p:pic>
        <p:nvPicPr>
          <p:cNvPr id="5" name="Picture 4" descr="Text&#10;&#10;Description automatically generated">
            <a:extLst>
              <a:ext uri="{FF2B5EF4-FFF2-40B4-BE49-F238E27FC236}">
                <a16:creationId xmlns:a16="http://schemas.microsoft.com/office/drawing/2014/main" id="{5F48BBC5-F2AB-0052-D82D-81C20C06B366}"/>
              </a:ext>
            </a:extLst>
          </p:cNvPr>
          <p:cNvPicPr>
            <a:picLocks noChangeAspect="1"/>
          </p:cNvPicPr>
          <p:nvPr/>
        </p:nvPicPr>
        <p:blipFill>
          <a:blip r:embed="rId2"/>
          <a:stretch>
            <a:fillRect/>
          </a:stretch>
        </p:blipFill>
        <p:spPr>
          <a:xfrm>
            <a:off x="4663440" y="1871069"/>
            <a:ext cx="4023360" cy="2169458"/>
          </a:xfrm>
          <a:prstGeom prst="rect">
            <a:avLst/>
          </a:prstGeom>
          <a:noFill/>
        </p:spPr>
      </p:pic>
    </p:spTree>
    <p:extLst>
      <p:ext uri="{BB962C8B-B14F-4D97-AF65-F5344CB8AC3E}">
        <p14:creationId xmlns:p14="http://schemas.microsoft.com/office/powerpoint/2010/main" val="3770142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8823" y="176197"/>
            <a:ext cx="8229600" cy="877824"/>
          </a:xfrm>
        </p:spPr>
        <p:txBody>
          <a:bodyPr/>
          <a:lstStyle/>
          <a:p>
            <a:r>
              <a:rPr lang="en-US" dirty="0"/>
              <a:t>References</a:t>
            </a:r>
          </a:p>
        </p:txBody>
      </p:sp>
      <p:sp>
        <p:nvSpPr>
          <p:cNvPr id="5" name="Content Placeholder 4"/>
          <p:cNvSpPr>
            <a:spLocks noGrp="1"/>
          </p:cNvSpPr>
          <p:nvPr>
            <p:ph idx="1"/>
          </p:nvPr>
        </p:nvSpPr>
        <p:spPr>
          <a:xfrm>
            <a:off x="457200" y="844400"/>
            <a:ext cx="8517662" cy="3976272"/>
          </a:xfrm>
        </p:spPr>
        <p:txBody>
          <a:bodyPr/>
          <a:lstStyle/>
          <a:p>
            <a:r>
              <a:rPr lang="en-US" sz="1700" dirty="0"/>
              <a:t>Al </a:t>
            </a:r>
            <a:r>
              <a:rPr lang="en-US" sz="1700" dirty="0" err="1"/>
              <a:t>Agili</a:t>
            </a:r>
            <a:r>
              <a:rPr lang="en-US" sz="1700" dirty="0"/>
              <a:t>, D. (2012). A systematic review of population-based dental caries </a:t>
            </a:r>
          </a:p>
          <a:p>
            <a:pPr marL="114300" indent="0">
              <a:buNone/>
            </a:pPr>
            <a:r>
              <a:rPr lang="en-US" sz="1700" dirty="0"/>
              <a:t>	studies among children in Saudi Arabia. The Saudi Dental Journal, 	25(1), 3-11. </a:t>
            </a:r>
            <a:r>
              <a:rPr lang="en-US" sz="1700" dirty="0" err="1"/>
              <a:t>doi</a:t>
            </a:r>
            <a:r>
              <a:rPr lang="en-US" sz="1700" dirty="0"/>
              <a:t>: 10.1016/j.sdentj.2012.10.002</a:t>
            </a:r>
          </a:p>
          <a:p>
            <a:r>
              <a:rPr lang="en-US" sz="1700" dirty="0" err="1"/>
              <a:t>Alshammari</a:t>
            </a:r>
            <a:r>
              <a:rPr lang="en-US" sz="1700" dirty="0"/>
              <a:t>, F. S., </a:t>
            </a:r>
            <a:r>
              <a:rPr lang="en-US" sz="1700" dirty="0" err="1"/>
              <a:t>Alshammari</a:t>
            </a:r>
            <a:r>
              <a:rPr lang="en-US" sz="1700" dirty="0"/>
              <a:t>, R. A., </a:t>
            </a:r>
            <a:r>
              <a:rPr lang="en-US" sz="1700" dirty="0" err="1"/>
              <a:t>Alshammari</a:t>
            </a:r>
            <a:r>
              <a:rPr lang="en-US" sz="1700" dirty="0"/>
              <a:t>, M. H., </a:t>
            </a:r>
            <a:r>
              <a:rPr lang="en-US" sz="1700" dirty="0" err="1"/>
              <a:t>Alshammari</a:t>
            </a:r>
            <a:r>
              <a:rPr lang="en-US" sz="1700" dirty="0"/>
              <a:t>, M. F., </a:t>
            </a:r>
          </a:p>
          <a:p>
            <a:pPr marL="114300" indent="0">
              <a:buNone/>
            </a:pPr>
            <a:r>
              <a:rPr lang="en-US" sz="1700" dirty="0"/>
              <a:t>	</a:t>
            </a:r>
            <a:r>
              <a:rPr lang="en-US" sz="1700" dirty="0" err="1"/>
              <a:t>Alibrahim</a:t>
            </a:r>
            <a:r>
              <a:rPr lang="en-US" sz="1700" dirty="0"/>
              <a:t>, A. K., Al </a:t>
            </a:r>
            <a:r>
              <a:rPr lang="en-US" sz="1700" dirty="0" err="1"/>
              <a:t>Sineedi</a:t>
            </a:r>
            <a:r>
              <a:rPr lang="en-US" sz="1700" dirty="0"/>
              <a:t>, F. A., </a:t>
            </a:r>
            <a:r>
              <a:rPr lang="en-US" sz="1700" dirty="0" err="1"/>
              <a:t>Alkurdi</a:t>
            </a:r>
            <a:r>
              <a:rPr lang="en-US" sz="1700" dirty="0"/>
              <a:t>, K. A., &amp; </a:t>
            </a:r>
            <a:r>
              <a:rPr lang="en-US" sz="1700" dirty="0" err="1"/>
              <a:t>Alshammari</a:t>
            </a:r>
            <a:r>
              <a:rPr lang="en-US" sz="1700" dirty="0"/>
              <a:t>, A. F. 	(2021). Parental Awareness and Knowledge toward their Children's Oral 	Health in the City of Dammam, Saudi Arabia. International journal of 	clinical pediatric dentistry, 14(1), 100–103. </a:t>
            </a:r>
            <a:r>
              <a:rPr lang="en-US" sz="1700" dirty="0">
                <a:hlinkClick r:id="rId2"/>
              </a:rPr>
              <a:t>https://doi.org/10.5005/jp-</a:t>
            </a:r>
            <a:r>
              <a:rPr lang="en-US" sz="1700" dirty="0"/>
              <a:t>	journals-10005-1894</a:t>
            </a:r>
          </a:p>
          <a:p>
            <a:r>
              <a:rPr lang="en-US" sz="1700" dirty="0" err="1"/>
              <a:t>Alshammary</a:t>
            </a:r>
            <a:r>
              <a:rPr lang="en-US" sz="1700" dirty="0"/>
              <a:t>, F., </a:t>
            </a:r>
            <a:r>
              <a:rPr lang="en-US" sz="1700" dirty="0" err="1"/>
              <a:t>Aljohani</a:t>
            </a:r>
            <a:r>
              <a:rPr lang="en-US" sz="1700" dirty="0"/>
              <a:t>, F., </a:t>
            </a:r>
            <a:r>
              <a:rPr lang="en-US" sz="1700" dirty="0" err="1"/>
              <a:t>Alkhuwayr</a:t>
            </a:r>
            <a:r>
              <a:rPr lang="en-US" sz="1700" dirty="0"/>
              <a:t>, F., &amp; A Siddiqui, A. (2019). </a:t>
            </a:r>
          </a:p>
          <a:p>
            <a:pPr marL="114300" indent="0">
              <a:buNone/>
            </a:pPr>
            <a:r>
              <a:rPr lang="en-US" sz="1700" dirty="0"/>
              <a:t>	Measurement of Parents’ Knowledge toward Oral Health of their 	Children: 	An Observational Study from Hail, Saudi Arabia. </a:t>
            </a:r>
            <a:r>
              <a:rPr lang="en-US" sz="1700" i="1" dirty="0"/>
              <a:t>The Journal Of 	Contemporary Dental Practice</a:t>
            </a:r>
            <a:r>
              <a:rPr lang="en-US" sz="1700" dirty="0"/>
              <a:t>, </a:t>
            </a:r>
            <a:r>
              <a:rPr lang="en-US" sz="1700" i="1" dirty="0"/>
              <a:t>20</a:t>
            </a:r>
            <a:r>
              <a:rPr lang="en-US" sz="1700" dirty="0"/>
              <a:t>(7), 801-805. </a:t>
            </a:r>
            <a:r>
              <a:rPr lang="en-US" sz="1700" dirty="0" err="1"/>
              <a:t>doi</a:t>
            </a:r>
            <a:r>
              <a:rPr lang="en-US" sz="1700" dirty="0"/>
              <a:t>: 10.5005/</a:t>
            </a:r>
            <a:r>
              <a:rPr lang="en-US" sz="1700" dirty="0" err="1"/>
              <a:t>jp</a:t>
            </a:r>
            <a:r>
              <a:rPr lang="en-US" sz="1700" dirty="0"/>
              <a:t>-journals-	10024-2600</a:t>
            </a:r>
          </a:p>
        </p:txBody>
      </p:sp>
    </p:spTree>
    <p:extLst>
      <p:ext uri="{BB962C8B-B14F-4D97-AF65-F5344CB8AC3E}">
        <p14:creationId xmlns:p14="http://schemas.microsoft.com/office/powerpoint/2010/main" val="36022579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ight content">
  <a:themeElements>
    <a:clrScheme name="Custom 1">
      <a:dk1>
        <a:srgbClr val="011E40"/>
      </a:dk1>
      <a:lt1>
        <a:sysClr val="window" lastClr="FFFFFF"/>
      </a:lt1>
      <a:dk2>
        <a:srgbClr val="2F5897"/>
      </a:dk2>
      <a:lt2>
        <a:srgbClr val="E4E9EF"/>
      </a:lt2>
      <a:accent1>
        <a:srgbClr val="307FE2"/>
      </a:accent1>
      <a:accent2>
        <a:srgbClr val="F8E08E"/>
      </a:accent2>
      <a:accent3>
        <a:srgbClr val="80225F"/>
      </a:accent3>
      <a:accent4>
        <a:srgbClr val="011E40"/>
      </a:accent4>
      <a:accent5>
        <a:srgbClr val="C4B000"/>
      </a:accent5>
      <a:accent6>
        <a:srgbClr val="89813D"/>
      </a:accent6>
      <a:hlink>
        <a:srgbClr val="2DCCD3"/>
      </a:hlink>
      <a:folHlink>
        <a:srgbClr val="C4BCB7"/>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10423</TotalTime>
  <Words>842</Words>
  <Application>Microsoft Office PowerPoint</Application>
  <PresentationFormat>On-screen Show (16:9)</PresentationFormat>
  <Paragraphs>97</Paragraphs>
  <Slides>11</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Trebuchet MS</vt:lpstr>
      <vt:lpstr>Wingdings</vt:lpstr>
      <vt:lpstr>Wingdings 2</vt:lpstr>
      <vt:lpstr>Light content</vt:lpstr>
      <vt:lpstr>A Rapid Systematic Review of the Significance of Parental Awareness of Children’s Oral Health on the Prevalence of Dental Caries in Saudi Arabia  </vt:lpstr>
      <vt:lpstr>High Prevalence of Dental Caries in Children in Saudi Arabia </vt:lpstr>
      <vt:lpstr>Parental Involvement in Children’s Oral Hygiene</vt:lpstr>
      <vt:lpstr>Conducting a Rapid Systematic Review </vt:lpstr>
      <vt:lpstr>SELECTION PROCESS </vt:lpstr>
      <vt:lpstr>PowerPoint Presentation</vt:lpstr>
      <vt:lpstr>Findings: </vt:lpstr>
      <vt:lpstr>PowerPoint Presentation</vt:lpstr>
      <vt:lpstr>References</vt:lpstr>
      <vt:lpstr>References</vt:lpstr>
      <vt:lpstr>PowerPoint Presentation</vt:lpstr>
    </vt:vector>
  </TitlesOfParts>
  <Manager/>
  <Company>Jefferson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Creative Services</dc:creator>
  <cp:keywords/>
  <dc:description/>
  <cp:lastModifiedBy>Nasser</cp:lastModifiedBy>
  <cp:revision>197</cp:revision>
  <cp:lastPrinted>2019-09-25T18:47:25Z</cp:lastPrinted>
  <dcterms:created xsi:type="dcterms:W3CDTF">2014-04-05T18:35:34Z</dcterms:created>
  <dcterms:modified xsi:type="dcterms:W3CDTF">2022-11-15T14:54:57Z</dcterms:modified>
  <cp:category/>
</cp:coreProperties>
</file>