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43891200" cy="32918400"/>
  <p:notesSz cx="6858000" cy="9144000"/>
  <p:defaultTextStyle>
    <a:defPPr>
      <a:defRPr lang="en-US"/>
    </a:defPPr>
    <a:lvl1pPr marL="0" algn="l" defTabSz="250654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1pPr>
    <a:lvl2pPr marL="2506540" algn="l" defTabSz="250654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2pPr>
    <a:lvl3pPr marL="5013088" algn="l" defTabSz="250654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3pPr>
    <a:lvl4pPr marL="7519628" algn="l" defTabSz="250654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4pPr>
    <a:lvl5pPr marL="10026174" algn="l" defTabSz="250654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5pPr>
    <a:lvl6pPr marL="12532720" algn="l" defTabSz="250654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6pPr>
    <a:lvl7pPr marL="15039262" algn="l" defTabSz="250654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7pPr>
    <a:lvl8pPr marL="17545802" algn="l" defTabSz="250654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8pPr>
    <a:lvl9pPr marL="20052348" algn="l" defTabSz="2506540" rtl="0" eaLnBrk="1" latinLnBrk="0" hangingPunct="1">
      <a:defRPr sz="9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9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B7DF"/>
    <a:srgbClr val="DAD690"/>
    <a:srgbClr val="58B7DD"/>
    <a:srgbClr val="4DC4CF"/>
    <a:srgbClr val="C8E9EF"/>
    <a:srgbClr val="152456"/>
    <a:srgbClr val="AEA41B"/>
    <a:srgbClr val="D22A2C"/>
    <a:srgbClr val="D0CF7B"/>
    <a:srgbClr val="4D9F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588" autoAdjust="0"/>
    <p:restoredTop sz="94754"/>
  </p:normalViewPr>
  <p:slideViewPr>
    <p:cSldViewPr snapToGrid="0" snapToObjects="1">
      <p:cViewPr>
        <p:scale>
          <a:sx n="30" d="100"/>
          <a:sy n="30" d="100"/>
        </p:scale>
        <p:origin x="690" y="-990"/>
      </p:cViewPr>
      <p:guideLst>
        <p:guide orient="horz" pos="10369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D2852-9253-8C48-8132-05E9CB1E65FA}" type="datetimeFigureOut">
              <a:rPr lang="en-US" smtClean="0"/>
              <a:t>6/24/2020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E292EC-D8CA-8D42-8CBC-0F12E2708D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799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7B9E9-CA5A-4FB4-B5B4-C549C24EA05D}" type="datetimeFigureOut">
              <a:rPr lang="en-US" smtClean="0"/>
              <a:t>6/25/2020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4B592-56B7-4788-A90B-5E7522A5F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160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4B592-56B7-4788-A90B-5E7522A5F8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07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406632" y="5570427"/>
            <a:ext cx="13239024" cy="1075760"/>
          </a:xfrm>
          <a:prstGeom prst="rect">
            <a:avLst/>
          </a:prstGeom>
          <a:solidFill>
            <a:srgbClr val="15245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wrap="square" lIns="253198" tIns="227878" rIns="253198" bIns="227878" anchor="ctr" anchorCtr="0">
            <a:spAutoFit/>
          </a:bodyPr>
          <a:lstStyle>
            <a:lvl1pPr marL="0" indent="0" algn="l">
              <a:spcAft>
                <a:spcPts val="9968"/>
              </a:spcAft>
              <a:buNone/>
              <a:defRPr sz="4000" b="1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406632" y="6562301"/>
            <a:ext cx="13239024" cy="893210"/>
          </a:xfrm>
          <a:prstGeom prst="rect">
            <a:avLst/>
          </a:prstGeom>
        </p:spPr>
        <p:txBody>
          <a:bodyPr wrap="square" lIns="244166" tIns="244166" rIns="244166" bIns="244166">
            <a:spAutoFit/>
          </a:bodyPr>
          <a:lstStyle>
            <a:lvl1pPr marL="0" indent="0">
              <a:lnSpc>
                <a:spcPct val="100000"/>
              </a:lnSpc>
              <a:spcAft>
                <a:spcPts val="562"/>
              </a:spcAft>
              <a:buNone/>
              <a:defRPr sz="2600">
                <a:latin typeface="Georgia"/>
                <a:cs typeface="Georgia"/>
              </a:defRPr>
            </a:lvl1pPr>
            <a:lvl2pPr marL="1587082" indent="-610416">
              <a:defRPr sz="2600">
                <a:latin typeface="Trebuchet MS" pitchFamily="34" charset="0"/>
              </a:defRPr>
            </a:lvl2pPr>
            <a:lvl3pPr marL="2197498" indent="-610416">
              <a:defRPr sz="2600">
                <a:latin typeface="Trebuchet MS" pitchFamily="34" charset="0"/>
              </a:defRPr>
            </a:lvl3pPr>
            <a:lvl4pPr marL="2868956" indent="-671458">
              <a:defRPr sz="2600">
                <a:latin typeface="Trebuchet MS" pitchFamily="34" charset="0"/>
              </a:defRPr>
            </a:lvl4pPr>
            <a:lvl5pPr marL="3357290" indent="-488332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1406632" y="17062036"/>
            <a:ext cx="13239024" cy="1075760"/>
          </a:xfrm>
          <a:prstGeom prst="rect">
            <a:avLst/>
          </a:prstGeom>
          <a:solidFill>
            <a:srgbClr val="15245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wrap="square" lIns="253198" tIns="227878" rIns="253198" bIns="227878" anchor="ctr" anchorCtr="0">
            <a:spAutoFit/>
          </a:bodyPr>
          <a:lstStyle>
            <a:lvl1pPr marL="0" indent="0" algn="l">
              <a:buNone/>
              <a:defRPr sz="4000" b="1" u="none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06632" y="18053910"/>
            <a:ext cx="13239024" cy="893210"/>
          </a:xfrm>
          <a:prstGeom prst="rect">
            <a:avLst/>
          </a:prstGeom>
        </p:spPr>
        <p:txBody>
          <a:bodyPr wrap="square" lIns="244166" tIns="244166" rIns="244166" bIns="244166">
            <a:spAutoFit/>
          </a:bodyPr>
          <a:lstStyle>
            <a:lvl1pPr marL="0" indent="0">
              <a:lnSpc>
                <a:spcPct val="100000"/>
              </a:lnSpc>
              <a:spcAft>
                <a:spcPts val="562"/>
              </a:spcAft>
              <a:buNone/>
              <a:defRPr sz="2600">
                <a:latin typeface="Georgia"/>
                <a:cs typeface="Georgia"/>
              </a:defRPr>
            </a:lvl1pPr>
            <a:lvl2pPr marL="1587082" indent="-610416">
              <a:defRPr sz="2600">
                <a:latin typeface="Trebuchet MS" pitchFamily="34" charset="0"/>
              </a:defRPr>
            </a:lvl2pPr>
            <a:lvl3pPr marL="2197498" indent="-610416">
              <a:defRPr sz="2600">
                <a:latin typeface="Trebuchet MS" pitchFamily="34" charset="0"/>
              </a:defRPr>
            </a:lvl3pPr>
            <a:lvl4pPr marL="2868956" indent="-671458">
              <a:defRPr sz="2600">
                <a:latin typeface="Trebuchet MS" pitchFamily="34" charset="0"/>
              </a:defRPr>
            </a:lvl4pPr>
            <a:lvl5pPr marL="3357290" indent="-488332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15389852" y="5542750"/>
            <a:ext cx="13239024" cy="1075760"/>
          </a:xfrm>
          <a:prstGeom prst="rect">
            <a:avLst/>
          </a:prstGeom>
          <a:solidFill>
            <a:srgbClr val="15245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wrap="square" lIns="253198" tIns="227878" rIns="253198" bIns="227878" anchor="ctr" anchorCtr="0">
            <a:spAutoFit/>
          </a:bodyPr>
          <a:lstStyle>
            <a:lvl1pPr marL="0" indent="0" algn="l">
              <a:spcBef>
                <a:spcPts val="0"/>
              </a:spcBef>
              <a:buNone/>
              <a:defRPr sz="4000" b="1" u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15389850" y="6562301"/>
            <a:ext cx="13239024" cy="893210"/>
          </a:xfrm>
          <a:prstGeom prst="rect">
            <a:avLst/>
          </a:prstGeom>
        </p:spPr>
        <p:txBody>
          <a:bodyPr wrap="square" lIns="244166" tIns="244166" rIns="244166" bIns="244166">
            <a:spAutoFit/>
          </a:bodyPr>
          <a:lstStyle>
            <a:lvl1pPr marL="0" indent="0">
              <a:lnSpc>
                <a:spcPct val="100000"/>
              </a:lnSpc>
              <a:spcAft>
                <a:spcPts val="562"/>
              </a:spcAft>
              <a:buNone/>
              <a:defRPr sz="2600">
                <a:latin typeface="Georgia"/>
                <a:cs typeface="Georgia"/>
              </a:defRPr>
            </a:lvl1pPr>
            <a:lvl2pPr marL="1587082" indent="-610416">
              <a:defRPr sz="2600">
                <a:latin typeface="Trebuchet MS" pitchFamily="34" charset="0"/>
              </a:defRPr>
            </a:lvl2pPr>
            <a:lvl3pPr marL="2197498" indent="-610416">
              <a:defRPr sz="2600">
                <a:latin typeface="Trebuchet MS" pitchFamily="34" charset="0"/>
              </a:defRPr>
            </a:lvl3pPr>
            <a:lvl4pPr marL="2868956" indent="-671458">
              <a:defRPr sz="2600">
                <a:latin typeface="Trebuchet MS" pitchFamily="34" charset="0"/>
              </a:defRPr>
            </a:lvl4pPr>
            <a:lvl5pPr marL="3357290" indent="-488332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9377968" y="5570427"/>
            <a:ext cx="13239024" cy="1075760"/>
          </a:xfrm>
          <a:prstGeom prst="rect">
            <a:avLst/>
          </a:prstGeom>
          <a:solidFill>
            <a:srgbClr val="15245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wrap="square" lIns="253198" tIns="227878" rIns="253198" bIns="227878" anchor="ctr" anchorCtr="0">
            <a:spAutoFit/>
          </a:bodyPr>
          <a:lstStyle>
            <a:lvl1pPr marL="0" indent="0" algn="l">
              <a:buNone/>
              <a:defRPr sz="4000" b="1" u="none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29377968" y="6594052"/>
            <a:ext cx="13239024" cy="893210"/>
          </a:xfrm>
          <a:prstGeom prst="rect">
            <a:avLst/>
          </a:prstGeom>
        </p:spPr>
        <p:txBody>
          <a:bodyPr wrap="square" lIns="244166" tIns="244166" rIns="244166" bIns="244166">
            <a:spAutoFit/>
          </a:bodyPr>
          <a:lstStyle>
            <a:lvl1pPr marL="0" indent="0">
              <a:lnSpc>
                <a:spcPct val="100000"/>
              </a:lnSpc>
              <a:spcAft>
                <a:spcPts val="562"/>
              </a:spcAft>
              <a:buNone/>
              <a:defRPr sz="2600">
                <a:latin typeface="Georgia"/>
                <a:cs typeface="Georgia"/>
              </a:defRPr>
            </a:lvl1pPr>
            <a:lvl2pPr marL="1587082" indent="-610416">
              <a:defRPr sz="2600">
                <a:latin typeface="Trebuchet MS" pitchFamily="34" charset="0"/>
              </a:defRPr>
            </a:lvl2pPr>
            <a:lvl3pPr marL="2197498" indent="-610416">
              <a:defRPr sz="2600">
                <a:latin typeface="Trebuchet MS" pitchFamily="34" charset="0"/>
              </a:defRPr>
            </a:lvl3pPr>
            <a:lvl4pPr marL="2868956" indent="-671458">
              <a:defRPr sz="2600">
                <a:latin typeface="Trebuchet MS" pitchFamily="34" charset="0"/>
              </a:defRPr>
            </a:lvl4pPr>
            <a:lvl5pPr marL="3357290" indent="-488332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8"/>
          </p:nvPr>
        </p:nvSpPr>
        <p:spPr>
          <a:xfrm>
            <a:off x="29377968" y="17410777"/>
            <a:ext cx="13239024" cy="1075760"/>
          </a:xfrm>
          <a:prstGeom prst="rect">
            <a:avLst/>
          </a:prstGeom>
          <a:solidFill>
            <a:srgbClr val="15245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wrap="square" lIns="253198" tIns="227878" rIns="253198" bIns="227878" anchor="ctr" anchorCtr="0">
            <a:spAutoFit/>
          </a:bodyPr>
          <a:lstStyle>
            <a:lvl1pPr marL="0" indent="0" algn="l">
              <a:buNone/>
              <a:defRPr sz="4000" b="1" u="none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29377968" y="18402650"/>
            <a:ext cx="13239024" cy="893210"/>
          </a:xfrm>
          <a:prstGeom prst="rect">
            <a:avLst/>
          </a:prstGeom>
        </p:spPr>
        <p:txBody>
          <a:bodyPr wrap="square" lIns="244166" tIns="244166" rIns="244166" bIns="244166">
            <a:spAutoFit/>
          </a:bodyPr>
          <a:lstStyle>
            <a:lvl1pPr marL="0" indent="0">
              <a:lnSpc>
                <a:spcPct val="100000"/>
              </a:lnSpc>
              <a:spcAft>
                <a:spcPts val="562"/>
              </a:spcAft>
              <a:buNone/>
              <a:defRPr sz="2600">
                <a:latin typeface="Georgia"/>
                <a:cs typeface="Georgia"/>
              </a:defRPr>
            </a:lvl1pPr>
            <a:lvl2pPr marL="1587082" indent="-610416">
              <a:defRPr sz="2600">
                <a:latin typeface="Trebuchet MS" pitchFamily="34" charset="0"/>
              </a:defRPr>
            </a:lvl2pPr>
            <a:lvl3pPr marL="2197498" indent="-610416">
              <a:defRPr sz="2600">
                <a:latin typeface="Trebuchet MS" pitchFamily="34" charset="0"/>
              </a:defRPr>
            </a:lvl3pPr>
            <a:lvl4pPr marL="2868956" indent="-671458">
              <a:defRPr sz="2600">
                <a:latin typeface="Trebuchet MS" pitchFamily="34" charset="0"/>
              </a:defRPr>
            </a:lvl4pPr>
            <a:lvl5pPr marL="3357290" indent="-488332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5"/>
          <p:cNvSpPr>
            <a:spLocks noGrp="1"/>
          </p:cNvSpPr>
          <p:nvPr>
            <p:ph type="body" sz="quarter" idx="20"/>
          </p:nvPr>
        </p:nvSpPr>
        <p:spPr>
          <a:xfrm>
            <a:off x="29377968" y="24792442"/>
            <a:ext cx="13239024" cy="1075760"/>
          </a:xfrm>
          <a:prstGeom prst="rect">
            <a:avLst/>
          </a:prstGeom>
          <a:solidFill>
            <a:srgbClr val="152456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wrap="square" lIns="253198" tIns="227878" rIns="253198" bIns="227878" anchor="ctr" anchorCtr="0">
            <a:spAutoFit/>
          </a:bodyPr>
          <a:lstStyle>
            <a:lvl1pPr marL="0" indent="0" algn="l">
              <a:buNone/>
              <a:defRPr sz="4000" b="1" u="none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29377968" y="25797192"/>
            <a:ext cx="13239024" cy="893210"/>
          </a:xfrm>
          <a:prstGeom prst="rect">
            <a:avLst/>
          </a:prstGeom>
        </p:spPr>
        <p:txBody>
          <a:bodyPr wrap="square" lIns="244166" tIns="244166" rIns="244166" bIns="244166">
            <a:spAutoFit/>
          </a:bodyPr>
          <a:lstStyle>
            <a:lvl1pPr marL="0" indent="0">
              <a:lnSpc>
                <a:spcPct val="100000"/>
              </a:lnSpc>
              <a:spcAft>
                <a:spcPts val="562"/>
              </a:spcAft>
              <a:buNone/>
              <a:defRPr sz="2600">
                <a:latin typeface="Georgia"/>
                <a:cs typeface="Georgia"/>
              </a:defRPr>
            </a:lvl1pPr>
            <a:lvl2pPr marL="1587082" indent="-610416">
              <a:defRPr sz="2600">
                <a:latin typeface="Trebuchet MS" pitchFamily="34" charset="0"/>
              </a:defRPr>
            </a:lvl2pPr>
            <a:lvl3pPr marL="2197498" indent="-610416">
              <a:defRPr sz="2600">
                <a:latin typeface="Trebuchet MS" pitchFamily="34" charset="0"/>
              </a:defRPr>
            </a:lvl3pPr>
            <a:lvl4pPr marL="2868956" indent="-671458">
              <a:defRPr sz="2600">
                <a:latin typeface="Trebuchet MS" pitchFamily="34" charset="0"/>
              </a:defRPr>
            </a:lvl4pPr>
            <a:lvl5pPr marL="3357290" indent="-488332">
              <a:defRPr sz="2600">
                <a:latin typeface="Trebuchet MS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8928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1588924" y="6586910"/>
            <a:ext cx="13239804" cy="250883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462" tIns="42732" rIns="85462" bIns="42732"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 userDrawn="1"/>
        </p:nvSpPr>
        <p:spPr>
          <a:xfrm>
            <a:off x="15381876" y="6586910"/>
            <a:ext cx="13246444" cy="250883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462" tIns="42732" rIns="85462" bIns="42732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 userDrawn="1"/>
        </p:nvSpPr>
        <p:spPr>
          <a:xfrm>
            <a:off x="29181470" y="6586910"/>
            <a:ext cx="13246444" cy="2508837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462" tIns="42732" rIns="85462" bIns="42732" rtlCol="0" anchor="ctr"/>
          <a:lstStyle/>
          <a:p>
            <a:pPr algn="ctr"/>
            <a:endParaRPr lang="en-US"/>
          </a:p>
        </p:txBody>
      </p:sp>
      <p:pic>
        <p:nvPicPr>
          <p:cNvPr id="3" name="Picture 2" descr="TJU poster banners_48 x 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3891200" cy="4575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8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506540" rtl="0" eaLnBrk="1" latinLnBrk="0" hangingPunct="1">
        <a:spcBef>
          <a:spcPct val="0"/>
        </a:spcBef>
        <a:buNone/>
        <a:defRPr sz="2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79910" indent="-1879910" algn="l" defTabSz="2506540" rtl="0" eaLnBrk="1" latinLnBrk="0" hangingPunct="1">
        <a:spcBef>
          <a:spcPct val="20000"/>
        </a:spcBef>
        <a:buFont typeface="Arial"/>
        <a:buChar char="•"/>
        <a:defRPr sz="17600" kern="1200">
          <a:solidFill>
            <a:schemeClr val="tx1"/>
          </a:solidFill>
          <a:latin typeface="+mn-lt"/>
          <a:ea typeface="+mn-ea"/>
          <a:cs typeface="+mn-cs"/>
        </a:defRPr>
      </a:lvl1pPr>
      <a:lvl2pPr marL="4073132" indent="-1566592" algn="l" defTabSz="2506540" rtl="0" eaLnBrk="1" latinLnBrk="0" hangingPunct="1">
        <a:spcBef>
          <a:spcPct val="20000"/>
        </a:spcBef>
        <a:buFont typeface="Arial"/>
        <a:buChar char="–"/>
        <a:defRPr sz="15400" kern="1200">
          <a:solidFill>
            <a:schemeClr val="tx1"/>
          </a:solidFill>
          <a:latin typeface="+mn-lt"/>
          <a:ea typeface="+mn-ea"/>
          <a:cs typeface="+mn-cs"/>
        </a:defRPr>
      </a:lvl2pPr>
      <a:lvl3pPr marL="6266360" indent="-1253274" algn="l" defTabSz="2506540" rtl="0" eaLnBrk="1" latinLnBrk="0" hangingPunct="1">
        <a:spcBef>
          <a:spcPct val="20000"/>
        </a:spcBef>
        <a:buFont typeface="Arial"/>
        <a:buChar char="•"/>
        <a:defRPr sz="13200" kern="1200">
          <a:solidFill>
            <a:schemeClr val="tx1"/>
          </a:solidFill>
          <a:latin typeface="+mn-lt"/>
          <a:ea typeface="+mn-ea"/>
          <a:cs typeface="+mn-cs"/>
        </a:defRPr>
      </a:lvl3pPr>
      <a:lvl4pPr marL="8772900" indent="-1253274" algn="l" defTabSz="2506540" rtl="0" eaLnBrk="1" latinLnBrk="0" hangingPunct="1">
        <a:spcBef>
          <a:spcPct val="20000"/>
        </a:spcBef>
        <a:buFont typeface="Arial"/>
        <a:buChar char="–"/>
        <a:defRPr sz="10800" kern="1200">
          <a:solidFill>
            <a:schemeClr val="tx1"/>
          </a:solidFill>
          <a:latin typeface="+mn-lt"/>
          <a:ea typeface="+mn-ea"/>
          <a:cs typeface="+mn-cs"/>
        </a:defRPr>
      </a:lvl4pPr>
      <a:lvl5pPr marL="11279446" indent="-1253274" algn="l" defTabSz="2506540" rtl="0" eaLnBrk="1" latinLnBrk="0" hangingPunct="1">
        <a:spcBef>
          <a:spcPct val="20000"/>
        </a:spcBef>
        <a:buFont typeface="Arial"/>
        <a:buChar char="»"/>
        <a:defRPr sz="10800" kern="1200">
          <a:solidFill>
            <a:schemeClr val="tx1"/>
          </a:solidFill>
          <a:latin typeface="+mn-lt"/>
          <a:ea typeface="+mn-ea"/>
          <a:cs typeface="+mn-cs"/>
        </a:defRPr>
      </a:lvl5pPr>
      <a:lvl6pPr marL="13785988" indent="-1253274" algn="l" defTabSz="2506540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6pPr>
      <a:lvl7pPr marL="16292534" indent="-1253274" algn="l" defTabSz="2506540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7pPr>
      <a:lvl8pPr marL="18799076" indent="-1253274" algn="l" defTabSz="2506540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622" indent="-1253274" algn="l" defTabSz="2506540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0654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6540" algn="l" defTabSz="250654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2pPr>
      <a:lvl3pPr marL="5013088" algn="l" defTabSz="250654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519628" algn="l" defTabSz="250654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26174" algn="l" defTabSz="250654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5pPr>
      <a:lvl6pPr marL="12532720" algn="l" defTabSz="250654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6pPr>
      <a:lvl7pPr marL="15039262" algn="l" defTabSz="250654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7pPr>
      <a:lvl8pPr marL="17545802" algn="l" defTabSz="250654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8pPr>
      <a:lvl9pPr marL="20052348" algn="l" defTabSz="2506540" rtl="0" eaLnBrk="1" latinLnBrk="0" hangingPunct="1">
        <a:defRPr sz="9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93266" y="6101498"/>
            <a:ext cx="13299077" cy="22736113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i="1" dirty="0" smtClean="0"/>
              <a:t>Clostridium difficile</a:t>
            </a:r>
            <a:r>
              <a:rPr lang="en-US" sz="3800" dirty="0" smtClean="0"/>
              <a:t> infection (CDI) involves bacterial infection of the large intestine, causin</a:t>
            </a:r>
            <a:r>
              <a:rPr lang="en-US" sz="3800" dirty="0" smtClean="0"/>
              <a:t>g complications like colitis and diarrhea (CDC).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 smtClean="0">
                <a:latin typeface="Georgia" panose="02040502050405020303" pitchFamily="18" charset="0"/>
              </a:rPr>
              <a:t>2 </a:t>
            </a:r>
            <a:r>
              <a:rPr lang="en-US" sz="3800" dirty="0">
                <a:latin typeface="Georgia" panose="02040502050405020303" pitchFamily="18" charset="0"/>
              </a:rPr>
              <a:t>main settings</a:t>
            </a:r>
            <a:r>
              <a:rPr lang="en-US" sz="3800" dirty="0" smtClean="0">
                <a:latin typeface="Georgia" panose="02040502050405020303" pitchFamily="18" charset="0"/>
              </a:rPr>
              <a:t>:</a:t>
            </a:r>
          </a:p>
          <a:p>
            <a:pPr marL="2158582" lvl="1" indent="-571500">
              <a:buFont typeface="Wingdings" panose="05000000000000000000" pitchFamily="2" charset="2"/>
              <a:buChar char="§"/>
            </a:pPr>
            <a:r>
              <a:rPr lang="en-US" sz="3800" dirty="0" smtClean="0">
                <a:latin typeface="Georgia" panose="02040502050405020303" pitchFamily="18" charset="0"/>
              </a:rPr>
              <a:t>Healthcare-Associated CDI (HA-CDI): infection in or due to healthcare settings</a:t>
            </a:r>
          </a:p>
          <a:p>
            <a:pPr marL="2158582" lvl="1" indent="-571500">
              <a:buFont typeface="Wingdings" panose="05000000000000000000" pitchFamily="2" charset="2"/>
              <a:buChar char="§"/>
            </a:pPr>
            <a:r>
              <a:rPr lang="en-US" sz="3800" dirty="0" smtClean="0">
                <a:latin typeface="Georgia" panose="02040502050405020303" pitchFamily="18" charset="0"/>
              </a:rPr>
              <a:t>Community-Associated CDI (CA-CDI): infection outside of healthcare settings</a:t>
            </a:r>
            <a:endParaRPr lang="en-US" sz="3800" dirty="0">
              <a:latin typeface="Georgia" panose="0204050205040502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>
                <a:latin typeface="Georgia" panose="02040502050405020303" pitchFamily="18" charset="0"/>
              </a:rPr>
              <a:t>Both HA-CDI and CA-CDI caused an estimated 462,000 infections nationwide in 2017 (</a:t>
            </a:r>
            <a:r>
              <a:rPr lang="en-US" sz="3800" dirty="0" err="1">
                <a:latin typeface="Georgia" panose="02040502050405020303" pitchFamily="18" charset="0"/>
              </a:rPr>
              <a:t>Guh</a:t>
            </a:r>
            <a:r>
              <a:rPr lang="en-US" sz="3800" dirty="0">
                <a:latin typeface="Georgia" panose="02040502050405020303" pitchFamily="18" charset="0"/>
              </a:rPr>
              <a:t> et al., 2020</a:t>
            </a:r>
            <a:r>
              <a:rPr lang="en-US" sz="3800" dirty="0" smtClean="0">
                <a:latin typeface="Georgia" panose="02040502050405020303" pitchFamily="18" charset="0"/>
              </a:rPr>
              <a:t>). </a:t>
            </a:r>
            <a:r>
              <a:rPr lang="en-US" sz="3800" dirty="0" smtClean="0"/>
              <a:t>CDI is classified </a:t>
            </a:r>
            <a:r>
              <a:rPr lang="en-US" sz="3800" dirty="0"/>
              <a:t>by CDC as an “Urgent Threat</a:t>
            </a:r>
            <a:r>
              <a:rPr lang="en-US" sz="3800" dirty="0" smtClean="0"/>
              <a:t>”.</a:t>
            </a:r>
            <a:endParaRPr lang="en-US" sz="3800" dirty="0">
              <a:latin typeface="Georgia" panose="02040502050405020303" pitchFamily="18" charset="0"/>
            </a:endParaRPr>
          </a:p>
          <a:p>
            <a:endParaRPr lang="en-US" sz="3800" dirty="0" smtClean="0">
              <a:latin typeface="Georgia" panose="02040502050405020303" pitchFamily="18" charset="0"/>
            </a:endParaRPr>
          </a:p>
          <a:p>
            <a:endParaRPr lang="en-US" sz="3800" dirty="0">
              <a:latin typeface="Georgia" panose="02040502050405020303" pitchFamily="18" charset="0"/>
            </a:endParaRPr>
          </a:p>
          <a:p>
            <a:endParaRPr lang="en-US" sz="3800" dirty="0" smtClean="0">
              <a:latin typeface="Georgia" panose="02040502050405020303" pitchFamily="18" charset="0"/>
            </a:endParaRPr>
          </a:p>
          <a:p>
            <a:endParaRPr lang="en-US" sz="3800" dirty="0" smtClean="0">
              <a:latin typeface="Georgia" panose="02040502050405020303" pitchFamily="18" charset="0"/>
            </a:endParaRPr>
          </a:p>
          <a:p>
            <a:endParaRPr lang="en-US" sz="3800" dirty="0" smtClean="0">
              <a:latin typeface="Georgia" panose="02040502050405020303" pitchFamily="18" charset="0"/>
            </a:endParaRPr>
          </a:p>
          <a:p>
            <a:endParaRPr lang="en-US" sz="3800" dirty="0">
              <a:latin typeface="Georgia" panose="02040502050405020303" pitchFamily="18" charset="0"/>
            </a:endParaRPr>
          </a:p>
          <a:p>
            <a:endParaRPr lang="en-US" sz="3800" dirty="0" smtClean="0">
              <a:latin typeface="Georgia" panose="02040502050405020303" pitchFamily="18" charset="0"/>
            </a:endParaRPr>
          </a:p>
          <a:p>
            <a:endParaRPr lang="en-US" sz="3800" dirty="0">
              <a:latin typeface="Georgia" panose="02040502050405020303" pitchFamily="18" charset="0"/>
            </a:endParaRPr>
          </a:p>
          <a:p>
            <a:endParaRPr lang="en-US" sz="3800" dirty="0">
              <a:latin typeface="Georgia" panose="0204050205040502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dirty="0" smtClean="0">
              <a:latin typeface="Georgia" panose="02040502050405020303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 smtClean="0">
                <a:latin typeface="Georgia" panose="02040502050405020303" pitchFamily="18" charset="0"/>
              </a:rPr>
              <a:t>The </a:t>
            </a:r>
            <a:r>
              <a:rPr lang="en-US" sz="3800" dirty="0">
                <a:latin typeface="Georgia" panose="02040502050405020303" pitchFamily="18" charset="0"/>
              </a:rPr>
              <a:t>most well-known risk factors for CDI include advanced age, medications like proton pump inhibitors and antibiotics, and hospitalization.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 smtClean="0">
                <a:latin typeface="Georgia" panose="02040502050405020303" pitchFamily="18" charset="0"/>
              </a:rPr>
              <a:t>Disparities in some infectious disease complications like sepsis as well as in patient safety are well-documented.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 smtClean="0">
                <a:latin typeface="Georgia" panose="02040502050405020303" pitchFamily="18" charset="0"/>
              </a:rPr>
              <a:t>While very little disparities research is done in the domain of healthcare-associated infections, a review of pre-2015 studies by Yang et al. (2016) found higher rates of HA-CDI in Whites and major literature gaps.</a:t>
            </a:r>
            <a:endParaRPr lang="en-US" sz="3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800" dirty="0" smtClean="0"/>
          </a:p>
          <a:p>
            <a:endParaRPr lang="en-US" sz="3800" dirty="0" smtClean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5"/>
          </p:nvPr>
        </p:nvSpPr>
        <p:spPr>
          <a:xfrm>
            <a:off x="653319" y="28337779"/>
            <a:ext cx="13239024" cy="3804777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CA" sz="3800" b="1" dirty="0" smtClean="0"/>
              <a:t>Update </a:t>
            </a:r>
            <a:r>
              <a:rPr lang="en-CA" sz="3800" b="1" dirty="0"/>
              <a:t>the current status of racial disparities in HA-CDIs in last 5 </a:t>
            </a:r>
            <a:r>
              <a:rPr lang="en-CA" sz="3800" b="1" dirty="0" smtClean="0"/>
              <a:t>years</a:t>
            </a:r>
            <a:r>
              <a:rPr lang="en-CA" sz="3800" b="1" dirty="0"/>
              <a:t>.</a:t>
            </a:r>
            <a:endParaRPr lang="en-CA" sz="3800" b="1" dirty="0" smtClean="0"/>
          </a:p>
          <a:p>
            <a:pPr marL="514350" indent="-514350">
              <a:buFont typeface="+mj-lt"/>
              <a:buAutoNum type="arabicPeriod"/>
            </a:pPr>
            <a:r>
              <a:rPr lang="en-CA" sz="3800" b="1" dirty="0" smtClean="0"/>
              <a:t>Explore </a:t>
            </a:r>
            <a:r>
              <a:rPr lang="en-CA" sz="3800" b="1" dirty="0"/>
              <a:t>racial disparities in </a:t>
            </a:r>
            <a:r>
              <a:rPr lang="en-CA" sz="3800" b="1" dirty="0" smtClean="0"/>
              <a:t>CA-CDIs.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800" b="1" dirty="0" smtClean="0"/>
              <a:t>Explore </a:t>
            </a:r>
            <a:r>
              <a:rPr lang="en-CA" sz="3800" b="1" dirty="0"/>
              <a:t>socioeconomic disparities in </a:t>
            </a:r>
            <a:r>
              <a:rPr lang="en-CA" sz="3800" b="1" dirty="0" smtClean="0"/>
              <a:t>HA- </a:t>
            </a:r>
            <a:r>
              <a:rPr lang="en-CA" sz="3800" b="1" dirty="0"/>
              <a:t>and </a:t>
            </a:r>
            <a:r>
              <a:rPr lang="en-CA" sz="3800" b="1" dirty="0" smtClean="0"/>
              <a:t>CA-CDIs. </a:t>
            </a:r>
            <a:endParaRPr lang="en-CA" sz="3800" b="1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/>
          </p:nvPr>
        </p:nvSpPr>
        <p:spPr>
          <a:xfrm>
            <a:off x="29940739" y="6270040"/>
            <a:ext cx="13239024" cy="14321502"/>
          </a:xfrm>
        </p:spPr>
        <p:txBody>
          <a:bodyPr/>
          <a:lstStyle/>
          <a:p>
            <a:endParaRPr lang="en-US" sz="3800" i="1" dirty="0" smtClean="0"/>
          </a:p>
          <a:p>
            <a:endParaRPr lang="en-US" sz="3800" i="1" dirty="0"/>
          </a:p>
          <a:p>
            <a:endParaRPr lang="en-US" sz="3800" i="1" dirty="0" smtClean="0"/>
          </a:p>
          <a:p>
            <a:endParaRPr lang="en-US" sz="3800" i="1" dirty="0"/>
          </a:p>
          <a:p>
            <a:endParaRPr lang="en-US" sz="3800" i="1" dirty="0" smtClean="0"/>
          </a:p>
          <a:p>
            <a:r>
              <a:rPr lang="en-US" sz="3800" i="1" dirty="0" smtClean="0"/>
              <a:t>Racial </a:t>
            </a:r>
            <a:r>
              <a:rPr lang="en-US" sz="3800" i="1" dirty="0"/>
              <a:t>disparities: </a:t>
            </a:r>
            <a:endParaRPr lang="en-US" sz="3800" i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 smtClean="0"/>
              <a:t>Whites </a:t>
            </a:r>
            <a:r>
              <a:rPr lang="en-US" sz="3800" dirty="0"/>
              <a:t>generally faced higher incidence for both HA- and CA-CDI in a variety of patient </a:t>
            </a:r>
            <a:r>
              <a:rPr lang="en-US" sz="3800" dirty="0" smtClean="0"/>
              <a:t>samples.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 err="1" smtClean="0"/>
              <a:t>Argamany</a:t>
            </a:r>
            <a:r>
              <a:rPr lang="en-US" sz="3800" dirty="0" smtClean="0"/>
              <a:t> </a:t>
            </a:r>
            <a:r>
              <a:rPr lang="en-US" sz="3800" dirty="0"/>
              <a:t>et al. (</a:t>
            </a:r>
            <a:r>
              <a:rPr lang="en-US" sz="3800" dirty="0" smtClean="0"/>
              <a:t>2016) showed </a:t>
            </a:r>
            <a:r>
              <a:rPr lang="en-US" sz="3800" dirty="0"/>
              <a:t>in a large nationally representative sample that </a:t>
            </a:r>
            <a:r>
              <a:rPr lang="en-US" sz="3800" dirty="0" smtClean="0"/>
              <a:t>Blacks faced higher severity, mortality, and costs.</a:t>
            </a:r>
            <a:endParaRPr lang="en-US" sz="3800" dirty="0"/>
          </a:p>
          <a:p>
            <a:r>
              <a:rPr lang="en-US" sz="3800" i="1" dirty="0"/>
              <a:t>Socioeconomic disparities: </a:t>
            </a:r>
            <a:endParaRPr lang="en-US" sz="3800" i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 smtClean="0"/>
              <a:t>At </a:t>
            </a:r>
            <a:r>
              <a:rPr lang="en-US" sz="3800" dirty="0"/>
              <a:t>the census tract level, lower socioeconomic status (as measured by poverty, education, unemployment, insurance type, public assistance, and home crowding) was associated with higher </a:t>
            </a:r>
            <a:r>
              <a:rPr lang="en-US" sz="3800" dirty="0" smtClean="0"/>
              <a:t>CA-CDI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 smtClean="0"/>
              <a:t>At </a:t>
            </a:r>
            <a:r>
              <a:rPr lang="en-US" sz="3800" dirty="0"/>
              <a:t>the individual </a:t>
            </a:r>
            <a:r>
              <a:rPr lang="en-US" sz="3800" dirty="0" smtClean="0"/>
              <a:t>level, results were mixed with higher </a:t>
            </a:r>
            <a:r>
              <a:rPr lang="en-US" sz="3800" dirty="0"/>
              <a:t>income </a:t>
            </a:r>
            <a:r>
              <a:rPr lang="en-US" sz="3800" dirty="0" smtClean="0"/>
              <a:t>and government </a:t>
            </a:r>
            <a:r>
              <a:rPr lang="en-US" sz="3800" dirty="0"/>
              <a:t>insurance </a:t>
            </a:r>
            <a:r>
              <a:rPr lang="en-US" sz="3800" dirty="0" smtClean="0"/>
              <a:t>were associated with higher </a:t>
            </a:r>
            <a:r>
              <a:rPr lang="en-US" sz="3800" dirty="0"/>
              <a:t>HA- and CA-CDI rates.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800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9"/>
          </p:nvPr>
        </p:nvSpPr>
        <p:spPr>
          <a:xfrm>
            <a:off x="29940737" y="20906876"/>
            <a:ext cx="13239024" cy="11985478"/>
          </a:xfrm>
        </p:spPr>
        <p:txBody>
          <a:bodyPr/>
          <a:lstStyle/>
          <a:p>
            <a:r>
              <a:rPr lang="en-US" sz="3800" i="1" dirty="0" smtClean="0"/>
              <a:t>Importance to literature: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 smtClean="0"/>
              <a:t>Strengthens previous evidence for White burden in HA-CDI and provides new evidence in CA-CDI burden; however, Blacks might face harsher CDI consequences.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 smtClean="0"/>
              <a:t>There is new evidence for SES disparities, which differ based on census tract vs. individual levels. </a:t>
            </a:r>
          </a:p>
          <a:p>
            <a:r>
              <a:rPr lang="en-US" sz="3800" i="1" dirty="0" smtClean="0"/>
              <a:t>Potential reasons for disparities: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800" u="sng" dirty="0" smtClean="0"/>
              <a:t>Differential access to healthcare and medications</a:t>
            </a:r>
            <a:r>
              <a:rPr lang="en-US" sz="3800" dirty="0" smtClean="0"/>
              <a:t>: higher healthcare, antibiotic, and proton pump inhibitor use can predispose certain groups to higher CDI burden.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800" u="sng" dirty="0" smtClean="0"/>
              <a:t>Differential access to nucleic acid amplification tests (NAAT)</a:t>
            </a:r>
            <a:r>
              <a:rPr lang="en-US" sz="3800" dirty="0" smtClean="0"/>
              <a:t>: high-sensitivity tests like these may explain observed differences between sociodemographic groups.</a:t>
            </a:r>
          </a:p>
          <a:p>
            <a:r>
              <a:rPr lang="en-US" sz="3800" i="1" dirty="0" smtClean="0"/>
              <a:t>Public health research implications:</a:t>
            </a:r>
            <a:endParaRPr lang="en-US" sz="38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 smtClean="0"/>
              <a:t>Need to standardize race, SES, and CDI definitions.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800" dirty="0" smtClean="0"/>
              <a:t>Further research is needed in large national samples to determine extent to which disparities depend on access.</a:t>
            </a:r>
            <a:endParaRPr lang="en-US" sz="3800" dirty="0"/>
          </a:p>
        </p:txBody>
      </p:sp>
      <p:sp>
        <p:nvSpPr>
          <p:cNvPr id="14" name="Title 13"/>
          <p:cNvSpPr>
            <a:spLocks noGrp="1"/>
          </p:cNvSpPr>
          <p:nvPr>
            <p:ph type="title" idx="4294967295"/>
          </p:nvPr>
        </p:nvSpPr>
        <p:spPr>
          <a:xfrm>
            <a:off x="9426169" y="170489"/>
            <a:ext cx="33282892" cy="3394751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7200" b="1" dirty="0">
                <a:solidFill>
                  <a:schemeClr val="bg1"/>
                </a:solidFill>
              </a:rPr>
              <a:t>Racial and Socioeconomic Disparities in Healthcare- and Community-Associated Clostridium difficile Infection: A Rapid Review</a:t>
            </a:r>
            <a:r>
              <a:rPr lang="en-US" sz="6000" dirty="0">
                <a:solidFill>
                  <a:schemeClr val="bg1"/>
                </a:solidFill>
              </a:rPr>
              <a:t/>
            </a:r>
            <a:br>
              <a:rPr lang="en-US" sz="6000" dirty="0">
                <a:solidFill>
                  <a:schemeClr val="bg1"/>
                </a:solidFill>
              </a:rPr>
            </a:br>
            <a:r>
              <a:rPr lang="en-US" sz="6600" b="1" dirty="0">
                <a:solidFill>
                  <a:srgbClr val="59B7DF"/>
                </a:solidFill>
              </a:rPr>
              <a:t>Rutvin Kyada</a:t>
            </a:r>
            <a:r>
              <a:rPr lang="en-US" sz="4400" dirty="0">
                <a:solidFill>
                  <a:srgbClr val="59B7DF"/>
                </a:solidFill>
              </a:rPr>
              <a:t/>
            </a:r>
            <a:br>
              <a:rPr lang="en-US" sz="4400" dirty="0">
                <a:solidFill>
                  <a:srgbClr val="59B7DF"/>
                </a:solidFill>
              </a:rPr>
            </a:br>
            <a:r>
              <a:rPr lang="en-US" sz="4400" dirty="0" smtClean="0">
                <a:solidFill>
                  <a:srgbClr val="59B7DF"/>
                </a:solidFill>
              </a:rPr>
              <a:t>Chair: </a:t>
            </a:r>
            <a:r>
              <a:rPr lang="en-US" sz="4400" dirty="0">
                <a:solidFill>
                  <a:srgbClr val="59B7DF"/>
                </a:solidFill>
              </a:rPr>
              <a:t>Amy Leader, </a:t>
            </a:r>
            <a:r>
              <a:rPr lang="en-US" sz="4400" dirty="0" err="1" smtClean="0">
                <a:solidFill>
                  <a:srgbClr val="59B7DF"/>
                </a:solidFill>
              </a:rPr>
              <a:t>DrPH</a:t>
            </a:r>
            <a:r>
              <a:rPr lang="en-US" sz="4400" dirty="0" smtClean="0">
                <a:solidFill>
                  <a:srgbClr val="59B7DF"/>
                </a:solidFill>
              </a:rPr>
              <a:t>; Preceptor: Rosemary </a:t>
            </a:r>
            <a:r>
              <a:rPr lang="en-US" sz="4400" dirty="0" err="1" smtClean="0">
                <a:solidFill>
                  <a:srgbClr val="59B7DF"/>
                </a:solidFill>
              </a:rPr>
              <a:t>Frasso</a:t>
            </a:r>
            <a:r>
              <a:rPr lang="en-US" sz="4400" dirty="0" smtClean="0">
                <a:solidFill>
                  <a:srgbClr val="59B7DF"/>
                </a:solidFill>
              </a:rPr>
              <a:t>, PhD</a:t>
            </a:r>
            <a:endParaRPr lang="en-US" sz="4400" dirty="0">
              <a:solidFill>
                <a:srgbClr val="59B7DF"/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653319" y="5008151"/>
            <a:ext cx="13239024" cy="1075760"/>
          </a:xfrm>
        </p:spPr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68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653319" y="27262019"/>
            <a:ext cx="13239024" cy="1075760"/>
          </a:xfrm>
        </p:spPr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69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15196786" y="6073757"/>
            <a:ext cx="13239024" cy="12761075"/>
          </a:xfrm>
        </p:spPr>
        <p:txBody>
          <a:bodyPr/>
          <a:lstStyle/>
          <a:p>
            <a:r>
              <a:rPr lang="en-CA" sz="3800" i="1" dirty="0"/>
              <a:t>Data Sources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800" dirty="0" smtClean="0"/>
              <a:t>Two databases</a:t>
            </a:r>
            <a:r>
              <a:rPr lang="en-CA" sz="3800" dirty="0"/>
              <a:t>: PubMed and Scopus</a:t>
            </a:r>
            <a:r>
              <a:rPr lang="en-CA" sz="3800" dirty="0" smtClean="0"/>
              <a:t>.</a:t>
            </a:r>
          </a:p>
          <a:p>
            <a:r>
              <a:rPr lang="en-CA" sz="3800" i="1" dirty="0" smtClean="0"/>
              <a:t>Representative Search Terms:</a:t>
            </a:r>
            <a:endParaRPr lang="en-CA" sz="3800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CA" sz="3800" i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CA" sz="3800" i="1" dirty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CA" sz="3800" i="1" dirty="0" smtClean="0"/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CA" sz="3800" i="1" dirty="0" smtClean="0"/>
          </a:p>
          <a:p>
            <a:endParaRPr lang="en-CA" sz="3800" i="1" dirty="0"/>
          </a:p>
          <a:p>
            <a:r>
              <a:rPr lang="en-CA" sz="3800" i="1" dirty="0"/>
              <a:t>Inclusion Criteria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800" dirty="0" smtClean="0"/>
              <a:t>Published in </a:t>
            </a:r>
            <a:r>
              <a:rPr lang="en-CA" sz="3800" dirty="0"/>
              <a:t>last 5 </a:t>
            </a:r>
            <a:r>
              <a:rPr lang="en-CA" sz="3800" dirty="0" smtClean="0"/>
              <a:t>years: May</a:t>
            </a:r>
            <a:r>
              <a:rPr lang="en-CA" sz="3800" dirty="0"/>
              <a:t>, 2015, </a:t>
            </a:r>
            <a:r>
              <a:rPr lang="en-CA" sz="3800" dirty="0" smtClean="0"/>
              <a:t>to May</a:t>
            </a:r>
            <a:r>
              <a:rPr lang="en-CA" sz="3800" dirty="0"/>
              <a:t>, </a:t>
            </a:r>
            <a:r>
              <a:rPr lang="en-CA" sz="3800" dirty="0" smtClean="0"/>
              <a:t>2020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800" dirty="0"/>
              <a:t>United States patient </a:t>
            </a:r>
            <a:r>
              <a:rPr lang="en-CA" sz="3800" dirty="0" smtClean="0"/>
              <a:t>sample</a:t>
            </a:r>
            <a:endParaRPr lang="en-CA" sz="38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800" dirty="0" smtClean="0"/>
              <a:t>Quantitative </a:t>
            </a:r>
            <a:r>
              <a:rPr lang="en-CA" sz="3800" dirty="0"/>
              <a:t>analysis using cohort, case-control, ecological, </a:t>
            </a:r>
            <a:r>
              <a:rPr lang="en-CA" sz="3800" dirty="0" smtClean="0"/>
              <a:t>cross-sectional, </a:t>
            </a:r>
            <a:r>
              <a:rPr lang="en-CA" sz="3800" dirty="0"/>
              <a:t>or experimental study </a:t>
            </a:r>
            <a:r>
              <a:rPr lang="en-CA" sz="3800" dirty="0" smtClean="0"/>
              <a:t>designs</a:t>
            </a:r>
            <a:endParaRPr lang="en-CA" sz="38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CA" sz="3800" dirty="0" smtClean="0"/>
              <a:t>Association between race </a:t>
            </a:r>
            <a:r>
              <a:rPr lang="en-CA" sz="3800" dirty="0"/>
              <a:t>and/or socioeconomic status as </a:t>
            </a:r>
            <a:r>
              <a:rPr lang="en-CA" sz="3800" dirty="0" smtClean="0"/>
              <a:t>predictor </a:t>
            </a:r>
            <a:r>
              <a:rPr lang="en-CA" sz="3800" dirty="0"/>
              <a:t>and </a:t>
            </a:r>
            <a:r>
              <a:rPr lang="en-CA" sz="3800" dirty="0" smtClean="0"/>
              <a:t>CDI incidence or related measures as outcomes measured through a</a:t>
            </a:r>
            <a:r>
              <a:rPr lang="en-CA" sz="3800" dirty="0"/>
              <a:t> </a:t>
            </a:r>
            <a:r>
              <a:rPr lang="en-CA" sz="3800" dirty="0" smtClean="0"/>
              <a:t>m</a:t>
            </a:r>
            <a:r>
              <a:rPr lang="en-CA" sz="3800" dirty="0" smtClean="0"/>
              <a:t>ultivariable </a:t>
            </a:r>
            <a:r>
              <a:rPr lang="en-CA" sz="3800" dirty="0"/>
              <a:t>regression model for which effect sizes or </a:t>
            </a:r>
            <a:r>
              <a:rPr lang="en-CA" sz="3800" dirty="0" smtClean="0"/>
              <a:t>p </a:t>
            </a:r>
            <a:r>
              <a:rPr lang="en-CA" sz="3800" dirty="0"/>
              <a:t>values are provided.</a:t>
            </a:r>
          </a:p>
        </p:txBody>
      </p:sp>
      <p:sp>
        <p:nvSpPr>
          <p:cNvPr id="72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15104114" y="4997997"/>
            <a:ext cx="13424371" cy="1075760"/>
          </a:xfrm>
        </p:spPr>
        <p:txBody>
          <a:bodyPr/>
          <a:lstStyle/>
          <a:p>
            <a:pPr algn="ctr"/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73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29940739" y="5008151"/>
            <a:ext cx="13239024" cy="1075760"/>
          </a:xfrm>
        </p:spPr>
        <p:txBody>
          <a:bodyPr/>
          <a:lstStyle/>
          <a:p>
            <a:pPr algn="ctr"/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69384" y="18843171"/>
            <a:ext cx="12493829" cy="13493284"/>
          </a:xfrm>
          <a:prstGeom prst="rect">
            <a:avLst/>
          </a:prstGeom>
        </p:spPr>
      </p:pic>
      <p:sp>
        <p:nvSpPr>
          <p:cNvPr id="90" name="Text Placeholder 89"/>
          <p:cNvSpPr>
            <a:spLocks noGrp="1"/>
          </p:cNvSpPr>
          <p:nvPr>
            <p:ph type="body" sz="quarter" idx="18"/>
          </p:nvPr>
        </p:nvSpPr>
        <p:spPr>
          <a:xfrm>
            <a:off x="29940739" y="19781554"/>
            <a:ext cx="13239024" cy="1075760"/>
          </a:xfrm>
        </p:spPr>
        <p:txBody>
          <a:bodyPr/>
          <a:lstStyle/>
          <a:p>
            <a:pPr algn="ctr"/>
            <a:r>
              <a:rPr lang="en-US" dirty="0" smtClean="0"/>
              <a:t>DISCUSSION</a:t>
            </a:r>
            <a:endParaRPr lang="en-US" dirty="0"/>
          </a:p>
        </p:txBody>
      </p:sp>
      <p:pic>
        <p:nvPicPr>
          <p:cNvPr id="95" name="Picture 9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19" y="13365085"/>
            <a:ext cx="13239024" cy="6969717"/>
          </a:xfrm>
          <a:prstGeom prst="rect">
            <a:avLst/>
          </a:prstGeom>
        </p:spPr>
      </p:pic>
      <p:sp>
        <p:nvSpPr>
          <p:cNvPr id="96" name="TextBox 95"/>
          <p:cNvSpPr txBox="1"/>
          <p:nvPr/>
        </p:nvSpPr>
        <p:spPr>
          <a:xfrm>
            <a:off x="4025348" y="20621331"/>
            <a:ext cx="9666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Source: Adapted from </a:t>
            </a:r>
            <a:r>
              <a:rPr lang="en-US" sz="2400" dirty="0" err="1" smtClean="0"/>
              <a:t>Guh</a:t>
            </a:r>
            <a:r>
              <a:rPr lang="en-US" sz="2400" dirty="0" smtClean="0"/>
              <a:t> et al. (2020)</a:t>
            </a:r>
            <a:endParaRPr lang="en-US" sz="2400" dirty="0"/>
          </a:p>
        </p:txBody>
      </p:sp>
      <p:graphicFrame>
        <p:nvGraphicFramePr>
          <p:cNvPr id="98" name="Table 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325439"/>
              </p:ext>
            </p:extLst>
          </p:nvPr>
        </p:nvGraphicFramePr>
        <p:xfrm>
          <a:off x="15196786" y="8639589"/>
          <a:ext cx="13239024" cy="35409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848465"/>
                <a:gridCol w="4927557"/>
                <a:gridCol w="4463002"/>
              </a:tblGrid>
              <a:tr h="703683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Georgia" panose="02040502050405020303" pitchFamily="18" charset="0"/>
                        </a:rPr>
                        <a:t>Risk Factors</a:t>
                      </a:r>
                      <a:endParaRPr lang="en-US" sz="3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Georgia" panose="02040502050405020303" pitchFamily="18" charset="0"/>
                        </a:rPr>
                        <a:t>Nosocomial Infection</a:t>
                      </a:r>
                      <a:endParaRPr lang="en-US" sz="3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i="1" dirty="0" smtClean="0">
                          <a:latin typeface="Georgia" panose="02040502050405020303" pitchFamily="18" charset="0"/>
                        </a:rPr>
                        <a:t>Clostridium</a:t>
                      </a:r>
                      <a:r>
                        <a:rPr lang="en-US" sz="3200" b="0" i="1" baseline="0" dirty="0" smtClean="0">
                          <a:latin typeface="Georgia" panose="02040502050405020303" pitchFamily="18" charset="0"/>
                        </a:rPr>
                        <a:t> difficile</a:t>
                      </a:r>
                      <a:endParaRPr lang="en-US" sz="3200" b="0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03683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Georgia" panose="02040502050405020303" pitchFamily="18" charset="0"/>
                        </a:rPr>
                        <a:t>Social Determinants</a:t>
                      </a:r>
                      <a:endParaRPr lang="en-US" sz="3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Georgia" panose="02040502050405020303" pitchFamily="18" charset="0"/>
                        </a:rPr>
                        <a:t>Healthcare-Associated Infection</a:t>
                      </a:r>
                      <a:endParaRPr lang="en-US" sz="3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i="1" dirty="0" err="1" smtClean="0">
                          <a:latin typeface="Georgia" panose="02040502050405020303" pitchFamily="18" charset="0"/>
                        </a:rPr>
                        <a:t>Clostridioides</a:t>
                      </a:r>
                      <a:r>
                        <a:rPr lang="en-US" sz="3200" b="0" i="1" dirty="0" smtClean="0">
                          <a:latin typeface="Georgia" panose="02040502050405020303" pitchFamily="18" charset="0"/>
                        </a:rPr>
                        <a:t> difficile</a:t>
                      </a:r>
                      <a:endParaRPr lang="en-US" sz="3200" b="0" i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03683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Georgia" panose="02040502050405020303" pitchFamily="18" charset="0"/>
                        </a:rPr>
                        <a:t>Health Disparities</a:t>
                      </a:r>
                      <a:endParaRPr lang="en-US" sz="3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Georgia" panose="02040502050405020303" pitchFamily="18" charset="0"/>
                        </a:rPr>
                        <a:t>Cross Infection</a:t>
                      </a:r>
                      <a:endParaRPr lang="en-US" sz="3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  <a:tr h="703683"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Georgia" panose="02040502050405020303" pitchFamily="18" charset="0"/>
                        </a:rPr>
                        <a:t>Social Factors</a:t>
                      </a:r>
                      <a:endParaRPr lang="en-US" sz="3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b="0" dirty="0" smtClean="0">
                          <a:latin typeface="Georgia" panose="02040502050405020303" pitchFamily="18" charset="0"/>
                        </a:rPr>
                        <a:t>Community-Associated Infection</a:t>
                      </a:r>
                      <a:endParaRPr lang="en-US" sz="3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b="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1" name="Picture 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55617" y="6270040"/>
            <a:ext cx="10808812" cy="407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623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181E43"/>
      </a:dk1>
      <a:lt1>
        <a:srgbClr val="FFFFFF"/>
      </a:lt1>
      <a:dk2>
        <a:srgbClr val="181E43"/>
      </a:dk2>
      <a:lt2>
        <a:srgbClr val="FFFFFF"/>
      </a:lt2>
      <a:accent1>
        <a:srgbClr val="4D9FC3"/>
      </a:accent1>
      <a:accent2>
        <a:srgbClr val="E22E30"/>
      </a:accent2>
      <a:accent3>
        <a:srgbClr val="BBB11E"/>
      </a:accent3>
      <a:accent4>
        <a:srgbClr val="385896"/>
      </a:accent4>
      <a:accent5>
        <a:srgbClr val="47B5B9"/>
      </a:accent5>
      <a:accent6>
        <a:srgbClr val="EA9922"/>
      </a:accent6>
      <a:hlink>
        <a:srgbClr val="A1137C"/>
      </a:hlink>
      <a:folHlink>
        <a:srgbClr val="D0CF7B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5460</TotalTime>
  <Words>557</Words>
  <Application>Microsoft Office PowerPoint</Application>
  <PresentationFormat>Custom</PresentationFormat>
  <Paragraphs>72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Georgia</vt:lpstr>
      <vt:lpstr>Trebuchet MS</vt:lpstr>
      <vt:lpstr>Wingdings</vt:lpstr>
      <vt:lpstr>Office Theme</vt:lpstr>
      <vt:lpstr>Racial and Socioeconomic Disparities in Healthcare- and Community-Associated Clostridium difficile Infection: A Rapid Review Rutvin Kyada Chair: Amy Leader, DrPH; Preceptor: Rosemary Frasso, PhD</vt:lpstr>
    </vt:vector>
  </TitlesOfParts>
  <Manager/>
  <Company>Jefferson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creative services</dc:creator>
  <cp:keywords>template, 48 x 48, research, poster</cp:keywords>
  <dc:description/>
  <cp:lastModifiedBy>Jagdish kyada</cp:lastModifiedBy>
  <cp:revision>149</cp:revision>
  <cp:lastPrinted>2014-04-04T20:57:39Z</cp:lastPrinted>
  <dcterms:created xsi:type="dcterms:W3CDTF">2014-04-30T20:46:54Z</dcterms:created>
  <dcterms:modified xsi:type="dcterms:W3CDTF">2020-06-26T11:05:55Z</dcterms:modified>
  <cp:category/>
</cp:coreProperties>
</file>