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1"/>
  </p:sldMasterIdLst>
  <p:notesMasterIdLst>
    <p:notesMasterId r:id="rId43"/>
  </p:notesMasterIdLst>
  <p:sldIdLst>
    <p:sldId id="524" r:id="rId2"/>
    <p:sldId id="256" r:id="rId3"/>
    <p:sldId id="526" r:id="rId4"/>
    <p:sldId id="265" r:id="rId5"/>
    <p:sldId id="523" r:id="rId6"/>
    <p:sldId id="257" r:id="rId7"/>
    <p:sldId id="496" r:id="rId8"/>
    <p:sldId id="261" r:id="rId9"/>
    <p:sldId id="259" r:id="rId10"/>
    <p:sldId id="497" r:id="rId11"/>
    <p:sldId id="505" r:id="rId12"/>
    <p:sldId id="369" r:id="rId13"/>
    <p:sldId id="499" r:id="rId14"/>
    <p:sldId id="500" r:id="rId15"/>
    <p:sldId id="385" r:id="rId16"/>
    <p:sldId id="382" r:id="rId17"/>
    <p:sldId id="519" r:id="rId18"/>
    <p:sldId id="273" r:id="rId19"/>
    <p:sldId id="281" r:id="rId20"/>
    <p:sldId id="262" r:id="rId21"/>
    <p:sldId id="518" r:id="rId22"/>
    <p:sldId id="507" r:id="rId23"/>
    <p:sldId id="271" r:id="rId24"/>
    <p:sldId id="509" r:id="rId25"/>
    <p:sldId id="511" r:id="rId26"/>
    <p:sldId id="508" r:id="rId27"/>
    <p:sldId id="258" r:id="rId28"/>
    <p:sldId id="513" r:id="rId29"/>
    <p:sldId id="391" r:id="rId30"/>
    <p:sldId id="263" r:id="rId31"/>
    <p:sldId id="266" r:id="rId32"/>
    <p:sldId id="268" r:id="rId33"/>
    <p:sldId id="515" r:id="rId34"/>
    <p:sldId id="503" r:id="rId35"/>
    <p:sldId id="267" r:id="rId36"/>
    <p:sldId id="517" r:id="rId37"/>
    <p:sldId id="270" r:id="rId38"/>
    <p:sldId id="520" r:id="rId39"/>
    <p:sldId id="521" r:id="rId40"/>
    <p:sldId id="522" r:id="rId41"/>
    <p:sldId id="5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6"/>
    <p:restoredTop sz="94632"/>
  </p:normalViewPr>
  <p:slideViewPr>
    <p:cSldViewPr snapToGrid="0">
      <p:cViewPr varScale="1">
        <p:scale>
          <a:sx n="60" d="100"/>
          <a:sy n="60" d="100"/>
        </p:scale>
        <p:origin x="64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C5E10-E763-4759-B9A2-76A3DB9C15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E5BD5AC-6488-454A-BF14-A847C5CDBBA3}">
      <dgm:prSet/>
      <dgm:spPr/>
      <dgm:t>
        <a:bodyPr/>
        <a:lstStyle/>
        <a:p>
          <a:r>
            <a:rPr lang="en-US" b="1" i="0" dirty="0">
              <a:solidFill>
                <a:srgbClr val="FF0000"/>
              </a:solidFill>
              <a:latin typeface="Trebuchet MS" panose="020B0603020202020204" pitchFamily="34" charset="0"/>
            </a:rPr>
            <a:t>Analogous learning is, quite simply, learning from situations and people that are different from your own but share similar attributes.  </a:t>
          </a:r>
          <a:endParaRPr lang="en-US" b="1" dirty="0">
            <a:solidFill>
              <a:srgbClr val="FF0000"/>
            </a:solidFill>
            <a:latin typeface="Trebuchet MS" panose="020B0603020202020204" pitchFamily="34" charset="0"/>
          </a:endParaRPr>
        </a:p>
      </dgm:t>
    </dgm:pt>
    <dgm:pt modelId="{10551DCC-1D09-43E9-A836-B0F920C78729}" type="parTrans" cxnId="{AD91C1A5-9C82-403E-B905-212A0B4E5E7C}">
      <dgm:prSet/>
      <dgm:spPr/>
      <dgm:t>
        <a:bodyPr/>
        <a:lstStyle/>
        <a:p>
          <a:endParaRPr lang="en-US"/>
        </a:p>
      </dgm:t>
    </dgm:pt>
    <dgm:pt modelId="{6DC9996C-05F6-4079-9A9F-30BA560CB72C}" type="sibTrans" cxnId="{AD91C1A5-9C82-403E-B905-212A0B4E5E7C}">
      <dgm:prSet/>
      <dgm:spPr/>
      <dgm:t>
        <a:bodyPr/>
        <a:lstStyle/>
        <a:p>
          <a:endParaRPr lang="en-US"/>
        </a:p>
      </dgm:t>
    </dgm:pt>
    <dgm:pt modelId="{53301695-3D6A-4B67-A9F3-32D1A970045C}">
      <dgm:prSet/>
      <dgm:spPr/>
      <dgm:t>
        <a:bodyPr/>
        <a:lstStyle/>
        <a:p>
          <a:r>
            <a:rPr lang="en-US" b="1" i="0" dirty="0">
              <a:latin typeface="Trebuchet MS" panose="020B0603020202020204" pitchFamily="34" charset="0"/>
            </a:rPr>
            <a:t>It entails exploring uncommon places for best practices, finding new ways of looking at the paradoxes of management and, most importantly, reinvigorating leaders.  </a:t>
          </a:r>
          <a:r>
            <a:rPr lang="en-US" b="0" i="0" dirty="0"/>
            <a:t> </a:t>
          </a:r>
          <a:endParaRPr lang="en-US" dirty="0"/>
        </a:p>
      </dgm:t>
    </dgm:pt>
    <dgm:pt modelId="{60F323B3-0B0A-49DE-94D7-25CA0816FDB5}" type="parTrans" cxnId="{C50A18DB-ECEC-414B-BBEB-9453E1C7112C}">
      <dgm:prSet/>
      <dgm:spPr/>
      <dgm:t>
        <a:bodyPr/>
        <a:lstStyle/>
        <a:p>
          <a:endParaRPr lang="en-US"/>
        </a:p>
      </dgm:t>
    </dgm:pt>
    <dgm:pt modelId="{37E0761F-290F-4038-8902-96510957AAA4}" type="sibTrans" cxnId="{C50A18DB-ECEC-414B-BBEB-9453E1C7112C}">
      <dgm:prSet/>
      <dgm:spPr/>
      <dgm:t>
        <a:bodyPr/>
        <a:lstStyle/>
        <a:p>
          <a:endParaRPr lang="en-US"/>
        </a:p>
      </dgm:t>
    </dgm:pt>
    <dgm:pt modelId="{E3A81257-62E5-4E00-B017-C7B7CA4D7066}">
      <dgm:prSet/>
      <dgm:spPr/>
      <dgm:t>
        <a:bodyPr/>
        <a:lstStyle/>
        <a:p>
          <a:r>
            <a:rPr lang="en-US" b="1" i="0" dirty="0">
              <a:latin typeface="Trebuchet MS" panose="020B0603020202020204" pitchFamily="34" charset="0"/>
            </a:rPr>
            <a:t>The boundaries of analogous learning are set only by the degree of one’s openness and curiosity.</a:t>
          </a:r>
          <a:endParaRPr lang="en-US" b="1" dirty="0">
            <a:latin typeface="Trebuchet MS" panose="020B0603020202020204" pitchFamily="34" charset="0"/>
          </a:endParaRPr>
        </a:p>
      </dgm:t>
    </dgm:pt>
    <dgm:pt modelId="{3DC2123A-3FD2-40A6-80C4-3E7833DCFF3B}" type="parTrans" cxnId="{6BEF9993-4387-4CD5-95D6-C733D6095909}">
      <dgm:prSet/>
      <dgm:spPr/>
      <dgm:t>
        <a:bodyPr/>
        <a:lstStyle/>
        <a:p>
          <a:endParaRPr lang="en-US"/>
        </a:p>
      </dgm:t>
    </dgm:pt>
    <dgm:pt modelId="{A4FF8394-6C79-49F2-92B6-C7EFDD2337AF}" type="sibTrans" cxnId="{6BEF9993-4387-4CD5-95D6-C733D6095909}">
      <dgm:prSet/>
      <dgm:spPr/>
      <dgm:t>
        <a:bodyPr/>
        <a:lstStyle/>
        <a:p>
          <a:endParaRPr lang="en-US"/>
        </a:p>
      </dgm:t>
    </dgm:pt>
    <dgm:pt modelId="{8E796D29-B6DC-4346-9C98-4B10AF702715}" type="pres">
      <dgm:prSet presAssocID="{899C5E10-E763-4759-B9A2-76A3DB9C15BE}" presName="root" presStyleCnt="0">
        <dgm:presLayoutVars>
          <dgm:dir/>
          <dgm:resizeHandles val="exact"/>
        </dgm:presLayoutVars>
      </dgm:prSet>
      <dgm:spPr/>
    </dgm:pt>
    <dgm:pt modelId="{4C7E32BC-4F16-48BB-9A1B-11ADE81781E7}" type="pres">
      <dgm:prSet presAssocID="{8E5BD5AC-6488-454A-BF14-A847C5CDBBA3}" presName="compNode" presStyleCnt="0"/>
      <dgm:spPr/>
    </dgm:pt>
    <dgm:pt modelId="{E6BE0468-4919-4544-9520-9FCA7469EA03}" type="pres">
      <dgm:prSet presAssocID="{8E5BD5AC-6488-454A-BF14-A847C5CDBBA3}" presName="bgRect" presStyleLbl="bgShp" presStyleIdx="0" presStyleCnt="3"/>
      <dgm:spPr/>
    </dgm:pt>
    <dgm:pt modelId="{4BE01651-860C-4FC5-9E44-4C5DB46ADE77}" type="pres">
      <dgm:prSet presAssocID="{8E5BD5AC-6488-454A-BF14-A847C5CDBB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85953573-D7D4-4340-ADDB-7B64D034900E}" type="pres">
      <dgm:prSet presAssocID="{8E5BD5AC-6488-454A-BF14-A847C5CDBBA3}" presName="spaceRect" presStyleCnt="0"/>
      <dgm:spPr/>
    </dgm:pt>
    <dgm:pt modelId="{3340D44D-86F9-42FD-ADC3-9864E9774D41}" type="pres">
      <dgm:prSet presAssocID="{8E5BD5AC-6488-454A-BF14-A847C5CDBBA3}" presName="parTx" presStyleLbl="revTx" presStyleIdx="0" presStyleCnt="3">
        <dgm:presLayoutVars>
          <dgm:chMax val="0"/>
          <dgm:chPref val="0"/>
        </dgm:presLayoutVars>
      </dgm:prSet>
      <dgm:spPr/>
    </dgm:pt>
    <dgm:pt modelId="{AA1F53CD-C955-47BC-A615-423CC10C35B7}" type="pres">
      <dgm:prSet presAssocID="{6DC9996C-05F6-4079-9A9F-30BA560CB72C}" presName="sibTrans" presStyleCnt="0"/>
      <dgm:spPr/>
    </dgm:pt>
    <dgm:pt modelId="{4BB9284D-8219-40BE-8AE9-F9224322141C}" type="pres">
      <dgm:prSet presAssocID="{53301695-3D6A-4B67-A9F3-32D1A970045C}" presName="compNode" presStyleCnt="0"/>
      <dgm:spPr/>
    </dgm:pt>
    <dgm:pt modelId="{A3329C67-A295-4F57-912A-0A7DD497A1F4}" type="pres">
      <dgm:prSet presAssocID="{53301695-3D6A-4B67-A9F3-32D1A970045C}" presName="bgRect" presStyleLbl="bgShp" presStyleIdx="1" presStyleCnt="3"/>
      <dgm:spPr/>
    </dgm:pt>
    <dgm:pt modelId="{FF5B305D-F08A-4F47-BCB0-89428545B257}" type="pres">
      <dgm:prSet presAssocID="{53301695-3D6A-4B67-A9F3-32D1A97004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stle scene"/>
        </a:ext>
      </dgm:extLst>
    </dgm:pt>
    <dgm:pt modelId="{748A1B4C-1CFE-4C17-B6FD-973D404A7F83}" type="pres">
      <dgm:prSet presAssocID="{53301695-3D6A-4B67-A9F3-32D1A970045C}" presName="spaceRect" presStyleCnt="0"/>
      <dgm:spPr/>
    </dgm:pt>
    <dgm:pt modelId="{559B9750-156D-4416-86FA-1AC93A415E20}" type="pres">
      <dgm:prSet presAssocID="{53301695-3D6A-4B67-A9F3-32D1A970045C}" presName="parTx" presStyleLbl="revTx" presStyleIdx="1" presStyleCnt="3">
        <dgm:presLayoutVars>
          <dgm:chMax val="0"/>
          <dgm:chPref val="0"/>
        </dgm:presLayoutVars>
      </dgm:prSet>
      <dgm:spPr/>
    </dgm:pt>
    <dgm:pt modelId="{596033FE-B0DA-4AAA-836A-CE4E23639C43}" type="pres">
      <dgm:prSet presAssocID="{37E0761F-290F-4038-8902-96510957AAA4}" presName="sibTrans" presStyleCnt="0"/>
      <dgm:spPr/>
    </dgm:pt>
    <dgm:pt modelId="{A69FAFC9-D2C5-456C-B568-F5B72AF6DA3C}" type="pres">
      <dgm:prSet presAssocID="{E3A81257-62E5-4E00-B017-C7B7CA4D7066}" presName="compNode" presStyleCnt="0"/>
      <dgm:spPr/>
    </dgm:pt>
    <dgm:pt modelId="{680535BA-AD9C-40B9-BF8B-8310D9CD8B4B}" type="pres">
      <dgm:prSet presAssocID="{E3A81257-62E5-4E00-B017-C7B7CA4D7066}" presName="bgRect" presStyleLbl="bgShp" presStyleIdx="2" presStyleCnt="3"/>
      <dgm:spPr/>
    </dgm:pt>
    <dgm:pt modelId="{E9B22D02-9C84-4900-AB67-4C3751FC2873}" type="pres">
      <dgm:prSet presAssocID="{E3A81257-62E5-4E00-B017-C7B7CA4D70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034BA1B-D8D4-428A-92F1-2D9CDEE62A39}" type="pres">
      <dgm:prSet presAssocID="{E3A81257-62E5-4E00-B017-C7B7CA4D7066}" presName="spaceRect" presStyleCnt="0"/>
      <dgm:spPr/>
    </dgm:pt>
    <dgm:pt modelId="{6396CDCD-4095-4BA2-83C2-F09D19557E64}" type="pres">
      <dgm:prSet presAssocID="{E3A81257-62E5-4E00-B017-C7B7CA4D7066}" presName="parTx" presStyleLbl="revTx" presStyleIdx="2" presStyleCnt="3">
        <dgm:presLayoutVars>
          <dgm:chMax val="0"/>
          <dgm:chPref val="0"/>
        </dgm:presLayoutVars>
      </dgm:prSet>
      <dgm:spPr/>
    </dgm:pt>
  </dgm:ptLst>
  <dgm:cxnLst>
    <dgm:cxn modelId="{61C0D952-FC56-423F-86C7-165D11661038}" type="presOf" srcId="{53301695-3D6A-4B67-A9F3-32D1A970045C}" destId="{559B9750-156D-4416-86FA-1AC93A415E20}" srcOrd="0" destOrd="0" presId="urn:microsoft.com/office/officeart/2018/2/layout/IconVerticalSolidList"/>
    <dgm:cxn modelId="{6BEF9993-4387-4CD5-95D6-C733D6095909}" srcId="{899C5E10-E763-4759-B9A2-76A3DB9C15BE}" destId="{E3A81257-62E5-4E00-B017-C7B7CA4D7066}" srcOrd="2" destOrd="0" parTransId="{3DC2123A-3FD2-40A6-80C4-3E7833DCFF3B}" sibTransId="{A4FF8394-6C79-49F2-92B6-C7EFDD2337AF}"/>
    <dgm:cxn modelId="{5982DCA4-002D-4BC1-B53D-F87DCC520F3E}" type="presOf" srcId="{8E5BD5AC-6488-454A-BF14-A847C5CDBBA3}" destId="{3340D44D-86F9-42FD-ADC3-9864E9774D41}" srcOrd="0" destOrd="0" presId="urn:microsoft.com/office/officeart/2018/2/layout/IconVerticalSolidList"/>
    <dgm:cxn modelId="{AD91C1A5-9C82-403E-B905-212A0B4E5E7C}" srcId="{899C5E10-E763-4759-B9A2-76A3DB9C15BE}" destId="{8E5BD5AC-6488-454A-BF14-A847C5CDBBA3}" srcOrd="0" destOrd="0" parTransId="{10551DCC-1D09-43E9-A836-B0F920C78729}" sibTransId="{6DC9996C-05F6-4079-9A9F-30BA560CB72C}"/>
    <dgm:cxn modelId="{AA0285CA-2F48-4277-B8AD-D53665069621}" type="presOf" srcId="{899C5E10-E763-4759-B9A2-76A3DB9C15BE}" destId="{8E796D29-B6DC-4346-9C98-4B10AF702715}" srcOrd="0" destOrd="0" presId="urn:microsoft.com/office/officeart/2018/2/layout/IconVerticalSolidList"/>
    <dgm:cxn modelId="{AFDBC9D9-30EB-4D4D-95D4-ED62BC88D68D}" type="presOf" srcId="{E3A81257-62E5-4E00-B017-C7B7CA4D7066}" destId="{6396CDCD-4095-4BA2-83C2-F09D19557E64}" srcOrd="0" destOrd="0" presId="urn:microsoft.com/office/officeart/2018/2/layout/IconVerticalSolidList"/>
    <dgm:cxn modelId="{C50A18DB-ECEC-414B-BBEB-9453E1C7112C}" srcId="{899C5E10-E763-4759-B9A2-76A3DB9C15BE}" destId="{53301695-3D6A-4B67-A9F3-32D1A970045C}" srcOrd="1" destOrd="0" parTransId="{60F323B3-0B0A-49DE-94D7-25CA0816FDB5}" sibTransId="{37E0761F-290F-4038-8902-96510957AAA4}"/>
    <dgm:cxn modelId="{551DCDC3-3318-4018-9240-20862DCA123B}" type="presParOf" srcId="{8E796D29-B6DC-4346-9C98-4B10AF702715}" destId="{4C7E32BC-4F16-48BB-9A1B-11ADE81781E7}" srcOrd="0" destOrd="0" presId="urn:microsoft.com/office/officeart/2018/2/layout/IconVerticalSolidList"/>
    <dgm:cxn modelId="{BA01993C-9F01-45C7-A344-4A8940FAB987}" type="presParOf" srcId="{4C7E32BC-4F16-48BB-9A1B-11ADE81781E7}" destId="{E6BE0468-4919-4544-9520-9FCA7469EA03}" srcOrd="0" destOrd="0" presId="urn:microsoft.com/office/officeart/2018/2/layout/IconVerticalSolidList"/>
    <dgm:cxn modelId="{070B7AF9-9FD1-4DA8-AE9D-80EA81F8FF88}" type="presParOf" srcId="{4C7E32BC-4F16-48BB-9A1B-11ADE81781E7}" destId="{4BE01651-860C-4FC5-9E44-4C5DB46ADE77}" srcOrd="1" destOrd="0" presId="urn:microsoft.com/office/officeart/2018/2/layout/IconVerticalSolidList"/>
    <dgm:cxn modelId="{4F6A20AD-9DF4-4306-8E93-50DDF319DE1B}" type="presParOf" srcId="{4C7E32BC-4F16-48BB-9A1B-11ADE81781E7}" destId="{85953573-D7D4-4340-ADDB-7B64D034900E}" srcOrd="2" destOrd="0" presId="urn:microsoft.com/office/officeart/2018/2/layout/IconVerticalSolidList"/>
    <dgm:cxn modelId="{FD1C5F4C-6E4C-4C4A-BAD5-8D94F4889204}" type="presParOf" srcId="{4C7E32BC-4F16-48BB-9A1B-11ADE81781E7}" destId="{3340D44D-86F9-42FD-ADC3-9864E9774D41}" srcOrd="3" destOrd="0" presId="urn:microsoft.com/office/officeart/2018/2/layout/IconVerticalSolidList"/>
    <dgm:cxn modelId="{DF308FDB-3B1E-4378-9EF5-BAE04A537D7E}" type="presParOf" srcId="{8E796D29-B6DC-4346-9C98-4B10AF702715}" destId="{AA1F53CD-C955-47BC-A615-423CC10C35B7}" srcOrd="1" destOrd="0" presId="urn:microsoft.com/office/officeart/2018/2/layout/IconVerticalSolidList"/>
    <dgm:cxn modelId="{27E8C906-2320-48DA-BB08-01C243EEA840}" type="presParOf" srcId="{8E796D29-B6DC-4346-9C98-4B10AF702715}" destId="{4BB9284D-8219-40BE-8AE9-F9224322141C}" srcOrd="2" destOrd="0" presId="urn:microsoft.com/office/officeart/2018/2/layout/IconVerticalSolidList"/>
    <dgm:cxn modelId="{F5529515-73C9-4DD6-A1D2-5DDCD030725B}" type="presParOf" srcId="{4BB9284D-8219-40BE-8AE9-F9224322141C}" destId="{A3329C67-A295-4F57-912A-0A7DD497A1F4}" srcOrd="0" destOrd="0" presId="urn:microsoft.com/office/officeart/2018/2/layout/IconVerticalSolidList"/>
    <dgm:cxn modelId="{F8E262D8-12F0-4B9D-9BC3-43CDCFBB4577}" type="presParOf" srcId="{4BB9284D-8219-40BE-8AE9-F9224322141C}" destId="{FF5B305D-F08A-4F47-BCB0-89428545B257}" srcOrd="1" destOrd="0" presId="urn:microsoft.com/office/officeart/2018/2/layout/IconVerticalSolidList"/>
    <dgm:cxn modelId="{628BA3FB-F837-4BB7-B7BF-39E008190FA6}" type="presParOf" srcId="{4BB9284D-8219-40BE-8AE9-F9224322141C}" destId="{748A1B4C-1CFE-4C17-B6FD-973D404A7F83}" srcOrd="2" destOrd="0" presId="urn:microsoft.com/office/officeart/2018/2/layout/IconVerticalSolidList"/>
    <dgm:cxn modelId="{5E3C0ACD-FF7A-472A-9D57-AC573DD4BAA5}" type="presParOf" srcId="{4BB9284D-8219-40BE-8AE9-F9224322141C}" destId="{559B9750-156D-4416-86FA-1AC93A415E20}" srcOrd="3" destOrd="0" presId="urn:microsoft.com/office/officeart/2018/2/layout/IconVerticalSolidList"/>
    <dgm:cxn modelId="{A3AABC16-B733-407D-AC4C-F3583D488925}" type="presParOf" srcId="{8E796D29-B6DC-4346-9C98-4B10AF702715}" destId="{596033FE-B0DA-4AAA-836A-CE4E23639C43}" srcOrd="3" destOrd="0" presId="urn:microsoft.com/office/officeart/2018/2/layout/IconVerticalSolidList"/>
    <dgm:cxn modelId="{72DCFC5E-93AE-45BA-BAD0-BA3FBB02EB92}" type="presParOf" srcId="{8E796D29-B6DC-4346-9C98-4B10AF702715}" destId="{A69FAFC9-D2C5-456C-B568-F5B72AF6DA3C}" srcOrd="4" destOrd="0" presId="urn:microsoft.com/office/officeart/2018/2/layout/IconVerticalSolidList"/>
    <dgm:cxn modelId="{911BB411-5DE1-4E08-AAE3-E25CB034AB21}" type="presParOf" srcId="{A69FAFC9-D2C5-456C-B568-F5B72AF6DA3C}" destId="{680535BA-AD9C-40B9-BF8B-8310D9CD8B4B}" srcOrd="0" destOrd="0" presId="urn:microsoft.com/office/officeart/2018/2/layout/IconVerticalSolidList"/>
    <dgm:cxn modelId="{03EBF503-8CAF-486A-A214-7A390FB90D30}" type="presParOf" srcId="{A69FAFC9-D2C5-456C-B568-F5B72AF6DA3C}" destId="{E9B22D02-9C84-4900-AB67-4C3751FC2873}" srcOrd="1" destOrd="0" presId="urn:microsoft.com/office/officeart/2018/2/layout/IconVerticalSolidList"/>
    <dgm:cxn modelId="{9466F0C4-4B41-40C5-8EF6-F084E6DD19C8}" type="presParOf" srcId="{A69FAFC9-D2C5-456C-B568-F5B72AF6DA3C}" destId="{0034BA1B-D8D4-428A-92F1-2D9CDEE62A39}" srcOrd="2" destOrd="0" presId="urn:microsoft.com/office/officeart/2018/2/layout/IconVerticalSolidList"/>
    <dgm:cxn modelId="{3741F62C-F542-45BF-93E4-1649E718659F}" type="presParOf" srcId="{A69FAFC9-D2C5-456C-B568-F5B72AF6DA3C}" destId="{6396CDCD-4095-4BA2-83C2-F09D19557E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7419B0-1EAF-4BBC-8C6A-22A51E6368C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699D7BD-930F-42A3-9357-C6236E85AAA5}">
      <dgm:prSet custT="1"/>
      <dgm:spPr/>
      <dgm:t>
        <a:bodyPr/>
        <a:lstStyle/>
        <a:p>
          <a:r>
            <a:rPr lang="en-US" sz="1800" dirty="0">
              <a:latin typeface="Trebuchet MS" panose="020B0603020202020204" pitchFamily="34" charset="0"/>
              <a:cs typeface="Calibri" panose="020F0502020204030204" pitchFamily="34" charset="0"/>
            </a:rPr>
            <a:t>It is the number of parts and the ways in which they interact that define the complexity of a given system.</a:t>
          </a:r>
        </a:p>
      </dgm:t>
    </dgm:pt>
    <dgm:pt modelId="{421EE1E5-FD4D-41C0-9D95-DF5EA028EDA5}" type="parTrans" cxnId="{80EB4BCD-6D2D-4518-93EF-86B392916939}">
      <dgm:prSet/>
      <dgm:spPr/>
      <dgm:t>
        <a:bodyPr/>
        <a:lstStyle/>
        <a:p>
          <a:endParaRPr lang="en-US" sz="1600">
            <a:latin typeface="Calibri" panose="020F0502020204030204" pitchFamily="34" charset="0"/>
            <a:cs typeface="Calibri" panose="020F0502020204030204" pitchFamily="34" charset="0"/>
          </a:endParaRPr>
        </a:p>
      </dgm:t>
    </dgm:pt>
    <dgm:pt modelId="{15436119-6D1C-48EB-B78F-FDF5545777CC}" type="sibTrans" cxnId="{80EB4BCD-6D2D-4518-93EF-86B392916939}">
      <dgm:prSet/>
      <dgm:spPr/>
      <dgm:t>
        <a:bodyPr/>
        <a:lstStyle/>
        <a:p>
          <a:endParaRPr lang="en-US" sz="1600">
            <a:latin typeface="Calibri" panose="020F0502020204030204" pitchFamily="34" charset="0"/>
            <a:cs typeface="Calibri" panose="020F0502020204030204" pitchFamily="34" charset="0"/>
          </a:endParaRPr>
        </a:p>
      </dgm:t>
    </dgm:pt>
    <dgm:pt modelId="{67EC7166-F84E-4B04-8FCE-2D9D8F7AB5B3}">
      <dgm:prSet custT="1"/>
      <dgm:spPr/>
      <dgm:t>
        <a:bodyPr/>
        <a:lstStyle/>
        <a:p>
          <a:r>
            <a:rPr lang="en-US" sz="1800" dirty="0">
              <a:latin typeface="Trebuchet MS" panose="020B0603020202020204" pitchFamily="34" charset="0"/>
              <a:cs typeface="Calibri" panose="020F0502020204030204" pitchFamily="34" charset="0"/>
            </a:rPr>
            <a:t>A large number of elements;</a:t>
          </a:r>
        </a:p>
      </dgm:t>
    </dgm:pt>
    <dgm:pt modelId="{C0189865-1756-4A07-A168-9DCF9DC996EF}" type="parTrans" cxnId="{B7F361BD-785A-426B-BD97-73697CE4D3F0}">
      <dgm:prSet/>
      <dgm:spPr/>
      <dgm:t>
        <a:bodyPr/>
        <a:lstStyle/>
        <a:p>
          <a:endParaRPr lang="en-US" sz="1600">
            <a:latin typeface="Calibri" panose="020F0502020204030204" pitchFamily="34" charset="0"/>
            <a:cs typeface="Calibri" panose="020F0502020204030204" pitchFamily="34" charset="0"/>
          </a:endParaRPr>
        </a:p>
      </dgm:t>
    </dgm:pt>
    <dgm:pt modelId="{3256B447-8CCD-4BF4-844D-E70CCCF2A6FA}" type="sibTrans" cxnId="{B7F361BD-785A-426B-BD97-73697CE4D3F0}">
      <dgm:prSet/>
      <dgm:spPr/>
      <dgm:t>
        <a:bodyPr/>
        <a:lstStyle/>
        <a:p>
          <a:endParaRPr lang="en-US" sz="1600">
            <a:latin typeface="Calibri" panose="020F0502020204030204" pitchFamily="34" charset="0"/>
            <a:cs typeface="Calibri" panose="020F0502020204030204" pitchFamily="34" charset="0"/>
          </a:endParaRPr>
        </a:p>
      </dgm:t>
    </dgm:pt>
    <dgm:pt modelId="{64607B5A-5C7B-47B3-8F09-BB6C3B0B700C}">
      <dgm:prSet custT="1"/>
      <dgm:spPr/>
      <dgm:t>
        <a:bodyPr/>
        <a:lstStyle/>
        <a:p>
          <a:r>
            <a:rPr lang="en-US" sz="1800" dirty="0">
              <a:latin typeface="Trebuchet MS" panose="020B0603020202020204" pitchFamily="34" charset="0"/>
              <a:cs typeface="Calibri" panose="020F0502020204030204" pitchFamily="34" charset="0"/>
            </a:rPr>
            <a:t>Many interactions among the elements;</a:t>
          </a:r>
        </a:p>
      </dgm:t>
    </dgm:pt>
    <dgm:pt modelId="{E34B9E30-7FD6-46C9-BDA8-7196963A6507}" type="parTrans" cxnId="{391164F3-A4B1-47D4-BBF9-FC8DB12E7F6F}">
      <dgm:prSet/>
      <dgm:spPr/>
      <dgm:t>
        <a:bodyPr/>
        <a:lstStyle/>
        <a:p>
          <a:endParaRPr lang="en-US" sz="1600">
            <a:latin typeface="Calibri" panose="020F0502020204030204" pitchFamily="34" charset="0"/>
            <a:cs typeface="Calibri" panose="020F0502020204030204" pitchFamily="34" charset="0"/>
          </a:endParaRPr>
        </a:p>
      </dgm:t>
    </dgm:pt>
    <dgm:pt modelId="{9FDE9DE1-2E6A-4C8A-8E7D-66350057F220}" type="sibTrans" cxnId="{391164F3-A4B1-47D4-BBF9-FC8DB12E7F6F}">
      <dgm:prSet/>
      <dgm:spPr/>
      <dgm:t>
        <a:bodyPr/>
        <a:lstStyle/>
        <a:p>
          <a:endParaRPr lang="en-US" sz="1600">
            <a:latin typeface="Calibri" panose="020F0502020204030204" pitchFamily="34" charset="0"/>
            <a:cs typeface="Calibri" panose="020F0502020204030204" pitchFamily="34" charset="0"/>
          </a:endParaRPr>
        </a:p>
      </dgm:t>
    </dgm:pt>
    <dgm:pt modelId="{737E0CB6-23E7-4ACB-8375-D92D74F36E4E}">
      <dgm:prSet custT="1"/>
      <dgm:spPr/>
      <dgm:t>
        <a:bodyPr/>
        <a:lstStyle/>
        <a:p>
          <a:r>
            <a:rPr lang="en-US" sz="1800" dirty="0">
              <a:latin typeface="Trebuchet MS" panose="020B0603020202020204" pitchFamily="34" charset="0"/>
              <a:cs typeface="Calibri" panose="020F0502020204030204" pitchFamily="34" charset="0"/>
            </a:rPr>
            <a:t>Attributes of the elements are not predetermined;</a:t>
          </a:r>
        </a:p>
      </dgm:t>
    </dgm:pt>
    <dgm:pt modelId="{114293C3-DE66-4690-8909-1F8CA1E2DE9E}" type="parTrans" cxnId="{E11C86EE-3C05-4B0D-897B-C4B1699F376B}">
      <dgm:prSet/>
      <dgm:spPr/>
      <dgm:t>
        <a:bodyPr/>
        <a:lstStyle/>
        <a:p>
          <a:endParaRPr lang="en-US" sz="1600">
            <a:latin typeface="Calibri" panose="020F0502020204030204" pitchFamily="34" charset="0"/>
            <a:cs typeface="Calibri" panose="020F0502020204030204" pitchFamily="34" charset="0"/>
          </a:endParaRPr>
        </a:p>
      </dgm:t>
    </dgm:pt>
    <dgm:pt modelId="{2B6814C1-9A24-4FB1-A978-5B2EBBA38639}" type="sibTrans" cxnId="{E11C86EE-3C05-4B0D-897B-C4B1699F376B}">
      <dgm:prSet/>
      <dgm:spPr/>
      <dgm:t>
        <a:bodyPr/>
        <a:lstStyle/>
        <a:p>
          <a:endParaRPr lang="en-US" sz="1600">
            <a:latin typeface="Calibri" panose="020F0502020204030204" pitchFamily="34" charset="0"/>
            <a:cs typeface="Calibri" panose="020F0502020204030204" pitchFamily="34" charset="0"/>
          </a:endParaRPr>
        </a:p>
      </dgm:t>
    </dgm:pt>
    <dgm:pt modelId="{FBB8CCC6-6D4F-459D-AD76-9384AAC9CD34}">
      <dgm:prSet custT="1"/>
      <dgm:spPr/>
      <dgm:t>
        <a:bodyPr/>
        <a:lstStyle/>
        <a:p>
          <a:r>
            <a:rPr lang="en-US" sz="1800" dirty="0">
              <a:latin typeface="Trebuchet MS" panose="020B0603020202020204" pitchFamily="34" charset="0"/>
              <a:cs typeface="Calibri" panose="020F0502020204030204" pitchFamily="34" charset="0"/>
            </a:rPr>
            <a:t>Interaction among elements is loosely organized  and are probabilistic in their behavior;</a:t>
          </a:r>
        </a:p>
      </dgm:t>
    </dgm:pt>
    <dgm:pt modelId="{5229C433-CE47-4501-ACF1-3980261EFFB2}" type="parTrans" cxnId="{D8B04736-D92A-40E2-959F-3572DEA4D925}">
      <dgm:prSet/>
      <dgm:spPr/>
      <dgm:t>
        <a:bodyPr/>
        <a:lstStyle/>
        <a:p>
          <a:endParaRPr lang="en-US" sz="1600">
            <a:latin typeface="Calibri" panose="020F0502020204030204" pitchFamily="34" charset="0"/>
            <a:cs typeface="Calibri" panose="020F0502020204030204" pitchFamily="34" charset="0"/>
          </a:endParaRPr>
        </a:p>
      </dgm:t>
    </dgm:pt>
    <dgm:pt modelId="{88FB2C61-D8A0-4CEF-9519-A0C4F2B01021}" type="sibTrans" cxnId="{D8B04736-D92A-40E2-959F-3572DEA4D925}">
      <dgm:prSet/>
      <dgm:spPr/>
      <dgm:t>
        <a:bodyPr/>
        <a:lstStyle/>
        <a:p>
          <a:endParaRPr lang="en-US" sz="1600">
            <a:latin typeface="Calibri" panose="020F0502020204030204" pitchFamily="34" charset="0"/>
            <a:cs typeface="Calibri" panose="020F0502020204030204" pitchFamily="34" charset="0"/>
          </a:endParaRPr>
        </a:p>
      </dgm:t>
    </dgm:pt>
    <dgm:pt modelId="{DEBC45CA-A86F-480D-BFCD-C1DBC5495326}">
      <dgm:prSet custT="1"/>
      <dgm:spPr/>
      <dgm:t>
        <a:bodyPr/>
        <a:lstStyle/>
        <a:p>
          <a:r>
            <a:rPr lang="en-US" sz="1800" dirty="0">
              <a:latin typeface="Trebuchet MS" panose="020B0603020202020204" pitchFamily="34" charset="0"/>
              <a:cs typeface="Calibri" panose="020F0502020204030204" pitchFamily="34" charset="0"/>
            </a:rPr>
            <a:t>The 'system' evolves over time</a:t>
          </a:r>
          <a:r>
            <a:rPr lang="en-US" sz="1600" dirty="0">
              <a:latin typeface="Calibri" panose="020F0502020204030204" pitchFamily="34" charset="0"/>
              <a:cs typeface="Calibri" panose="020F0502020204030204" pitchFamily="34" charset="0"/>
            </a:rPr>
            <a:t>;</a:t>
          </a:r>
        </a:p>
      </dgm:t>
    </dgm:pt>
    <dgm:pt modelId="{0F220033-E4E0-4648-98C1-B2B13DF6B62E}" type="parTrans" cxnId="{9B39DCFA-9E94-4E3D-8C76-C5FC9829E27A}">
      <dgm:prSet/>
      <dgm:spPr/>
      <dgm:t>
        <a:bodyPr/>
        <a:lstStyle/>
        <a:p>
          <a:endParaRPr lang="en-US" sz="1600">
            <a:latin typeface="Calibri" panose="020F0502020204030204" pitchFamily="34" charset="0"/>
            <a:cs typeface="Calibri" panose="020F0502020204030204" pitchFamily="34" charset="0"/>
          </a:endParaRPr>
        </a:p>
      </dgm:t>
    </dgm:pt>
    <dgm:pt modelId="{CC2AFC18-D029-4A0B-B4DE-67314C038111}" type="sibTrans" cxnId="{9B39DCFA-9E94-4E3D-8C76-C5FC9829E27A}">
      <dgm:prSet/>
      <dgm:spPr/>
      <dgm:t>
        <a:bodyPr/>
        <a:lstStyle/>
        <a:p>
          <a:endParaRPr lang="en-US" sz="1600">
            <a:latin typeface="Calibri" panose="020F0502020204030204" pitchFamily="34" charset="0"/>
            <a:cs typeface="Calibri" panose="020F0502020204030204" pitchFamily="34" charset="0"/>
          </a:endParaRPr>
        </a:p>
      </dgm:t>
    </dgm:pt>
    <dgm:pt modelId="{2B500BD4-824B-4346-A1F6-9D0E262F784E}">
      <dgm:prSet custT="1"/>
      <dgm:spPr/>
      <dgm:t>
        <a:bodyPr/>
        <a:lstStyle/>
        <a:p>
          <a:r>
            <a:rPr lang="en-US" sz="1800" dirty="0">
              <a:latin typeface="Trebuchet MS" panose="020B0603020202020204" pitchFamily="34" charset="0"/>
              <a:cs typeface="Calibri" panose="020F0502020204030204" pitchFamily="34" charset="0"/>
            </a:rPr>
            <a:t>‘Sub-systems' are purposeful and generate their own goals</a:t>
          </a:r>
          <a:r>
            <a:rPr lang="en-US" sz="1600" dirty="0">
              <a:latin typeface="Calibri" panose="020F0502020204030204" pitchFamily="34" charset="0"/>
              <a:cs typeface="Calibri" panose="020F0502020204030204" pitchFamily="34" charset="0"/>
            </a:rPr>
            <a:t>;</a:t>
          </a:r>
        </a:p>
      </dgm:t>
    </dgm:pt>
    <dgm:pt modelId="{C0877319-5C9F-4D17-855C-64BA5F19636B}" type="parTrans" cxnId="{7FB44CA3-541A-4122-8F81-6F985FA1144C}">
      <dgm:prSet/>
      <dgm:spPr/>
      <dgm:t>
        <a:bodyPr/>
        <a:lstStyle/>
        <a:p>
          <a:endParaRPr lang="en-US" sz="1600">
            <a:latin typeface="Calibri" panose="020F0502020204030204" pitchFamily="34" charset="0"/>
            <a:cs typeface="Calibri" panose="020F0502020204030204" pitchFamily="34" charset="0"/>
          </a:endParaRPr>
        </a:p>
      </dgm:t>
    </dgm:pt>
    <dgm:pt modelId="{F5C65785-0126-4878-930F-EB8599C5988F}" type="sibTrans" cxnId="{7FB44CA3-541A-4122-8F81-6F985FA1144C}">
      <dgm:prSet/>
      <dgm:spPr/>
      <dgm:t>
        <a:bodyPr/>
        <a:lstStyle/>
        <a:p>
          <a:endParaRPr lang="en-US" sz="1600">
            <a:latin typeface="Calibri" panose="020F0502020204030204" pitchFamily="34" charset="0"/>
            <a:cs typeface="Calibri" panose="020F0502020204030204" pitchFamily="34" charset="0"/>
          </a:endParaRPr>
        </a:p>
      </dgm:t>
    </dgm:pt>
    <dgm:pt modelId="{A243358B-F654-4B2D-939E-A38BAE4EF518}">
      <dgm:prSet custT="1"/>
      <dgm:spPr/>
      <dgm:t>
        <a:bodyPr/>
        <a:lstStyle/>
        <a:p>
          <a:r>
            <a:rPr lang="en-US" sz="1800" dirty="0">
              <a:latin typeface="Trebuchet MS" panose="020B0603020202020204" pitchFamily="34" charset="0"/>
              <a:cs typeface="Calibri" panose="020F0502020204030204" pitchFamily="34" charset="0"/>
            </a:rPr>
            <a:t>The 'system' is subject to behavioral influences;</a:t>
          </a:r>
        </a:p>
      </dgm:t>
    </dgm:pt>
    <dgm:pt modelId="{28D90D43-280D-4B60-A9D5-B5225A4A5032}" type="parTrans" cxnId="{FED6EC90-D884-45ED-8153-F34F155AF307}">
      <dgm:prSet/>
      <dgm:spPr/>
      <dgm:t>
        <a:bodyPr/>
        <a:lstStyle/>
        <a:p>
          <a:endParaRPr lang="en-US" sz="1600">
            <a:latin typeface="Calibri" panose="020F0502020204030204" pitchFamily="34" charset="0"/>
            <a:cs typeface="Calibri" panose="020F0502020204030204" pitchFamily="34" charset="0"/>
          </a:endParaRPr>
        </a:p>
      </dgm:t>
    </dgm:pt>
    <dgm:pt modelId="{6887DD34-621F-436D-B99E-02B007267A9F}" type="sibTrans" cxnId="{FED6EC90-D884-45ED-8153-F34F155AF307}">
      <dgm:prSet/>
      <dgm:spPr/>
      <dgm:t>
        <a:bodyPr/>
        <a:lstStyle/>
        <a:p>
          <a:endParaRPr lang="en-US" sz="1600">
            <a:latin typeface="Calibri" panose="020F0502020204030204" pitchFamily="34" charset="0"/>
            <a:cs typeface="Calibri" panose="020F0502020204030204" pitchFamily="34" charset="0"/>
          </a:endParaRPr>
        </a:p>
      </dgm:t>
    </dgm:pt>
    <dgm:pt modelId="{DF9A6DF8-B848-4315-A192-AC1D66945317}">
      <dgm:prSet custT="1"/>
      <dgm:spPr/>
      <dgm:t>
        <a:bodyPr/>
        <a:lstStyle/>
        <a:p>
          <a:r>
            <a:rPr lang="en-US" sz="1800" dirty="0">
              <a:latin typeface="Trebuchet MS" panose="020B0603020202020204" pitchFamily="34" charset="0"/>
              <a:cs typeface="Calibri" panose="020F0502020204030204" pitchFamily="34" charset="0"/>
            </a:rPr>
            <a:t>The 'system' is largely open to the environment</a:t>
          </a:r>
          <a:r>
            <a:rPr lang="en-US" sz="1600" dirty="0">
              <a:latin typeface="Calibri" panose="020F0502020204030204" pitchFamily="34" charset="0"/>
              <a:cs typeface="Calibri" panose="020F0502020204030204" pitchFamily="34" charset="0"/>
            </a:rPr>
            <a:t>.</a:t>
          </a:r>
        </a:p>
      </dgm:t>
    </dgm:pt>
    <dgm:pt modelId="{CD3C265A-8638-47C8-8062-A1F204B3F9F9}" type="parTrans" cxnId="{9B63F107-7E69-4474-9F18-F4E57CF093AB}">
      <dgm:prSet/>
      <dgm:spPr/>
      <dgm:t>
        <a:bodyPr/>
        <a:lstStyle/>
        <a:p>
          <a:endParaRPr lang="en-US" sz="1600">
            <a:latin typeface="Calibri" panose="020F0502020204030204" pitchFamily="34" charset="0"/>
            <a:cs typeface="Calibri" panose="020F0502020204030204" pitchFamily="34" charset="0"/>
          </a:endParaRPr>
        </a:p>
      </dgm:t>
    </dgm:pt>
    <dgm:pt modelId="{2E31DF0C-21C3-461A-9BF0-FA70E1E8C744}" type="sibTrans" cxnId="{9B63F107-7E69-4474-9F18-F4E57CF093AB}">
      <dgm:prSet/>
      <dgm:spPr/>
      <dgm:t>
        <a:bodyPr/>
        <a:lstStyle/>
        <a:p>
          <a:endParaRPr lang="en-US" sz="1600">
            <a:latin typeface="Calibri" panose="020F0502020204030204" pitchFamily="34" charset="0"/>
            <a:cs typeface="Calibri" panose="020F0502020204030204" pitchFamily="34" charset="0"/>
          </a:endParaRPr>
        </a:p>
      </dgm:t>
    </dgm:pt>
    <dgm:pt modelId="{FF5CC540-8168-0B4D-976F-A0D7947A8AFC}" type="pres">
      <dgm:prSet presAssocID="{D57419B0-1EAF-4BBC-8C6A-22A51E6368C0}" presName="vert0" presStyleCnt="0">
        <dgm:presLayoutVars>
          <dgm:dir/>
          <dgm:animOne val="branch"/>
          <dgm:animLvl val="lvl"/>
        </dgm:presLayoutVars>
      </dgm:prSet>
      <dgm:spPr/>
    </dgm:pt>
    <dgm:pt modelId="{19186515-A26A-6F46-81D1-9B4A1377ECD4}" type="pres">
      <dgm:prSet presAssocID="{2699D7BD-930F-42A3-9357-C6236E85AAA5}" presName="thickLine" presStyleLbl="alignNode1" presStyleIdx="0" presStyleCnt="9"/>
      <dgm:spPr/>
    </dgm:pt>
    <dgm:pt modelId="{E5AE7E63-CF7A-0843-8625-FBAF629B0C19}" type="pres">
      <dgm:prSet presAssocID="{2699D7BD-930F-42A3-9357-C6236E85AAA5}" presName="horz1" presStyleCnt="0"/>
      <dgm:spPr/>
    </dgm:pt>
    <dgm:pt modelId="{C6F5896A-BB59-7243-8E00-8DE76BF07E91}" type="pres">
      <dgm:prSet presAssocID="{2699D7BD-930F-42A3-9357-C6236E85AAA5}" presName="tx1" presStyleLbl="revTx" presStyleIdx="0" presStyleCnt="9"/>
      <dgm:spPr/>
    </dgm:pt>
    <dgm:pt modelId="{4BB7F96A-EA68-254B-88C7-98190DC16E2D}" type="pres">
      <dgm:prSet presAssocID="{2699D7BD-930F-42A3-9357-C6236E85AAA5}" presName="vert1" presStyleCnt="0"/>
      <dgm:spPr/>
    </dgm:pt>
    <dgm:pt modelId="{9F2F21C6-EECC-8342-AA67-E5AD77CD6898}" type="pres">
      <dgm:prSet presAssocID="{67EC7166-F84E-4B04-8FCE-2D9D8F7AB5B3}" presName="thickLine" presStyleLbl="alignNode1" presStyleIdx="1" presStyleCnt="9"/>
      <dgm:spPr/>
    </dgm:pt>
    <dgm:pt modelId="{879DB842-A931-B547-8D53-F35A64A5838C}" type="pres">
      <dgm:prSet presAssocID="{67EC7166-F84E-4B04-8FCE-2D9D8F7AB5B3}" presName="horz1" presStyleCnt="0"/>
      <dgm:spPr/>
    </dgm:pt>
    <dgm:pt modelId="{DAAA338B-CD68-8547-925E-3E5898BE695E}" type="pres">
      <dgm:prSet presAssocID="{67EC7166-F84E-4B04-8FCE-2D9D8F7AB5B3}" presName="tx1" presStyleLbl="revTx" presStyleIdx="1" presStyleCnt="9"/>
      <dgm:spPr/>
    </dgm:pt>
    <dgm:pt modelId="{B9FF3F9D-F362-F24B-9857-C7B173AF83E3}" type="pres">
      <dgm:prSet presAssocID="{67EC7166-F84E-4B04-8FCE-2D9D8F7AB5B3}" presName="vert1" presStyleCnt="0"/>
      <dgm:spPr/>
    </dgm:pt>
    <dgm:pt modelId="{0883CD58-C3C6-C64F-B130-6A399CFD6AD3}" type="pres">
      <dgm:prSet presAssocID="{64607B5A-5C7B-47B3-8F09-BB6C3B0B700C}" presName="thickLine" presStyleLbl="alignNode1" presStyleIdx="2" presStyleCnt="9"/>
      <dgm:spPr/>
    </dgm:pt>
    <dgm:pt modelId="{BADE6490-D21A-8842-BF07-FB40511A0D17}" type="pres">
      <dgm:prSet presAssocID="{64607B5A-5C7B-47B3-8F09-BB6C3B0B700C}" presName="horz1" presStyleCnt="0"/>
      <dgm:spPr/>
    </dgm:pt>
    <dgm:pt modelId="{52BA19B3-6813-A344-853F-8F6E6A96EEAA}" type="pres">
      <dgm:prSet presAssocID="{64607B5A-5C7B-47B3-8F09-BB6C3B0B700C}" presName="tx1" presStyleLbl="revTx" presStyleIdx="2" presStyleCnt="9"/>
      <dgm:spPr/>
    </dgm:pt>
    <dgm:pt modelId="{08B27EA6-460D-3141-B838-BD87B0904471}" type="pres">
      <dgm:prSet presAssocID="{64607B5A-5C7B-47B3-8F09-BB6C3B0B700C}" presName="vert1" presStyleCnt="0"/>
      <dgm:spPr/>
    </dgm:pt>
    <dgm:pt modelId="{35262E62-0435-CF4A-9801-DC81D0460BDF}" type="pres">
      <dgm:prSet presAssocID="{737E0CB6-23E7-4ACB-8375-D92D74F36E4E}" presName="thickLine" presStyleLbl="alignNode1" presStyleIdx="3" presStyleCnt="9"/>
      <dgm:spPr/>
    </dgm:pt>
    <dgm:pt modelId="{F590BF6B-9997-D544-A420-30C8C27CEE5E}" type="pres">
      <dgm:prSet presAssocID="{737E0CB6-23E7-4ACB-8375-D92D74F36E4E}" presName="horz1" presStyleCnt="0"/>
      <dgm:spPr/>
    </dgm:pt>
    <dgm:pt modelId="{00F77A0A-5DEC-564B-B7C6-871DB26DCF2A}" type="pres">
      <dgm:prSet presAssocID="{737E0CB6-23E7-4ACB-8375-D92D74F36E4E}" presName="tx1" presStyleLbl="revTx" presStyleIdx="3" presStyleCnt="9"/>
      <dgm:spPr/>
    </dgm:pt>
    <dgm:pt modelId="{B4388EC8-7B24-DC4C-9450-DFA764C58931}" type="pres">
      <dgm:prSet presAssocID="{737E0CB6-23E7-4ACB-8375-D92D74F36E4E}" presName="vert1" presStyleCnt="0"/>
      <dgm:spPr/>
    </dgm:pt>
    <dgm:pt modelId="{E07F2E44-6D0B-F648-BBB6-2ED3EC78D90F}" type="pres">
      <dgm:prSet presAssocID="{FBB8CCC6-6D4F-459D-AD76-9384AAC9CD34}" presName="thickLine" presStyleLbl="alignNode1" presStyleIdx="4" presStyleCnt="9"/>
      <dgm:spPr/>
    </dgm:pt>
    <dgm:pt modelId="{3C6D8334-5386-4D49-AC93-CEA70E5383E4}" type="pres">
      <dgm:prSet presAssocID="{FBB8CCC6-6D4F-459D-AD76-9384AAC9CD34}" presName="horz1" presStyleCnt="0"/>
      <dgm:spPr/>
    </dgm:pt>
    <dgm:pt modelId="{29836B31-B9E3-E04C-8739-02D9CDB322F5}" type="pres">
      <dgm:prSet presAssocID="{FBB8CCC6-6D4F-459D-AD76-9384AAC9CD34}" presName="tx1" presStyleLbl="revTx" presStyleIdx="4" presStyleCnt="9"/>
      <dgm:spPr/>
    </dgm:pt>
    <dgm:pt modelId="{9B5645C5-7401-1845-B062-7C8D06B4556C}" type="pres">
      <dgm:prSet presAssocID="{FBB8CCC6-6D4F-459D-AD76-9384AAC9CD34}" presName="vert1" presStyleCnt="0"/>
      <dgm:spPr/>
    </dgm:pt>
    <dgm:pt modelId="{C8BE4160-0191-B245-B9D7-05A010FB0C74}" type="pres">
      <dgm:prSet presAssocID="{DEBC45CA-A86F-480D-BFCD-C1DBC5495326}" presName="thickLine" presStyleLbl="alignNode1" presStyleIdx="5" presStyleCnt="9"/>
      <dgm:spPr/>
    </dgm:pt>
    <dgm:pt modelId="{3ADCD097-E0DD-F04D-80BB-316520E55EE8}" type="pres">
      <dgm:prSet presAssocID="{DEBC45CA-A86F-480D-BFCD-C1DBC5495326}" presName="horz1" presStyleCnt="0"/>
      <dgm:spPr/>
    </dgm:pt>
    <dgm:pt modelId="{D780E450-D877-D849-876B-80CC9C5C1895}" type="pres">
      <dgm:prSet presAssocID="{DEBC45CA-A86F-480D-BFCD-C1DBC5495326}" presName="tx1" presStyleLbl="revTx" presStyleIdx="5" presStyleCnt="9"/>
      <dgm:spPr/>
    </dgm:pt>
    <dgm:pt modelId="{5687E603-4C88-D64C-8A46-D0849CF6505F}" type="pres">
      <dgm:prSet presAssocID="{DEBC45CA-A86F-480D-BFCD-C1DBC5495326}" presName="vert1" presStyleCnt="0"/>
      <dgm:spPr/>
    </dgm:pt>
    <dgm:pt modelId="{F9430183-C872-614A-ADF5-8960EA13323F}" type="pres">
      <dgm:prSet presAssocID="{2B500BD4-824B-4346-A1F6-9D0E262F784E}" presName="thickLine" presStyleLbl="alignNode1" presStyleIdx="6" presStyleCnt="9"/>
      <dgm:spPr/>
    </dgm:pt>
    <dgm:pt modelId="{EAA46FF6-A694-0746-93B7-CDE061D7BC62}" type="pres">
      <dgm:prSet presAssocID="{2B500BD4-824B-4346-A1F6-9D0E262F784E}" presName="horz1" presStyleCnt="0"/>
      <dgm:spPr/>
    </dgm:pt>
    <dgm:pt modelId="{F7F955C7-42E7-3041-9356-9563B81AD028}" type="pres">
      <dgm:prSet presAssocID="{2B500BD4-824B-4346-A1F6-9D0E262F784E}" presName="tx1" presStyleLbl="revTx" presStyleIdx="6" presStyleCnt="9"/>
      <dgm:spPr/>
    </dgm:pt>
    <dgm:pt modelId="{06688549-F616-E145-80F9-BD15E27BF1DB}" type="pres">
      <dgm:prSet presAssocID="{2B500BD4-824B-4346-A1F6-9D0E262F784E}" presName="vert1" presStyleCnt="0"/>
      <dgm:spPr/>
    </dgm:pt>
    <dgm:pt modelId="{503802C7-01AC-3742-BD9C-856B2713F1BE}" type="pres">
      <dgm:prSet presAssocID="{A243358B-F654-4B2D-939E-A38BAE4EF518}" presName="thickLine" presStyleLbl="alignNode1" presStyleIdx="7" presStyleCnt="9"/>
      <dgm:spPr/>
    </dgm:pt>
    <dgm:pt modelId="{2BC2236B-1353-A646-8021-5C96D4232C19}" type="pres">
      <dgm:prSet presAssocID="{A243358B-F654-4B2D-939E-A38BAE4EF518}" presName="horz1" presStyleCnt="0"/>
      <dgm:spPr/>
    </dgm:pt>
    <dgm:pt modelId="{C7614F25-6120-8048-9F72-A7B2E6EFB3C6}" type="pres">
      <dgm:prSet presAssocID="{A243358B-F654-4B2D-939E-A38BAE4EF518}" presName="tx1" presStyleLbl="revTx" presStyleIdx="7" presStyleCnt="9"/>
      <dgm:spPr/>
    </dgm:pt>
    <dgm:pt modelId="{D0CAA111-EC1E-304A-8A8A-2A2BADD17E3B}" type="pres">
      <dgm:prSet presAssocID="{A243358B-F654-4B2D-939E-A38BAE4EF518}" presName="vert1" presStyleCnt="0"/>
      <dgm:spPr/>
    </dgm:pt>
    <dgm:pt modelId="{A2B4216A-EAAA-FD46-A3C3-945C09E4C3A6}" type="pres">
      <dgm:prSet presAssocID="{DF9A6DF8-B848-4315-A192-AC1D66945317}" presName="thickLine" presStyleLbl="alignNode1" presStyleIdx="8" presStyleCnt="9"/>
      <dgm:spPr/>
    </dgm:pt>
    <dgm:pt modelId="{9B0A2B58-7475-1348-B8EC-9F25F1BDDADA}" type="pres">
      <dgm:prSet presAssocID="{DF9A6DF8-B848-4315-A192-AC1D66945317}" presName="horz1" presStyleCnt="0"/>
      <dgm:spPr/>
    </dgm:pt>
    <dgm:pt modelId="{B6ABB609-A2D5-8E40-960F-7796FA9C29F2}" type="pres">
      <dgm:prSet presAssocID="{DF9A6DF8-B848-4315-A192-AC1D66945317}" presName="tx1" presStyleLbl="revTx" presStyleIdx="8" presStyleCnt="9"/>
      <dgm:spPr/>
    </dgm:pt>
    <dgm:pt modelId="{3F0A00FC-3D26-D148-8F38-F51BD96760DE}" type="pres">
      <dgm:prSet presAssocID="{DF9A6DF8-B848-4315-A192-AC1D66945317}" presName="vert1" presStyleCnt="0"/>
      <dgm:spPr/>
    </dgm:pt>
  </dgm:ptLst>
  <dgm:cxnLst>
    <dgm:cxn modelId="{ED22BF03-A088-474F-9AD5-0455A2D91C71}" type="presOf" srcId="{DEBC45CA-A86F-480D-BFCD-C1DBC5495326}" destId="{D780E450-D877-D849-876B-80CC9C5C1895}" srcOrd="0" destOrd="0" presId="urn:microsoft.com/office/officeart/2008/layout/LinedList"/>
    <dgm:cxn modelId="{9B63F107-7E69-4474-9F18-F4E57CF093AB}" srcId="{D57419B0-1EAF-4BBC-8C6A-22A51E6368C0}" destId="{DF9A6DF8-B848-4315-A192-AC1D66945317}" srcOrd="8" destOrd="0" parTransId="{CD3C265A-8638-47C8-8062-A1F204B3F9F9}" sibTransId="{2E31DF0C-21C3-461A-9BF0-FA70E1E8C744}"/>
    <dgm:cxn modelId="{B9B0980D-23E7-CB45-87F6-7D4E0666BBFD}" type="presOf" srcId="{737E0CB6-23E7-4ACB-8375-D92D74F36E4E}" destId="{00F77A0A-5DEC-564B-B7C6-871DB26DCF2A}" srcOrd="0" destOrd="0" presId="urn:microsoft.com/office/officeart/2008/layout/LinedList"/>
    <dgm:cxn modelId="{C3DAD00E-2BE1-2C4B-9FE8-D458BDA1D28E}" type="presOf" srcId="{DF9A6DF8-B848-4315-A192-AC1D66945317}" destId="{B6ABB609-A2D5-8E40-960F-7796FA9C29F2}" srcOrd="0" destOrd="0" presId="urn:microsoft.com/office/officeart/2008/layout/LinedList"/>
    <dgm:cxn modelId="{96F9AE27-3AE2-174D-AB6F-069E9B0745C4}" type="presOf" srcId="{64607B5A-5C7B-47B3-8F09-BB6C3B0B700C}" destId="{52BA19B3-6813-A344-853F-8F6E6A96EEAA}" srcOrd="0" destOrd="0" presId="urn:microsoft.com/office/officeart/2008/layout/LinedList"/>
    <dgm:cxn modelId="{D8B04736-D92A-40E2-959F-3572DEA4D925}" srcId="{D57419B0-1EAF-4BBC-8C6A-22A51E6368C0}" destId="{FBB8CCC6-6D4F-459D-AD76-9384AAC9CD34}" srcOrd="4" destOrd="0" parTransId="{5229C433-CE47-4501-ACF1-3980261EFFB2}" sibTransId="{88FB2C61-D8A0-4CEF-9519-A0C4F2B01021}"/>
    <dgm:cxn modelId="{2F52996E-9C7F-D64F-AF2B-1696876CD1B6}" type="presOf" srcId="{2699D7BD-930F-42A3-9357-C6236E85AAA5}" destId="{C6F5896A-BB59-7243-8E00-8DE76BF07E91}" srcOrd="0" destOrd="0" presId="urn:microsoft.com/office/officeart/2008/layout/LinedList"/>
    <dgm:cxn modelId="{C053AF76-3E7F-6B4F-AB9E-A0F4010F8016}" type="presOf" srcId="{2B500BD4-824B-4346-A1F6-9D0E262F784E}" destId="{F7F955C7-42E7-3041-9356-9563B81AD028}" srcOrd="0" destOrd="0" presId="urn:microsoft.com/office/officeart/2008/layout/LinedList"/>
    <dgm:cxn modelId="{FED6EC90-D884-45ED-8153-F34F155AF307}" srcId="{D57419B0-1EAF-4BBC-8C6A-22A51E6368C0}" destId="{A243358B-F654-4B2D-939E-A38BAE4EF518}" srcOrd="7" destOrd="0" parTransId="{28D90D43-280D-4B60-A9D5-B5225A4A5032}" sibTransId="{6887DD34-621F-436D-B99E-02B007267A9F}"/>
    <dgm:cxn modelId="{15BC569D-E111-AF4B-BA84-8B56CC37DB14}" type="presOf" srcId="{D57419B0-1EAF-4BBC-8C6A-22A51E6368C0}" destId="{FF5CC540-8168-0B4D-976F-A0D7947A8AFC}" srcOrd="0" destOrd="0" presId="urn:microsoft.com/office/officeart/2008/layout/LinedList"/>
    <dgm:cxn modelId="{748C69A3-94D7-1B4C-88B9-38E76A31B3E5}" type="presOf" srcId="{FBB8CCC6-6D4F-459D-AD76-9384AAC9CD34}" destId="{29836B31-B9E3-E04C-8739-02D9CDB322F5}" srcOrd="0" destOrd="0" presId="urn:microsoft.com/office/officeart/2008/layout/LinedList"/>
    <dgm:cxn modelId="{7FB44CA3-541A-4122-8F81-6F985FA1144C}" srcId="{D57419B0-1EAF-4BBC-8C6A-22A51E6368C0}" destId="{2B500BD4-824B-4346-A1F6-9D0E262F784E}" srcOrd="6" destOrd="0" parTransId="{C0877319-5C9F-4D17-855C-64BA5F19636B}" sibTransId="{F5C65785-0126-4878-930F-EB8599C5988F}"/>
    <dgm:cxn modelId="{B7F361BD-785A-426B-BD97-73697CE4D3F0}" srcId="{D57419B0-1EAF-4BBC-8C6A-22A51E6368C0}" destId="{67EC7166-F84E-4B04-8FCE-2D9D8F7AB5B3}" srcOrd="1" destOrd="0" parTransId="{C0189865-1756-4A07-A168-9DCF9DC996EF}" sibTransId="{3256B447-8CCD-4BF4-844D-E70CCCF2A6FA}"/>
    <dgm:cxn modelId="{A7EF3CC4-090A-6C4F-A46C-5823381F0FB1}" type="presOf" srcId="{67EC7166-F84E-4B04-8FCE-2D9D8F7AB5B3}" destId="{DAAA338B-CD68-8547-925E-3E5898BE695E}" srcOrd="0" destOrd="0" presId="urn:microsoft.com/office/officeart/2008/layout/LinedList"/>
    <dgm:cxn modelId="{80EB4BCD-6D2D-4518-93EF-86B392916939}" srcId="{D57419B0-1EAF-4BBC-8C6A-22A51E6368C0}" destId="{2699D7BD-930F-42A3-9357-C6236E85AAA5}" srcOrd="0" destOrd="0" parTransId="{421EE1E5-FD4D-41C0-9D95-DF5EA028EDA5}" sibTransId="{15436119-6D1C-48EB-B78F-FDF5545777CC}"/>
    <dgm:cxn modelId="{19CB64E6-C792-B647-B295-99A75C4EC1D3}" type="presOf" srcId="{A243358B-F654-4B2D-939E-A38BAE4EF518}" destId="{C7614F25-6120-8048-9F72-A7B2E6EFB3C6}" srcOrd="0" destOrd="0" presId="urn:microsoft.com/office/officeart/2008/layout/LinedList"/>
    <dgm:cxn modelId="{E11C86EE-3C05-4B0D-897B-C4B1699F376B}" srcId="{D57419B0-1EAF-4BBC-8C6A-22A51E6368C0}" destId="{737E0CB6-23E7-4ACB-8375-D92D74F36E4E}" srcOrd="3" destOrd="0" parTransId="{114293C3-DE66-4690-8909-1F8CA1E2DE9E}" sibTransId="{2B6814C1-9A24-4FB1-A978-5B2EBBA38639}"/>
    <dgm:cxn modelId="{391164F3-A4B1-47D4-BBF9-FC8DB12E7F6F}" srcId="{D57419B0-1EAF-4BBC-8C6A-22A51E6368C0}" destId="{64607B5A-5C7B-47B3-8F09-BB6C3B0B700C}" srcOrd="2" destOrd="0" parTransId="{E34B9E30-7FD6-46C9-BDA8-7196963A6507}" sibTransId="{9FDE9DE1-2E6A-4C8A-8E7D-66350057F220}"/>
    <dgm:cxn modelId="{9B39DCFA-9E94-4E3D-8C76-C5FC9829E27A}" srcId="{D57419B0-1EAF-4BBC-8C6A-22A51E6368C0}" destId="{DEBC45CA-A86F-480D-BFCD-C1DBC5495326}" srcOrd="5" destOrd="0" parTransId="{0F220033-E4E0-4648-98C1-B2B13DF6B62E}" sibTransId="{CC2AFC18-D029-4A0B-B4DE-67314C038111}"/>
    <dgm:cxn modelId="{D6BA20B5-0754-EE48-B7F9-4C161BD9C4A6}" type="presParOf" srcId="{FF5CC540-8168-0B4D-976F-A0D7947A8AFC}" destId="{19186515-A26A-6F46-81D1-9B4A1377ECD4}" srcOrd="0" destOrd="0" presId="urn:microsoft.com/office/officeart/2008/layout/LinedList"/>
    <dgm:cxn modelId="{07B56E9A-2F90-3041-B0AE-0385934A5266}" type="presParOf" srcId="{FF5CC540-8168-0B4D-976F-A0D7947A8AFC}" destId="{E5AE7E63-CF7A-0843-8625-FBAF629B0C19}" srcOrd="1" destOrd="0" presId="urn:microsoft.com/office/officeart/2008/layout/LinedList"/>
    <dgm:cxn modelId="{352F2AC8-6DA4-EB40-850A-C67D2EA7DE4B}" type="presParOf" srcId="{E5AE7E63-CF7A-0843-8625-FBAF629B0C19}" destId="{C6F5896A-BB59-7243-8E00-8DE76BF07E91}" srcOrd="0" destOrd="0" presId="urn:microsoft.com/office/officeart/2008/layout/LinedList"/>
    <dgm:cxn modelId="{56AFB190-D224-A145-BA6B-8881C28AED5F}" type="presParOf" srcId="{E5AE7E63-CF7A-0843-8625-FBAF629B0C19}" destId="{4BB7F96A-EA68-254B-88C7-98190DC16E2D}" srcOrd="1" destOrd="0" presId="urn:microsoft.com/office/officeart/2008/layout/LinedList"/>
    <dgm:cxn modelId="{DC55121E-9B8B-6941-998E-1FDF29DB1BF8}" type="presParOf" srcId="{FF5CC540-8168-0B4D-976F-A0D7947A8AFC}" destId="{9F2F21C6-EECC-8342-AA67-E5AD77CD6898}" srcOrd="2" destOrd="0" presId="urn:microsoft.com/office/officeart/2008/layout/LinedList"/>
    <dgm:cxn modelId="{8026112C-EFD5-544D-A238-5515977BEFAE}" type="presParOf" srcId="{FF5CC540-8168-0B4D-976F-A0D7947A8AFC}" destId="{879DB842-A931-B547-8D53-F35A64A5838C}" srcOrd="3" destOrd="0" presId="urn:microsoft.com/office/officeart/2008/layout/LinedList"/>
    <dgm:cxn modelId="{41363EBB-3655-FB47-A338-FBAC73468410}" type="presParOf" srcId="{879DB842-A931-B547-8D53-F35A64A5838C}" destId="{DAAA338B-CD68-8547-925E-3E5898BE695E}" srcOrd="0" destOrd="0" presId="urn:microsoft.com/office/officeart/2008/layout/LinedList"/>
    <dgm:cxn modelId="{16EC4DE1-F582-B34F-AD21-BF68796D238E}" type="presParOf" srcId="{879DB842-A931-B547-8D53-F35A64A5838C}" destId="{B9FF3F9D-F362-F24B-9857-C7B173AF83E3}" srcOrd="1" destOrd="0" presId="urn:microsoft.com/office/officeart/2008/layout/LinedList"/>
    <dgm:cxn modelId="{1AD120D6-7058-3946-8DE0-B92E9656E42A}" type="presParOf" srcId="{FF5CC540-8168-0B4D-976F-A0D7947A8AFC}" destId="{0883CD58-C3C6-C64F-B130-6A399CFD6AD3}" srcOrd="4" destOrd="0" presId="urn:microsoft.com/office/officeart/2008/layout/LinedList"/>
    <dgm:cxn modelId="{2C5DC093-9435-2A46-8DD4-C0640ED2654D}" type="presParOf" srcId="{FF5CC540-8168-0B4D-976F-A0D7947A8AFC}" destId="{BADE6490-D21A-8842-BF07-FB40511A0D17}" srcOrd="5" destOrd="0" presId="urn:microsoft.com/office/officeart/2008/layout/LinedList"/>
    <dgm:cxn modelId="{EE84ADE7-EC8E-C54A-A562-AC60A97DFE43}" type="presParOf" srcId="{BADE6490-D21A-8842-BF07-FB40511A0D17}" destId="{52BA19B3-6813-A344-853F-8F6E6A96EEAA}" srcOrd="0" destOrd="0" presId="urn:microsoft.com/office/officeart/2008/layout/LinedList"/>
    <dgm:cxn modelId="{A419421C-13F1-1E45-947D-44663A289490}" type="presParOf" srcId="{BADE6490-D21A-8842-BF07-FB40511A0D17}" destId="{08B27EA6-460D-3141-B838-BD87B0904471}" srcOrd="1" destOrd="0" presId="urn:microsoft.com/office/officeart/2008/layout/LinedList"/>
    <dgm:cxn modelId="{1F1E2E34-57E7-974A-8776-1D15E052A38C}" type="presParOf" srcId="{FF5CC540-8168-0B4D-976F-A0D7947A8AFC}" destId="{35262E62-0435-CF4A-9801-DC81D0460BDF}" srcOrd="6" destOrd="0" presId="urn:microsoft.com/office/officeart/2008/layout/LinedList"/>
    <dgm:cxn modelId="{67C94E61-97E7-4A4B-A76F-501B68DCA96A}" type="presParOf" srcId="{FF5CC540-8168-0B4D-976F-A0D7947A8AFC}" destId="{F590BF6B-9997-D544-A420-30C8C27CEE5E}" srcOrd="7" destOrd="0" presId="urn:microsoft.com/office/officeart/2008/layout/LinedList"/>
    <dgm:cxn modelId="{0A00B2E2-B789-5B4B-A0F1-D3B61896D1C2}" type="presParOf" srcId="{F590BF6B-9997-D544-A420-30C8C27CEE5E}" destId="{00F77A0A-5DEC-564B-B7C6-871DB26DCF2A}" srcOrd="0" destOrd="0" presId="urn:microsoft.com/office/officeart/2008/layout/LinedList"/>
    <dgm:cxn modelId="{AF4F4F22-5C93-8640-B3E4-54021F583826}" type="presParOf" srcId="{F590BF6B-9997-D544-A420-30C8C27CEE5E}" destId="{B4388EC8-7B24-DC4C-9450-DFA764C58931}" srcOrd="1" destOrd="0" presId="urn:microsoft.com/office/officeart/2008/layout/LinedList"/>
    <dgm:cxn modelId="{D2145F40-FEED-6F4B-B6E0-41C8E57336DE}" type="presParOf" srcId="{FF5CC540-8168-0B4D-976F-A0D7947A8AFC}" destId="{E07F2E44-6D0B-F648-BBB6-2ED3EC78D90F}" srcOrd="8" destOrd="0" presId="urn:microsoft.com/office/officeart/2008/layout/LinedList"/>
    <dgm:cxn modelId="{0B9050BD-4A85-D14F-B429-66FF06EA6B53}" type="presParOf" srcId="{FF5CC540-8168-0B4D-976F-A0D7947A8AFC}" destId="{3C6D8334-5386-4D49-AC93-CEA70E5383E4}" srcOrd="9" destOrd="0" presId="urn:microsoft.com/office/officeart/2008/layout/LinedList"/>
    <dgm:cxn modelId="{C5D1C182-BB1E-914B-A479-5DC56BFC2757}" type="presParOf" srcId="{3C6D8334-5386-4D49-AC93-CEA70E5383E4}" destId="{29836B31-B9E3-E04C-8739-02D9CDB322F5}" srcOrd="0" destOrd="0" presId="urn:microsoft.com/office/officeart/2008/layout/LinedList"/>
    <dgm:cxn modelId="{DCC4297F-D33C-AC46-99AC-29CBE5E0915C}" type="presParOf" srcId="{3C6D8334-5386-4D49-AC93-CEA70E5383E4}" destId="{9B5645C5-7401-1845-B062-7C8D06B4556C}" srcOrd="1" destOrd="0" presId="urn:microsoft.com/office/officeart/2008/layout/LinedList"/>
    <dgm:cxn modelId="{1048E186-0714-4E49-BF03-3FBEB12C28B4}" type="presParOf" srcId="{FF5CC540-8168-0B4D-976F-A0D7947A8AFC}" destId="{C8BE4160-0191-B245-B9D7-05A010FB0C74}" srcOrd="10" destOrd="0" presId="urn:microsoft.com/office/officeart/2008/layout/LinedList"/>
    <dgm:cxn modelId="{A4C1A1DD-9DEE-804A-8121-FD3D564D86F3}" type="presParOf" srcId="{FF5CC540-8168-0B4D-976F-A0D7947A8AFC}" destId="{3ADCD097-E0DD-F04D-80BB-316520E55EE8}" srcOrd="11" destOrd="0" presId="urn:microsoft.com/office/officeart/2008/layout/LinedList"/>
    <dgm:cxn modelId="{193279CE-D655-8B45-A05F-BAC16C7BA67B}" type="presParOf" srcId="{3ADCD097-E0DD-F04D-80BB-316520E55EE8}" destId="{D780E450-D877-D849-876B-80CC9C5C1895}" srcOrd="0" destOrd="0" presId="urn:microsoft.com/office/officeart/2008/layout/LinedList"/>
    <dgm:cxn modelId="{E49DD8CD-113D-BF46-A9BD-3C2864E26148}" type="presParOf" srcId="{3ADCD097-E0DD-F04D-80BB-316520E55EE8}" destId="{5687E603-4C88-D64C-8A46-D0849CF6505F}" srcOrd="1" destOrd="0" presId="urn:microsoft.com/office/officeart/2008/layout/LinedList"/>
    <dgm:cxn modelId="{441E0C66-6C7C-5F43-911D-4B3CE030999E}" type="presParOf" srcId="{FF5CC540-8168-0B4D-976F-A0D7947A8AFC}" destId="{F9430183-C872-614A-ADF5-8960EA13323F}" srcOrd="12" destOrd="0" presId="urn:microsoft.com/office/officeart/2008/layout/LinedList"/>
    <dgm:cxn modelId="{C8A747BF-FDE7-7E49-89A6-F5B9CC82BB75}" type="presParOf" srcId="{FF5CC540-8168-0B4D-976F-A0D7947A8AFC}" destId="{EAA46FF6-A694-0746-93B7-CDE061D7BC62}" srcOrd="13" destOrd="0" presId="urn:microsoft.com/office/officeart/2008/layout/LinedList"/>
    <dgm:cxn modelId="{708A0841-960C-064E-AE91-BA93628B34D3}" type="presParOf" srcId="{EAA46FF6-A694-0746-93B7-CDE061D7BC62}" destId="{F7F955C7-42E7-3041-9356-9563B81AD028}" srcOrd="0" destOrd="0" presId="urn:microsoft.com/office/officeart/2008/layout/LinedList"/>
    <dgm:cxn modelId="{F5F7DCC0-16B9-5C47-B529-CA6387F00BC2}" type="presParOf" srcId="{EAA46FF6-A694-0746-93B7-CDE061D7BC62}" destId="{06688549-F616-E145-80F9-BD15E27BF1DB}" srcOrd="1" destOrd="0" presId="urn:microsoft.com/office/officeart/2008/layout/LinedList"/>
    <dgm:cxn modelId="{5F19A1F8-5F62-714D-BB6C-689C303957D7}" type="presParOf" srcId="{FF5CC540-8168-0B4D-976F-A0D7947A8AFC}" destId="{503802C7-01AC-3742-BD9C-856B2713F1BE}" srcOrd="14" destOrd="0" presId="urn:microsoft.com/office/officeart/2008/layout/LinedList"/>
    <dgm:cxn modelId="{1745538D-20AD-E049-BEFE-2A54DF339291}" type="presParOf" srcId="{FF5CC540-8168-0B4D-976F-A0D7947A8AFC}" destId="{2BC2236B-1353-A646-8021-5C96D4232C19}" srcOrd="15" destOrd="0" presId="urn:microsoft.com/office/officeart/2008/layout/LinedList"/>
    <dgm:cxn modelId="{7AD80075-1832-2C41-BAD6-1B4104660FD1}" type="presParOf" srcId="{2BC2236B-1353-A646-8021-5C96D4232C19}" destId="{C7614F25-6120-8048-9F72-A7B2E6EFB3C6}" srcOrd="0" destOrd="0" presId="urn:microsoft.com/office/officeart/2008/layout/LinedList"/>
    <dgm:cxn modelId="{31F8E466-A6B6-2848-8F4F-B2D5921E73A8}" type="presParOf" srcId="{2BC2236B-1353-A646-8021-5C96D4232C19}" destId="{D0CAA111-EC1E-304A-8A8A-2A2BADD17E3B}" srcOrd="1" destOrd="0" presId="urn:microsoft.com/office/officeart/2008/layout/LinedList"/>
    <dgm:cxn modelId="{1ECBBD8D-8DC3-A249-AC5C-18E1721DC8F9}" type="presParOf" srcId="{FF5CC540-8168-0B4D-976F-A0D7947A8AFC}" destId="{A2B4216A-EAAA-FD46-A3C3-945C09E4C3A6}" srcOrd="16" destOrd="0" presId="urn:microsoft.com/office/officeart/2008/layout/LinedList"/>
    <dgm:cxn modelId="{3311BC73-39DA-8646-8863-75767E18178B}" type="presParOf" srcId="{FF5CC540-8168-0B4D-976F-A0D7947A8AFC}" destId="{9B0A2B58-7475-1348-B8EC-9F25F1BDDADA}" srcOrd="17" destOrd="0" presId="urn:microsoft.com/office/officeart/2008/layout/LinedList"/>
    <dgm:cxn modelId="{74A6678A-0CCE-F145-A2EF-DCAB92C4ED92}" type="presParOf" srcId="{9B0A2B58-7475-1348-B8EC-9F25F1BDDADA}" destId="{B6ABB609-A2D5-8E40-960F-7796FA9C29F2}" srcOrd="0" destOrd="0" presId="urn:microsoft.com/office/officeart/2008/layout/LinedList"/>
    <dgm:cxn modelId="{FC0F1AF6-0A8B-A441-AD9A-6696313CADAB}" type="presParOf" srcId="{9B0A2B58-7475-1348-B8EC-9F25F1BDDADA}" destId="{3F0A00FC-3D26-D148-8F38-F51BD96760D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0468-4919-4544-9520-9FCA7469EA03}">
      <dsp:nvSpPr>
        <dsp:cNvPr id="0" name=""/>
        <dsp:cNvSpPr/>
      </dsp:nvSpPr>
      <dsp:spPr>
        <a:xfrm>
          <a:off x="0" y="675"/>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E01651-860C-4FC5-9E44-4C5DB46ADE77}">
      <dsp:nvSpPr>
        <dsp:cNvPr id="0" name=""/>
        <dsp:cNvSpPr/>
      </dsp:nvSpPr>
      <dsp:spPr>
        <a:xfrm>
          <a:off x="478363" y="356483"/>
          <a:ext cx="869752" cy="869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40D44D-86F9-42FD-ADC3-9864E9774D41}">
      <dsp:nvSpPr>
        <dsp:cNvPr id="0" name=""/>
        <dsp:cNvSpPr/>
      </dsp:nvSpPr>
      <dsp:spPr>
        <a:xfrm>
          <a:off x="1826480" y="675"/>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rgbClr val="FF0000"/>
              </a:solidFill>
              <a:latin typeface="Trebuchet MS" panose="020B0603020202020204" pitchFamily="34" charset="0"/>
            </a:rPr>
            <a:t>Analogous learning is, quite simply, learning from situations and people that are different from your own but share similar attributes.  </a:t>
          </a:r>
          <a:endParaRPr lang="en-US" sz="1800" b="1" kern="1200" dirty="0">
            <a:solidFill>
              <a:srgbClr val="FF0000"/>
            </a:solidFill>
            <a:latin typeface="Trebuchet MS" panose="020B0603020202020204" pitchFamily="34" charset="0"/>
          </a:endParaRPr>
        </a:p>
      </dsp:txBody>
      <dsp:txXfrm>
        <a:off x="1826480" y="675"/>
        <a:ext cx="5074031" cy="1581368"/>
      </dsp:txXfrm>
    </dsp:sp>
    <dsp:sp modelId="{A3329C67-A295-4F57-912A-0A7DD497A1F4}">
      <dsp:nvSpPr>
        <dsp:cNvPr id="0" name=""/>
        <dsp:cNvSpPr/>
      </dsp:nvSpPr>
      <dsp:spPr>
        <a:xfrm>
          <a:off x="0" y="1977386"/>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B305D-F08A-4F47-BCB0-89428545B257}">
      <dsp:nvSpPr>
        <dsp:cNvPr id="0" name=""/>
        <dsp:cNvSpPr/>
      </dsp:nvSpPr>
      <dsp:spPr>
        <a:xfrm>
          <a:off x="478363" y="2333194"/>
          <a:ext cx="869752" cy="869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9B9750-156D-4416-86FA-1AC93A415E20}">
      <dsp:nvSpPr>
        <dsp:cNvPr id="0" name=""/>
        <dsp:cNvSpPr/>
      </dsp:nvSpPr>
      <dsp:spPr>
        <a:xfrm>
          <a:off x="1826480" y="197738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800100">
            <a:lnSpc>
              <a:spcPct val="90000"/>
            </a:lnSpc>
            <a:spcBef>
              <a:spcPct val="0"/>
            </a:spcBef>
            <a:spcAft>
              <a:spcPct val="35000"/>
            </a:spcAft>
            <a:buNone/>
          </a:pPr>
          <a:r>
            <a:rPr lang="en-US" sz="1800" b="1" i="0" kern="1200" dirty="0">
              <a:latin typeface="Trebuchet MS" panose="020B0603020202020204" pitchFamily="34" charset="0"/>
            </a:rPr>
            <a:t>It entails exploring uncommon places for best practices, finding new ways of looking at the paradoxes of management and, most importantly, reinvigorating leaders.  </a:t>
          </a:r>
          <a:r>
            <a:rPr lang="en-US" sz="1800" b="0" i="0" kern="1200" dirty="0"/>
            <a:t> </a:t>
          </a:r>
          <a:endParaRPr lang="en-US" sz="1800" kern="1200" dirty="0"/>
        </a:p>
      </dsp:txBody>
      <dsp:txXfrm>
        <a:off x="1826480" y="1977386"/>
        <a:ext cx="5074031" cy="1581368"/>
      </dsp:txXfrm>
    </dsp:sp>
    <dsp:sp modelId="{680535BA-AD9C-40B9-BF8B-8310D9CD8B4B}">
      <dsp:nvSpPr>
        <dsp:cNvPr id="0" name=""/>
        <dsp:cNvSpPr/>
      </dsp:nvSpPr>
      <dsp:spPr>
        <a:xfrm>
          <a:off x="0" y="3954096"/>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B22D02-9C84-4900-AB67-4C3751FC2873}">
      <dsp:nvSpPr>
        <dsp:cNvPr id="0" name=""/>
        <dsp:cNvSpPr/>
      </dsp:nvSpPr>
      <dsp:spPr>
        <a:xfrm>
          <a:off x="478363" y="4309904"/>
          <a:ext cx="869752" cy="869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96CDCD-4095-4BA2-83C2-F09D19557E64}">
      <dsp:nvSpPr>
        <dsp:cNvPr id="0" name=""/>
        <dsp:cNvSpPr/>
      </dsp:nvSpPr>
      <dsp:spPr>
        <a:xfrm>
          <a:off x="1826480" y="395409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800100">
            <a:lnSpc>
              <a:spcPct val="90000"/>
            </a:lnSpc>
            <a:spcBef>
              <a:spcPct val="0"/>
            </a:spcBef>
            <a:spcAft>
              <a:spcPct val="35000"/>
            </a:spcAft>
            <a:buNone/>
          </a:pPr>
          <a:r>
            <a:rPr lang="en-US" sz="1800" b="1" i="0" kern="1200" dirty="0">
              <a:latin typeface="Trebuchet MS" panose="020B0603020202020204" pitchFamily="34" charset="0"/>
            </a:rPr>
            <a:t>The boundaries of analogous learning are set only by the degree of one’s openness and curiosity.</a:t>
          </a:r>
          <a:endParaRPr lang="en-US" sz="1800" b="1" kern="1200" dirty="0">
            <a:latin typeface="Trebuchet MS" panose="020B0603020202020204" pitchFamily="34" charset="0"/>
          </a:endParaRPr>
        </a:p>
      </dsp:txBody>
      <dsp:txXfrm>
        <a:off x="1826480" y="3954096"/>
        <a:ext cx="5074031" cy="1581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6515-A26A-6F46-81D1-9B4A1377ECD4}">
      <dsp:nvSpPr>
        <dsp:cNvPr id="0" name=""/>
        <dsp:cNvSpPr/>
      </dsp:nvSpPr>
      <dsp:spPr>
        <a:xfrm>
          <a:off x="0" y="579"/>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5896A-BB59-7243-8E00-8DE76BF07E91}">
      <dsp:nvSpPr>
        <dsp:cNvPr id="0" name=""/>
        <dsp:cNvSpPr/>
      </dsp:nvSpPr>
      <dsp:spPr>
        <a:xfrm>
          <a:off x="0" y="579"/>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It is the number of parts and the ways in which they interact that define the complexity of a given system.</a:t>
          </a:r>
        </a:p>
      </dsp:txBody>
      <dsp:txXfrm>
        <a:off x="0" y="579"/>
        <a:ext cx="7816795" cy="527780"/>
      </dsp:txXfrm>
    </dsp:sp>
    <dsp:sp modelId="{9F2F21C6-EECC-8342-AA67-E5AD77CD6898}">
      <dsp:nvSpPr>
        <dsp:cNvPr id="0" name=""/>
        <dsp:cNvSpPr/>
      </dsp:nvSpPr>
      <dsp:spPr>
        <a:xfrm>
          <a:off x="0" y="528360"/>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A338B-CD68-8547-925E-3E5898BE695E}">
      <dsp:nvSpPr>
        <dsp:cNvPr id="0" name=""/>
        <dsp:cNvSpPr/>
      </dsp:nvSpPr>
      <dsp:spPr>
        <a:xfrm>
          <a:off x="0" y="528360"/>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A large number of elements;</a:t>
          </a:r>
        </a:p>
      </dsp:txBody>
      <dsp:txXfrm>
        <a:off x="0" y="528360"/>
        <a:ext cx="7816795" cy="527780"/>
      </dsp:txXfrm>
    </dsp:sp>
    <dsp:sp modelId="{0883CD58-C3C6-C64F-B130-6A399CFD6AD3}">
      <dsp:nvSpPr>
        <dsp:cNvPr id="0" name=""/>
        <dsp:cNvSpPr/>
      </dsp:nvSpPr>
      <dsp:spPr>
        <a:xfrm>
          <a:off x="0" y="1056141"/>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BA19B3-6813-A344-853F-8F6E6A96EEAA}">
      <dsp:nvSpPr>
        <dsp:cNvPr id="0" name=""/>
        <dsp:cNvSpPr/>
      </dsp:nvSpPr>
      <dsp:spPr>
        <a:xfrm>
          <a:off x="0" y="1056141"/>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Many interactions among the elements;</a:t>
          </a:r>
        </a:p>
      </dsp:txBody>
      <dsp:txXfrm>
        <a:off x="0" y="1056141"/>
        <a:ext cx="7816795" cy="527780"/>
      </dsp:txXfrm>
    </dsp:sp>
    <dsp:sp modelId="{35262E62-0435-CF4A-9801-DC81D0460BDF}">
      <dsp:nvSpPr>
        <dsp:cNvPr id="0" name=""/>
        <dsp:cNvSpPr/>
      </dsp:nvSpPr>
      <dsp:spPr>
        <a:xfrm>
          <a:off x="0" y="1583922"/>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77A0A-5DEC-564B-B7C6-871DB26DCF2A}">
      <dsp:nvSpPr>
        <dsp:cNvPr id="0" name=""/>
        <dsp:cNvSpPr/>
      </dsp:nvSpPr>
      <dsp:spPr>
        <a:xfrm>
          <a:off x="0" y="1583922"/>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Attributes of the elements are not predetermined;</a:t>
          </a:r>
        </a:p>
      </dsp:txBody>
      <dsp:txXfrm>
        <a:off x="0" y="1583922"/>
        <a:ext cx="7816795" cy="527780"/>
      </dsp:txXfrm>
    </dsp:sp>
    <dsp:sp modelId="{E07F2E44-6D0B-F648-BBB6-2ED3EC78D90F}">
      <dsp:nvSpPr>
        <dsp:cNvPr id="0" name=""/>
        <dsp:cNvSpPr/>
      </dsp:nvSpPr>
      <dsp:spPr>
        <a:xfrm>
          <a:off x="0" y="2111703"/>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36B31-B9E3-E04C-8739-02D9CDB322F5}">
      <dsp:nvSpPr>
        <dsp:cNvPr id="0" name=""/>
        <dsp:cNvSpPr/>
      </dsp:nvSpPr>
      <dsp:spPr>
        <a:xfrm>
          <a:off x="0" y="2111703"/>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Interaction among elements is loosely organized  and are probabilistic in their behavior;</a:t>
          </a:r>
        </a:p>
      </dsp:txBody>
      <dsp:txXfrm>
        <a:off x="0" y="2111703"/>
        <a:ext cx="7816795" cy="527780"/>
      </dsp:txXfrm>
    </dsp:sp>
    <dsp:sp modelId="{C8BE4160-0191-B245-B9D7-05A010FB0C74}">
      <dsp:nvSpPr>
        <dsp:cNvPr id="0" name=""/>
        <dsp:cNvSpPr/>
      </dsp:nvSpPr>
      <dsp:spPr>
        <a:xfrm>
          <a:off x="0" y="2639483"/>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0E450-D877-D849-876B-80CC9C5C1895}">
      <dsp:nvSpPr>
        <dsp:cNvPr id="0" name=""/>
        <dsp:cNvSpPr/>
      </dsp:nvSpPr>
      <dsp:spPr>
        <a:xfrm>
          <a:off x="0" y="2639483"/>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The 'system' evolves over time</a:t>
          </a:r>
          <a:r>
            <a:rPr lang="en-US" sz="1600" kern="1200" dirty="0">
              <a:latin typeface="Calibri" panose="020F0502020204030204" pitchFamily="34" charset="0"/>
              <a:cs typeface="Calibri" panose="020F0502020204030204" pitchFamily="34" charset="0"/>
            </a:rPr>
            <a:t>;</a:t>
          </a:r>
        </a:p>
      </dsp:txBody>
      <dsp:txXfrm>
        <a:off x="0" y="2639483"/>
        <a:ext cx="7816795" cy="527780"/>
      </dsp:txXfrm>
    </dsp:sp>
    <dsp:sp modelId="{F9430183-C872-614A-ADF5-8960EA13323F}">
      <dsp:nvSpPr>
        <dsp:cNvPr id="0" name=""/>
        <dsp:cNvSpPr/>
      </dsp:nvSpPr>
      <dsp:spPr>
        <a:xfrm>
          <a:off x="0" y="3167264"/>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955C7-42E7-3041-9356-9563B81AD028}">
      <dsp:nvSpPr>
        <dsp:cNvPr id="0" name=""/>
        <dsp:cNvSpPr/>
      </dsp:nvSpPr>
      <dsp:spPr>
        <a:xfrm>
          <a:off x="0" y="3167264"/>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‘Sub-systems' are purposeful and generate their own goals</a:t>
          </a:r>
          <a:r>
            <a:rPr lang="en-US" sz="1600" kern="1200" dirty="0">
              <a:latin typeface="Calibri" panose="020F0502020204030204" pitchFamily="34" charset="0"/>
              <a:cs typeface="Calibri" panose="020F0502020204030204" pitchFamily="34" charset="0"/>
            </a:rPr>
            <a:t>;</a:t>
          </a:r>
        </a:p>
      </dsp:txBody>
      <dsp:txXfrm>
        <a:off x="0" y="3167264"/>
        <a:ext cx="7816795" cy="527780"/>
      </dsp:txXfrm>
    </dsp:sp>
    <dsp:sp modelId="{503802C7-01AC-3742-BD9C-856B2713F1BE}">
      <dsp:nvSpPr>
        <dsp:cNvPr id="0" name=""/>
        <dsp:cNvSpPr/>
      </dsp:nvSpPr>
      <dsp:spPr>
        <a:xfrm>
          <a:off x="0" y="3695045"/>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14F25-6120-8048-9F72-A7B2E6EFB3C6}">
      <dsp:nvSpPr>
        <dsp:cNvPr id="0" name=""/>
        <dsp:cNvSpPr/>
      </dsp:nvSpPr>
      <dsp:spPr>
        <a:xfrm>
          <a:off x="0" y="3695045"/>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The 'system' is subject to behavioral influences;</a:t>
          </a:r>
        </a:p>
      </dsp:txBody>
      <dsp:txXfrm>
        <a:off x="0" y="3695045"/>
        <a:ext cx="7816795" cy="527780"/>
      </dsp:txXfrm>
    </dsp:sp>
    <dsp:sp modelId="{A2B4216A-EAAA-FD46-A3C3-945C09E4C3A6}">
      <dsp:nvSpPr>
        <dsp:cNvPr id="0" name=""/>
        <dsp:cNvSpPr/>
      </dsp:nvSpPr>
      <dsp:spPr>
        <a:xfrm>
          <a:off x="0" y="4222826"/>
          <a:ext cx="78167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BB609-A2D5-8E40-960F-7796FA9C29F2}">
      <dsp:nvSpPr>
        <dsp:cNvPr id="0" name=""/>
        <dsp:cNvSpPr/>
      </dsp:nvSpPr>
      <dsp:spPr>
        <a:xfrm>
          <a:off x="0" y="4222826"/>
          <a:ext cx="7816795" cy="5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cs typeface="Calibri" panose="020F0502020204030204" pitchFamily="34" charset="0"/>
            </a:rPr>
            <a:t>The 'system' is largely open to the environment</a:t>
          </a:r>
          <a:r>
            <a:rPr lang="en-US" sz="1600" kern="1200" dirty="0">
              <a:latin typeface="Calibri" panose="020F0502020204030204" pitchFamily="34" charset="0"/>
              <a:cs typeface="Calibri" panose="020F0502020204030204" pitchFamily="34" charset="0"/>
            </a:rPr>
            <a:t>.</a:t>
          </a:r>
        </a:p>
      </dsp:txBody>
      <dsp:txXfrm>
        <a:off x="0" y="4222826"/>
        <a:ext cx="7816795" cy="5277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22:52:37.06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6T18:24:44.76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6T18:37:37.63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23:55:14.03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1:49:07.538"/>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C4F48-F7E4-CF41-9242-ABB87B2BE961}"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C2074-4083-224C-B68F-47DAD89DAFBC}" type="slidenum">
              <a:rPr lang="en-US" smtClean="0"/>
              <a:t>‹#›</a:t>
            </a:fld>
            <a:endParaRPr lang="en-US"/>
          </a:p>
        </p:txBody>
      </p:sp>
    </p:spTree>
    <p:extLst>
      <p:ext uri="{BB962C8B-B14F-4D97-AF65-F5344CB8AC3E}">
        <p14:creationId xmlns:p14="http://schemas.microsoft.com/office/powerpoint/2010/main" val="237841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lnSpc>
                <a:spcPct val="90000"/>
              </a:lnSpc>
              <a:spcBef>
                <a:spcPct val="0"/>
              </a:spcBef>
            </a:pPr>
            <a:endParaRPr lang="en-US" sz="1100"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191D1F-04B0-7648-B0F0-3A00D637E2EA}" type="slidenum">
              <a:rPr lang="en-US" sz="1200">
                <a:cs typeface="Arial" charset="0"/>
              </a:rPr>
              <a:pPr eaLnBrk="1" hangingPunct="1"/>
              <a:t>16</a:t>
            </a:fld>
            <a:endParaRPr lang="en-US" sz="1200" dirty="0">
              <a:cs typeface="Arial" charset="0"/>
            </a:endParaRPr>
          </a:p>
        </p:txBody>
      </p:sp>
    </p:spTree>
    <p:extLst>
      <p:ext uri="{BB962C8B-B14F-4D97-AF65-F5344CB8AC3E}">
        <p14:creationId xmlns:p14="http://schemas.microsoft.com/office/powerpoint/2010/main" val="187838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40</a:t>
            </a:fld>
            <a:endParaRPr lang="en-US"/>
          </a:p>
        </p:txBody>
      </p:sp>
    </p:spTree>
    <p:extLst>
      <p:ext uri="{BB962C8B-B14F-4D97-AF65-F5344CB8AC3E}">
        <p14:creationId xmlns:p14="http://schemas.microsoft.com/office/powerpoint/2010/main" val="362544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41</a:t>
            </a:fld>
            <a:endParaRPr lang="en-US"/>
          </a:p>
        </p:txBody>
      </p:sp>
    </p:spTree>
    <p:extLst>
      <p:ext uri="{BB962C8B-B14F-4D97-AF65-F5344CB8AC3E}">
        <p14:creationId xmlns:p14="http://schemas.microsoft.com/office/powerpoint/2010/main" val="248580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lnSpc>
                <a:spcPct val="90000"/>
              </a:lnSpc>
              <a:spcBef>
                <a:spcPct val="0"/>
              </a:spcBef>
            </a:pPr>
            <a:endParaRPr lang="en-US" sz="1100"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FD1A66-6EA1-E540-A0DC-C952070005FA}" type="slidenum">
              <a:rPr lang="en-US" sz="1200">
                <a:cs typeface="Arial" charset="0"/>
              </a:rPr>
              <a:pPr eaLnBrk="1" hangingPunct="1"/>
              <a:t>17</a:t>
            </a:fld>
            <a:endParaRPr lang="en-US" sz="1200" dirty="0">
              <a:cs typeface="Arial" charset="0"/>
            </a:endParaRPr>
          </a:p>
        </p:txBody>
      </p:sp>
    </p:spTree>
    <p:extLst>
      <p:ext uri="{BB962C8B-B14F-4D97-AF65-F5344CB8AC3E}">
        <p14:creationId xmlns:p14="http://schemas.microsoft.com/office/powerpoint/2010/main" val="3344616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900" b="1">
                <a:solidFill>
                  <a:schemeClr val="tx1"/>
                </a:solidFill>
                <a:latin typeface="Arial" charset="0"/>
                <a:ea typeface="ＭＳ Ｐゴシック" charset="0"/>
                <a:cs typeface="ＭＳ Ｐゴシック" charset="0"/>
              </a:defRPr>
            </a:lvl1pPr>
            <a:lvl2pPr marL="35879619" indent="-35447153" defTabSz="914485">
              <a:defRPr sz="900" b="1">
                <a:solidFill>
                  <a:schemeClr val="tx1"/>
                </a:solidFill>
                <a:latin typeface="Arial" charset="0"/>
                <a:ea typeface="ＭＳ Ｐゴシック" charset="0"/>
              </a:defRPr>
            </a:lvl2pPr>
            <a:lvl3pPr>
              <a:defRPr sz="900" b="1">
                <a:solidFill>
                  <a:schemeClr val="tx1"/>
                </a:solidFill>
                <a:latin typeface="Arial" charset="0"/>
                <a:ea typeface="ＭＳ Ｐゴシック" charset="0"/>
              </a:defRPr>
            </a:lvl3pPr>
            <a:lvl4pPr>
              <a:defRPr sz="900" b="1">
                <a:solidFill>
                  <a:schemeClr val="tx1"/>
                </a:solidFill>
                <a:latin typeface="Arial" charset="0"/>
                <a:ea typeface="ＭＳ Ｐゴシック" charset="0"/>
              </a:defRPr>
            </a:lvl4pPr>
            <a:lvl5pPr>
              <a:defRPr sz="900" b="1">
                <a:solidFill>
                  <a:schemeClr val="tx1"/>
                </a:solidFill>
                <a:latin typeface="Arial" charset="0"/>
                <a:ea typeface="ＭＳ Ｐゴシック" charset="0"/>
              </a:defRPr>
            </a:lvl5pPr>
            <a:lvl6pPr marL="432465" eaLnBrk="0" fontAlgn="base" hangingPunct="0">
              <a:spcBef>
                <a:spcPct val="0"/>
              </a:spcBef>
              <a:spcAft>
                <a:spcPct val="0"/>
              </a:spcAft>
              <a:defRPr sz="900" b="1">
                <a:solidFill>
                  <a:schemeClr val="tx1"/>
                </a:solidFill>
                <a:latin typeface="Arial" charset="0"/>
                <a:ea typeface="ＭＳ Ｐゴシック" charset="0"/>
              </a:defRPr>
            </a:lvl6pPr>
            <a:lvl7pPr marL="864931" eaLnBrk="0" fontAlgn="base" hangingPunct="0">
              <a:spcBef>
                <a:spcPct val="0"/>
              </a:spcBef>
              <a:spcAft>
                <a:spcPct val="0"/>
              </a:spcAft>
              <a:defRPr sz="900" b="1">
                <a:solidFill>
                  <a:schemeClr val="tx1"/>
                </a:solidFill>
                <a:latin typeface="Arial" charset="0"/>
                <a:ea typeface="ＭＳ Ｐゴシック" charset="0"/>
              </a:defRPr>
            </a:lvl7pPr>
            <a:lvl8pPr marL="1297396" eaLnBrk="0" fontAlgn="base" hangingPunct="0">
              <a:spcBef>
                <a:spcPct val="0"/>
              </a:spcBef>
              <a:spcAft>
                <a:spcPct val="0"/>
              </a:spcAft>
              <a:defRPr sz="900" b="1">
                <a:solidFill>
                  <a:schemeClr val="tx1"/>
                </a:solidFill>
                <a:latin typeface="Arial" charset="0"/>
                <a:ea typeface="ＭＳ Ｐゴシック" charset="0"/>
              </a:defRPr>
            </a:lvl8pPr>
            <a:lvl9pPr marL="1729862" eaLnBrk="0" fontAlgn="base" hangingPunct="0">
              <a:spcBef>
                <a:spcPct val="0"/>
              </a:spcBef>
              <a:spcAft>
                <a:spcPct val="0"/>
              </a:spcAft>
              <a:defRPr sz="900" b="1">
                <a:solidFill>
                  <a:schemeClr val="tx1"/>
                </a:solidFill>
                <a:latin typeface="Arial" charset="0"/>
                <a:ea typeface="ＭＳ Ｐゴシック" charset="0"/>
              </a:defRPr>
            </a:lvl9pPr>
          </a:lstStyle>
          <a:p>
            <a:fld id="{9AC99D81-92AD-6C42-AE5A-A2C2E8DE25DB}" type="slidenum">
              <a:rPr lang="en-US" sz="1000" b="0"/>
              <a:pPr/>
              <a:t>19</a:t>
            </a:fld>
            <a:endParaRPr lang="en-US" sz="1000" b="0"/>
          </a:p>
        </p:txBody>
      </p:sp>
      <p:sp>
        <p:nvSpPr>
          <p:cNvPr id="23555" name="Rectangle 2"/>
          <p:cNvSpPr>
            <a:spLocks noGrp="1" noRot="1" noChangeAspect="1" noChangeArrowheads="1" noTextEdit="1"/>
          </p:cNvSpPr>
          <p:nvPr>
            <p:ph type="sldImg"/>
          </p:nvPr>
        </p:nvSpPr>
        <p:spPr>
          <a:xfrm>
            <a:off x="382588" y="685800"/>
            <a:ext cx="6094412" cy="3429000"/>
          </a:xfrm>
          <a:solidFill>
            <a:srgbClr val="FFFFFF"/>
          </a:solidFill>
          <a:ln/>
        </p:spPr>
      </p:sp>
      <p:sp>
        <p:nvSpPr>
          <p:cNvPr id="23556" name="Rectangle 3"/>
          <p:cNvSpPr>
            <a:spLocks noGrp="1" noChangeArrowheads="1"/>
          </p:cNvSpPr>
          <p:nvPr>
            <p:ph type="body" idx="1"/>
          </p:nvPr>
        </p:nvSpPr>
        <p:spPr>
          <a:xfrm>
            <a:off x="913805" y="4343704"/>
            <a:ext cx="5030391" cy="4113892"/>
          </a:xfrm>
          <a:solidFill>
            <a:srgbClr val="FFFFFF"/>
          </a:solidFill>
          <a:ln>
            <a:solidFill>
              <a:srgbClr val="000000"/>
            </a:solidFill>
          </a:ln>
        </p:spPr>
        <p:txBody>
          <a:bodyPr lIns="91432" tIns="45716" rIns="91432" bIns="45716"/>
          <a:lstStyle/>
          <a:p>
            <a:pPr>
              <a:lnSpc>
                <a:spcPct val="90000"/>
              </a:lnSpc>
            </a:pPr>
            <a:r>
              <a:rPr lang="ja-JP" altLang="en-US">
                <a:ea typeface="ＭＳ Ｐゴシック" charset="0"/>
                <a:cs typeface="ＭＳ Ｐゴシック" charset="0"/>
              </a:rPr>
              <a:t>“</a:t>
            </a:r>
            <a:r>
              <a:rPr lang="en-US">
                <a:ea typeface="ＭＳ Ｐゴシック" charset="0"/>
                <a:cs typeface="ＭＳ Ｐゴシック" charset="0"/>
              </a:rPr>
              <a:t>Situational Awareness is a model that is primarily used in aviation in human factors research that can encompass both the cognitive and the systems roots of such errors. In essence Situational Awareness model is a shared understanding of what</a:t>
            </a:r>
            <a:r>
              <a:rPr lang="ja-JP" altLang="en-US">
                <a:ea typeface="ＭＳ Ｐゴシック" charset="0"/>
                <a:cs typeface="ＭＳ Ｐゴシック" charset="0"/>
              </a:rPr>
              <a:t>’</a:t>
            </a:r>
            <a:r>
              <a:rPr lang="en-US">
                <a:ea typeface="ＭＳ Ｐゴシック" charset="0"/>
                <a:cs typeface="ＭＳ Ｐゴシック" charset="0"/>
              </a:rPr>
              <a:t>s going on and what is likely to happen next. It is a critical concept that involves complex and dynamic systems where safety is a priority.</a:t>
            </a:r>
            <a:r>
              <a:rPr lang="ja-JP" altLang="en-US">
                <a:ea typeface="ＭＳ Ｐゴシック" charset="0"/>
                <a:cs typeface="ＭＳ Ｐゴシック" charset="0"/>
              </a:rPr>
              <a:t>”</a:t>
            </a:r>
            <a:r>
              <a:rPr lang="en-US">
                <a:ea typeface="ＭＳ Ｐゴシック" charset="0"/>
                <a:cs typeface="ＭＳ Ｐゴシック" charset="0"/>
              </a:rPr>
              <a:t> Research shows that 88% of the problems involving human errors could be attributed to problems with Situational Awareness. Similar to pilots in dynamic flight environments, TkFm operators make complicated operational decisions while facing demands and distractions from the environment. Endsley</a:t>
            </a:r>
            <a:r>
              <a:rPr lang="ja-JP" altLang="en-US">
                <a:ea typeface="ＭＳ Ｐゴシック" charset="0"/>
                <a:cs typeface="ＭＳ Ｐゴシック" charset="0"/>
              </a:rPr>
              <a:t>’</a:t>
            </a:r>
            <a:r>
              <a:rPr lang="en-US">
                <a:ea typeface="ＭＳ Ｐゴシック" charset="0"/>
                <a:cs typeface="ＭＳ Ｐゴシック" charset="0"/>
              </a:rPr>
              <a:t>s situational awareness model (shown above) proposes three levels of situational awareness and the task/system and individual/cognitive factors that affect this. Level 1 involves perception of information and cues from the environment. Level 2 involves comprehension of the situation and the way an individual combines, interprets, stores and retains information. Level 3 is the ability to forecast future events and dynamics and its highest level of understanding of the situation. </a:t>
            </a:r>
          </a:p>
          <a:p>
            <a:pPr>
              <a:lnSpc>
                <a:spcPct val="90000"/>
              </a:lnSpc>
            </a:pPr>
            <a:endParaRPr lang="en-US">
              <a:ea typeface="ＭＳ Ｐゴシック" charset="0"/>
              <a:cs typeface="ＭＳ Ｐゴシック" charset="0"/>
            </a:endParaRPr>
          </a:p>
          <a:p>
            <a:pPr>
              <a:lnSpc>
                <a:spcPct val="90000"/>
              </a:lnSpc>
            </a:pPr>
            <a:r>
              <a:rPr lang="en-US">
                <a:ea typeface="ＭＳ Ｐゴシック" charset="0"/>
                <a:cs typeface="ＭＳ Ｐゴシック" charset="0"/>
              </a:rPr>
              <a:t>Therefore, Situational Awareness incorporates the cognitive approach (individual perception, decision making, and information processing) and the systems approach (task/systems influences on individual including system properties such as complexity of data presented, automation, stress and workload issues, interface design).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20</a:t>
            </a:fld>
            <a:endParaRPr lang="en-US"/>
          </a:p>
        </p:txBody>
      </p:sp>
    </p:spTree>
    <p:extLst>
      <p:ext uri="{BB962C8B-B14F-4D97-AF65-F5344CB8AC3E}">
        <p14:creationId xmlns:p14="http://schemas.microsoft.com/office/powerpoint/2010/main" val="257423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D8B95-C68A-4449-92C5-91CBCA4C0740}" type="slidenum">
              <a:rPr lang="en-US" smtClean="0"/>
              <a:t>28</a:t>
            </a:fld>
            <a:endParaRPr lang="en-US"/>
          </a:p>
        </p:txBody>
      </p:sp>
    </p:spTree>
    <p:extLst>
      <p:ext uri="{BB962C8B-B14F-4D97-AF65-F5344CB8AC3E}">
        <p14:creationId xmlns:p14="http://schemas.microsoft.com/office/powerpoint/2010/main" val="149646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defRPr/>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70C9F57-D28F-6C4B-A01E-A8264F3326E7}" type="slidenum">
              <a:rPr lang="en-US" smtClean="0"/>
              <a:pPr>
                <a:defRPr/>
              </a:pPr>
              <a:t>29</a:t>
            </a:fld>
            <a:endParaRPr lang="en-US"/>
          </a:p>
        </p:txBody>
      </p:sp>
    </p:spTree>
    <p:extLst>
      <p:ext uri="{BB962C8B-B14F-4D97-AF65-F5344CB8AC3E}">
        <p14:creationId xmlns:p14="http://schemas.microsoft.com/office/powerpoint/2010/main" val="135952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30</a:t>
            </a:fld>
            <a:endParaRPr lang="en-US"/>
          </a:p>
        </p:txBody>
      </p:sp>
    </p:spTree>
    <p:extLst>
      <p:ext uri="{BB962C8B-B14F-4D97-AF65-F5344CB8AC3E}">
        <p14:creationId xmlns:p14="http://schemas.microsoft.com/office/powerpoint/2010/main" val="143891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31</a:t>
            </a:fld>
            <a:endParaRPr lang="en-US"/>
          </a:p>
        </p:txBody>
      </p:sp>
    </p:spTree>
    <p:extLst>
      <p:ext uri="{BB962C8B-B14F-4D97-AF65-F5344CB8AC3E}">
        <p14:creationId xmlns:p14="http://schemas.microsoft.com/office/powerpoint/2010/main" val="381013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7C2074-4083-224C-B68F-47DAD89DAFBC}" type="slidenum">
              <a:rPr lang="en-US" smtClean="0"/>
              <a:t>39</a:t>
            </a:fld>
            <a:endParaRPr lang="en-US"/>
          </a:p>
        </p:txBody>
      </p:sp>
    </p:spTree>
    <p:extLst>
      <p:ext uri="{BB962C8B-B14F-4D97-AF65-F5344CB8AC3E}">
        <p14:creationId xmlns:p14="http://schemas.microsoft.com/office/powerpoint/2010/main" val="370632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11/3/2022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7881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374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7401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518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9923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443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419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858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4739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74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11/3/2022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31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11/3/2022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63326292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8" r:id="rId6"/>
    <p:sldLayoutId id="2147483793" r:id="rId7"/>
    <p:sldLayoutId id="2147483794" r:id="rId8"/>
    <p:sldLayoutId id="2147483795" r:id="rId9"/>
    <p:sldLayoutId id="2147483797" r:id="rId10"/>
    <p:sldLayoutId id="2147483796"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linkedin.com/in/davidhawk/"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s://hbr.org/search?term=david%20j.%20snowden"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s://hbr.org/archive-toc/BR0711" TargetMode="External"/><Relationship Id="rId4" Type="http://schemas.openxmlformats.org/officeDocument/2006/relationships/hyperlink" Target="https://hbr.org/search?term=mary%20e.%20boo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bit.ly/2mr4RNx"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PI4TiedPiPQ" TargetMode="External"/><Relationship Id="rId4" Type="http://schemas.openxmlformats.org/officeDocument/2006/relationships/hyperlink" Target="https://youtu.be/5wQ9nAlO12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jpeg"/><Relationship Id="rId7" Type="http://schemas.openxmlformats.org/officeDocument/2006/relationships/diagramColors" Target="../diagrams/colors2.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zREbDBYI_mY"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1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flightsafety.org/asw-article/defining-resilience/"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br.org/2011/09/learning-to-live-with-complexity"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terrey Center for Higher Learning of Design | Ranking &amp; Review">
            <a:extLst>
              <a:ext uri="{FF2B5EF4-FFF2-40B4-BE49-F238E27FC236}">
                <a16:creationId xmlns:a16="http://schemas.microsoft.com/office/drawing/2014/main" id="{E2072916-BEC8-42DB-9971-C387D10A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386" y="26667"/>
            <a:ext cx="1592084" cy="1592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nterrey Center for Higher Learning of Design – Free-Apply.com">
            <a:extLst>
              <a:ext uri="{FF2B5EF4-FFF2-40B4-BE49-F238E27FC236}">
                <a16:creationId xmlns:a16="http://schemas.microsoft.com/office/drawing/2014/main" id="{96140802-051D-4D54-A3F4-F46963CE9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544" y="1842495"/>
            <a:ext cx="7838320" cy="43951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AE8065B-A76D-4416-88FE-0A5724A4F933}"/>
              </a:ext>
            </a:extLst>
          </p:cNvPr>
          <p:cNvSpPr/>
          <p:nvPr/>
        </p:nvSpPr>
        <p:spPr>
          <a:xfrm>
            <a:off x="3734006" y="246692"/>
            <a:ext cx="6411858" cy="1200329"/>
          </a:xfrm>
          <a:prstGeom prst="rect">
            <a:avLst/>
          </a:prstGeom>
        </p:spPr>
        <p:txBody>
          <a:bodyPr wrap="square">
            <a:spAutoFit/>
          </a:bodyPr>
          <a:lstStyle/>
          <a:p>
            <a:pPr algn="ctr"/>
            <a:r>
              <a:rPr lang="en-US" sz="3600" b="1" dirty="0">
                <a:latin typeface="Trebuchet MS" panose="020B0603020202020204" pitchFamily="34" charset="0"/>
              </a:rPr>
              <a:t>Monterrey Center for Higher Learning of Design</a:t>
            </a:r>
            <a:endParaRPr lang="en-US" sz="3600" b="1" i="0" dirty="0">
              <a:effectLst/>
              <a:latin typeface="Trebuchet MS" panose="020B0603020202020204" pitchFamily="34" charset="0"/>
            </a:endParaRPr>
          </a:p>
        </p:txBody>
      </p:sp>
      <p:sp>
        <p:nvSpPr>
          <p:cNvPr id="10" name="Rectangle 9">
            <a:extLst>
              <a:ext uri="{FF2B5EF4-FFF2-40B4-BE49-F238E27FC236}">
                <a16:creationId xmlns:a16="http://schemas.microsoft.com/office/drawing/2014/main" id="{1C1B58BC-079B-4616-8160-78B317B57A21}"/>
              </a:ext>
            </a:extLst>
          </p:cNvPr>
          <p:cNvSpPr/>
          <p:nvPr/>
        </p:nvSpPr>
        <p:spPr>
          <a:xfrm>
            <a:off x="3706974" y="6289681"/>
            <a:ext cx="5381367" cy="523220"/>
          </a:xfrm>
          <a:prstGeom prst="rect">
            <a:avLst/>
          </a:prstGeom>
        </p:spPr>
        <p:txBody>
          <a:bodyPr wrap="square">
            <a:spAutoFit/>
          </a:bodyPr>
          <a:lstStyle/>
          <a:p>
            <a:r>
              <a:rPr lang="en-US" sz="2800" dirty="0" err="1">
                <a:solidFill>
                  <a:srgbClr val="0F172A"/>
                </a:solidFill>
                <a:latin typeface="Trebuchet MS" panose="020B0603020202020204" pitchFamily="34" charset="0"/>
              </a:rPr>
              <a:t>Sante</a:t>
            </a:r>
            <a:r>
              <a:rPr lang="en-US" sz="2800" dirty="0">
                <a:solidFill>
                  <a:srgbClr val="0F172A"/>
                </a:solidFill>
                <a:latin typeface="Trebuchet MS" panose="020B0603020202020204" pitchFamily="34" charset="0"/>
              </a:rPr>
              <a:t> Fe, Mexico City, Mexico</a:t>
            </a:r>
            <a:endParaRPr lang="en-US" sz="2800" dirty="0">
              <a:latin typeface="Trebuchet MS" panose="020B0603020202020204" pitchFamily="34" charset="0"/>
            </a:endParaRPr>
          </a:p>
        </p:txBody>
      </p:sp>
    </p:spTree>
    <p:extLst>
      <p:ext uri="{BB962C8B-B14F-4D97-AF65-F5344CB8AC3E}">
        <p14:creationId xmlns:p14="http://schemas.microsoft.com/office/powerpoint/2010/main" val="284834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6919A-E026-C31B-8116-83A8B77AB74D}"/>
              </a:ext>
            </a:extLst>
          </p:cNvPr>
          <p:cNvSpPr>
            <a:spLocks noGrp="1"/>
          </p:cNvSpPr>
          <p:nvPr>
            <p:ph type="title"/>
          </p:nvPr>
        </p:nvSpPr>
        <p:spPr>
          <a:xfrm>
            <a:off x="576072" y="238540"/>
            <a:ext cx="11018520" cy="911022"/>
          </a:xfrm>
        </p:spPr>
        <p:txBody>
          <a:bodyPr vert="horz" lIns="91440" tIns="45720" rIns="91440" bIns="45720" rtlCol="0" anchor="b">
            <a:normAutofit/>
          </a:bodyPr>
          <a:lstStyle/>
          <a:p>
            <a:r>
              <a:rPr lang="en-US" sz="3200" dirty="0">
                <a:latin typeface="Trebuchet MS" panose="020B0603020202020204" pitchFamily="34" charset="0"/>
                <a:cs typeface="Calibri" panose="020F0502020204030204" pitchFamily="34" charset="0"/>
              </a:rPr>
              <a:t>Professor David Hawk’s Comment about Turbulence</a:t>
            </a:r>
          </a:p>
        </p:txBody>
      </p:sp>
      <p:sp>
        <p:nvSpPr>
          <p:cNvPr id="106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68C7A"/>
          </a:solidFill>
          <a:ln w="38100" cap="rnd">
            <a:solidFill>
              <a:srgbClr val="D68C7A"/>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1959AE0-3946-02A1-A998-4417A0882C02}"/>
              </a:ext>
            </a:extLst>
          </p:cNvPr>
          <p:cNvSpPr>
            <a:spLocks noGrp="1"/>
          </p:cNvSpPr>
          <p:nvPr>
            <p:ph idx="1"/>
          </p:nvPr>
        </p:nvSpPr>
        <p:spPr>
          <a:xfrm>
            <a:off x="572493" y="2071316"/>
            <a:ext cx="6713552" cy="4119172"/>
          </a:xfrm>
        </p:spPr>
        <p:txBody>
          <a:bodyPr anchor="t">
            <a:normAutofit/>
          </a:bodyPr>
          <a:lstStyle/>
          <a:p>
            <a:pPr marL="0" indent="0">
              <a:lnSpc>
                <a:spcPct val="100000"/>
              </a:lnSpc>
              <a:buNone/>
            </a:pPr>
            <a:r>
              <a:rPr lang="en-US" sz="2400" dirty="0">
                <a:latin typeface="Trebuchet MS" panose="020B0603020202020204" pitchFamily="34" charset="0"/>
                <a:cs typeface="Calibri" panose="020F0502020204030204" pitchFamily="34" charset="0"/>
                <a:hlinkClick r:id="rId2"/>
              </a:rPr>
              <a:t>David Hawk</a:t>
            </a:r>
            <a:r>
              <a:rPr lang="en-US" sz="2400" dirty="0">
                <a:latin typeface="Trebuchet MS" panose="020B0603020202020204" pitchFamily="34" charset="0"/>
                <a:cs typeface="Calibri" panose="020F0502020204030204" pitchFamily="34" charset="0"/>
              </a:rPr>
              <a:t>: </a:t>
            </a:r>
            <a:r>
              <a:rPr lang="en-US" sz="2400" dirty="0">
                <a:effectLst/>
                <a:latin typeface="Trebuchet MS" panose="020B0603020202020204" pitchFamily="34" charset="0"/>
                <a:cs typeface="Calibri" panose="020F0502020204030204" pitchFamily="34" charset="0"/>
              </a:rPr>
              <a:t>Two points: Much of this concept came from Eric </a:t>
            </a:r>
            <a:r>
              <a:rPr lang="en-US" sz="2400" dirty="0">
                <a:latin typeface="Trebuchet MS" panose="020B0603020202020204" pitchFamily="34" charset="0"/>
                <a:cs typeface="Calibri" panose="020F0502020204030204" pitchFamily="34" charset="0"/>
              </a:rPr>
              <a:t>Trist </a:t>
            </a:r>
            <a:r>
              <a:rPr lang="en-US" sz="2400" dirty="0">
                <a:effectLst/>
                <a:latin typeface="Trebuchet MS" panose="020B0603020202020204" pitchFamily="34" charset="0"/>
                <a:cs typeface="Calibri" panose="020F0502020204030204" pitchFamily="34" charset="0"/>
              </a:rPr>
              <a:t>when he hit on the idea of </a:t>
            </a:r>
            <a:r>
              <a:rPr lang="en-US" sz="2400" b="1" dirty="0">
                <a:effectLst/>
                <a:latin typeface="Trebuchet MS" panose="020B0603020202020204" pitchFamily="34" charset="0"/>
                <a:cs typeface="Calibri" panose="020F0502020204030204" pitchFamily="34" charset="0"/>
              </a:rPr>
              <a:t>turbulence</a:t>
            </a:r>
            <a:r>
              <a:rPr lang="en-US" sz="2400" dirty="0">
                <a:effectLst/>
                <a:latin typeface="Trebuchet MS" panose="020B0603020202020204" pitchFamily="34" charset="0"/>
                <a:cs typeface="Calibri" panose="020F0502020204030204" pitchFamily="34" charset="0"/>
              </a:rPr>
              <a:t> while on a plane ride from New York to London and (because) after turbulence was announced </a:t>
            </a:r>
            <a:r>
              <a:rPr lang="en-US" sz="2400" b="1" dirty="0">
                <a:effectLst/>
                <a:latin typeface="Trebuchet MS" panose="020B0603020202020204" pitchFamily="34" charset="0"/>
                <a:cs typeface="Calibri" panose="020F0502020204030204" pitchFamily="34" charset="0"/>
              </a:rPr>
              <a:t>a passenger didn't believe it </a:t>
            </a:r>
            <a:r>
              <a:rPr lang="en-US" sz="2400" dirty="0">
                <a:effectLst/>
                <a:latin typeface="Trebuchet MS" panose="020B0603020202020204" pitchFamily="34" charset="0"/>
                <a:cs typeface="Calibri" panose="020F0502020204030204" pitchFamily="34" charset="0"/>
              </a:rPr>
              <a:t>(yet) got injured from falling down. Eric wanted to add </a:t>
            </a:r>
            <a:r>
              <a:rPr lang="en-US" sz="2400" b="1" dirty="0" err="1">
                <a:effectLst/>
                <a:latin typeface="Trebuchet MS" panose="020B0603020202020204" pitchFamily="34" charset="0"/>
                <a:cs typeface="Calibri" panose="020F0502020204030204" pitchFamily="34" charset="0"/>
              </a:rPr>
              <a:t>vortext</a:t>
            </a:r>
            <a:r>
              <a:rPr lang="en-US" sz="2400" dirty="0">
                <a:effectLst/>
                <a:latin typeface="Trebuchet MS" panose="020B0603020202020204" pitchFamily="34" charset="0"/>
                <a:cs typeface="Calibri" panose="020F0502020204030204" pitchFamily="34" charset="0"/>
              </a:rPr>
              <a:t> to the list and have five types, in that he thought there was much worse contexts then turbulence. Fred Emery strongly disagreed, as he thought turbulence was too extreme of an idea.</a:t>
            </a:r>
          </a:p>
        </p:txBody>
      </p:sp>
      <p:pic>
        <p:nvPicPr>
          <p:cNvPr id="1026" name="Picture 2" descr="David L. Hawk, PhD, Recognized for Professional Excellence">
            <a:extLst>
              <a:ext uri="{FF2B5EF4-FFF2-40B4-BE49-F238E27FC236}">
                <a16:creationId xmlns:a16="http://schemas.microsoft.com/office/drawing/2014/main" id="{B63DF1B6-44A2-A8E9-3CA8-F72432C4B7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6" r="1" b="1689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6D291E-7F12-83B7-26AC-CE9A2DB5ABA3}"/>
              </a:ext>
            </a:extLst>
          </p:cNvPr>
          <p:cNvSpPr txBox="1"/>
          <p:nvPr/>
        </p:nvSpPr>
        <p:spPr>
          <a:xfrm>
            <a:off x="11415713" y="410051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9989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0A38EF-294F-27D0-1265-6EFBFD69203C}"/>
              </a:ext>
            </a:extLst>
          </p:cNvPr>
          <p:cNvSpPr>
            <a:spLocks noGrp="1"/>
          </p:cNvSpPr>
          <p:nvPr>
            <p:ph type="title"/>
          </p:nvPr>
        </p:nvSpPr>
        <p:spPr>
          <a:xfrm>
            <a:off x="640080" y="4777739"/>
            <a:ext cx="3418990" cy="1412119"/>
          </a:xfrm>
        </p:spPr>
        <p:txBody>
          <a:bodyPr>
            <a:normAutofit fontScale="90000"/>
          </a:bodyPr>
          <a:lstStyle/>
          <a:p>
            <a:pPr>
              <a:lnSpc>
                <a:spcPct val="90000"/>
              </a:lnSpc>
            </a:pPr>
            <a:r>
              <a:rPr lang="en-US" sz="3000" dirty="0">
                <a:latin typeface="Trebuchet MS" panose="020B0603020202020204" pitchFamily="34" charset="0"/>
              </a:rPr>
              <a:t>Turbulence in organizations:</a:t>
            </a:r>
            <a:br>
              <a:rPr lang="en-US" sz="3000" dirty="0">
                <a:latin typeface="Trebuchet MS" panose="020B0603020202020204" pitchFamily="34" charset="0"/>
              </a:rPr>
            </a:br>
            <a:r>
              <a:rPr lang="en-US" sz="3000" dirty="0">
                <a:latin typeface="Trebuchet MS" panose="020B0603020202020204" pitchFamily="34" charset="0"/>
              </a:rPr>
              <a:t>New metaphor for organizational research</a:t>
            </a:r>
          </a:p>
        </p:txBody>
      </p:sp>
      <p:pic>
        <p:nvPicPr>
          <p:cNvPr id="4" name="Picture 2" descr="Is Turbulence Dangerous for Planes? | FlightDeckFriend.com">
            <a:extLst>
              <a:ext uri="{FF2B5EF4-FFF2-40B4-BE49-F238E27FC236}">
                <a16:creationId xmlns:a16="http://schemas.microsoft.com/office/drawing/2014/main" id="{634888BE-D679-FEF6-2315-E733B6DD8A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15" b="19862"/>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8"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356DAC"/>
          </a:solidFill>
          <a:ln w="38100" cap="rnd">
            <a:solidFill>
              <a:srgbClr val="356DAC"/>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7">
            <a:extLst>
              <a:ext uri="{FF2B5EF4-FFF2-40B4-BE49-F238E27FC236}">
                <a16:creationId xmlns:a16="http://schemas.microsoft.com/office/drawing/2014/main" id="{38DFCF19-8641-0465-F63F-D54EA9697DDC}"/>
              </a:ext>
            </a:extLst>
          </p:cNvPr>
          <p:cNvSpPr>
            <a:spLocks noGrp="1"/>
          </p:cNvSpPr>
          <p:nvPr>
            <p:ph idx="1"/>
          </p:nvPr>
        </p:nvSpPr>
        <p:spPr>
          <a:xfrm>
            <a:off x="4654294" y="4777739"/>
            <a:ext cx="6897626" cy="1399223"/>
          </a:xfrm>
        </p:spPr>
        <p:txBody>
          <a:bodyPr anchor="ctr">
            <a:normAutofit/>
          </a:bodyPr>
          <a:lstStyle/>
          <a:p>
            <a:pPr marL="0" indent="0">
              <a:buNone/>
            </a:pPr>
            <a:r>
              <a:rPr lang="en-US" sz="2400" b="1" dirty="0">
                <a:latin typeface="Trebuchet MS" panose="020B0603020202020204" pitchFamily="34" charset="0"/>
                <a:cs typeface="Calibri" panose="020F0502020204030204" pitchFamily="34" charset="0"/>
              </a:rPr>
              <a:t>How do environmental turbulence and complexity affect the appropriate formal design of organizations?</a:t>
            </a:r>
          </a:p>
        </p:txBody>
      </p:sp>
    </p:spTree>
    <p:extLst>
      <p:ext uri="{BB962C8B-B14F-4D97-AF65-F5344CB8AC3E}">
        <p14:creationId xmlns:p14="http://schemas.microsoft.com/office/powerpoint/2010/main" val="60923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30936" y="640823"/>
            <a:ext cx="3419856" cy="5583148"/>
          </a:xfrm>
        </p:spPr>
        <p:txBody>
          <a:bodyPr vert="horz" lIns="91440" tIns="45720" rIns="91440" bIns="45720" rtlCol="0" anchor="ctr">
            <a:normAutofit/>
          </a:bodyPr>
          <a:lstStyle/>
          <a:p>
            <a:r>
              <a:rPr lang="en-US" sz="3200" dirty="0">
                <a:latin typeface="Trebuchet MS" panose="020B0603020202020204" pitchFamily="34" charset="0"/>
                <a:cs typeface="Calibri" panose="020F0502020204030204" pitchFamily="34" charset="0"/>
              </a:rPr>
              <a:t>Two strands of thought are coming together </a:t>
            </a:r>
            <a:br>
              <a:rPr lang="en-US" sz="3200" dirty="0">
                <a:latin typeface="Trebuchet MS" panose="020B0603020202020204" pitchFamily="34" charset="0"/>
                <a:cs typeface="Calibri" panose="020F0502020204030204" pitchFamily="34" charset="0"/>
              </a:rPr>
            </a:br>
            <a:r>
              <a:rPr lang="en-US" sz="3200" dirty="0">
                <a:latin typeface="Trebuchet MS" panose="020B0603020202020204" pitchFamily="34" charset="0"/>
                <a:cs typeface="Calibri" panose="020F0502020204030204" pitchFamily="34" charset="0"/>
              </a:rPr>
              <a:t>that have one thing in common</a:t>
            </a:r>
          </a:p>
        </p:txBody>
      </p:sp>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0" name="Ink 29">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3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0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DA2D01"/>
          </a:solidFill>
          <a:ln w="34925">
            <a:solidFill>
              <a:srgbClr val="DA2D0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68115" y="4627124"/>
            <a:ext cx="6894576" cy="1428487"/>
          </a:xfrm>
          <a:prstGeom prst="rect">
            <a:avLst/>
          </a:prstGeom>
        </p:spPr>
        <p:txBody>
          <a:bodyPr vert="horz" lIns="91440" tIns="45720" rIns="91440" bIns="45720" rtlCol="0" anchor="t">
            <a:noAutofit/>
          </a:bodyPr>
          <a:lstStyle/>
          <a:p>
            <a:pPr>
              <a:spcAft>
                <a:spcPts val="600"/>
              </a:spcAft>
            </a:pPr>
            <a:endParaRPr lang="en-US" sz="3200" dirty="0">
              <a:latin typeface="Calibri" panose="020F0502020204030204" pitchFamily="34" charset="0"/>
              <a:cs typeface="Calibri" panose="020F0502020204030204" pitchFamily="34" charset="0"/>
            </a:endParaRPr>
          </a:p>
          <a:p>
            <a:pPr>
              <a:spcAft>
                <a:spcPts val="600"/>
              </a:spcAft>
            </a:pPr>
            <a:r>
              <a:rPr lang="en-US" sz="3200" dirty="0">
                <a:latin typeface="Trebuchet MS" panose="020B0603020202020204" pitchFamily="34" charset="0"/>
                <a:cs typeface="Calibri" panose="020F0502020204030204" pitchFamily="34" charset="0"/>
              </a:rPr>
              <a:t>COMPLEXITY</a:t>
            </a:r>
          </a:p>
        </p:txBody>
      </p:sp>
      <p:pic>
        <p:nvPicPr>
          <p:cNvPr id="16" name="Content Placeholder 15" descr="knot4.jpg"/>
          <p:cNvPicPr>
            <a:picLocks noGrp="1" noChangeAspect="1"/>
          </p:cNvPicPr>
          <p:nvPr>
            <p:ph idx="1"/>
          </p:nvPr>
        </p:nvPicPr>
        <p:blipFill rotWithShape="1">
          <a:blip r:embed="rId4">
            <a:extLst>
              <a:ext uri="{28A0092B-C50C-407E-A947-70E740481C1C}">
                <a14:useLocalDpi xmlns:a14="http://schemas.microsoft.com/office/drawing/2010/main" val="0"/>
              </a:ext>
            </a:extLst>
          </a:blip>
          <a:srcRect l="19458" r="8388"/>
          <a:stretch/>
        </p:blipFill>
        <p:spPr>
          <a:xfrm>
            <a:off x="4654296" y="1588202"/>
            <a:ext cx="3765124" cy="3913632"/>
          </a:xfrm>
          <a:prstGeom prst="rect">
            <a:avLst/>
          </a:prstGeom>
        </p:spPr>
      </p:pic>
    </p:spTree>
    <p:extLst>
      <p:ext uri="{BB962C8B-B14F-4D97-AF65-F5344CB8AC3E}">
        <p14:creationId xmlns:p14="http://schemas.microsoft.com/office/powerpoint/2010/main" val="20646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26"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7428" name="Rectangle 17427">
            <a:extLst>
              <a:ext uri="{FF2B5EF4-FFF2-40B4-BE49-F238E27FC236}">
                <a16:creationId xmlns:a16="http://schemas.microsoft.com/office/drawing/2014/main" id="{457344D1-E597-42B3-8E85-6D7036E54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21A86C-4978-CE37-53BC-1015F4D41FFD}"/>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marR="0" lvl="0" fontAlgn="base">
              <a:lnSpc>
                <a:spcPct val="90000"/>
              </a:lnSpc>
              <a:spcBef>
                <a:spcPct val="0"/>
              </a:spcBef>
              <a:spcAft>
                <a:spcPts val="600"/>
              </a:spcAft>
              <a:buClrTx/>
              <a:buSzTx/>
              <a:tabLst/>
            </a:pPr>
            <a:r>
              <a:rPr kumimoji="0" lang="en-US" altLang="en-US" sz="3200" b="1" i="0" u="none" strike="noStrike" cap="none" normalizeH="0" baseline="0" dirty="0">
                <a:ln>
                  <a:noFill/>
                </a:ln>
                <a:effectLst/>
                <a:latin typeface="Trebuchet MS" panose="020B0603020202020204" pitchFamily="34" charset="0"/>
                <a:ea typeface="+mj-ea"/>
                <a:cs typeface="Calibri" panose="020F0502020204030204" pitchFamily="34" charset="0"/>
              </a:rPr>
              <a:t>A Leader’s Framework for Decision Making</a:t>
            </a:r>
          </a:p>
        </p:txBody>
      </p:sp>
      <p:pic>
        <p:nvPicPr>
          <p:cNvPr id="17410" name="Picture 2" descr="Shape, arrow&#10;&#10;Description automatically generated">
            <a:extLst>
              <a:ext uri="{FF2B5EF4-FFF2-40B4-BE49-F238E27FC236}">
                <a16:creationId xmlns:a16="http://schemas.microsoft.com/office/drawing/2014/main" id="{A25D260C-B2C5-621D-0782-231BB4A0C4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87" b="6733"/>
          <a:stretch/>
        </p:blipFill>
        <p:spPr bwMode="auto">
          <a:xfrm>
            <a:off x="20" y="-1"/>
            <a:ext cx="12191980" cy="4408344"/>
          </a:xfrm>
          <a:custGeom>
            <a:avLst/>
            <a:gdLst/>
            <a:ahLst/>
            <a:cxnLst/>
            <a:rect l="l" t="t" r="r" b="b"/>
            <a:pathLst>
              <a:path w="12192000" h="4408344">
                <a:moveTo>
                  <a:pt x="0" y="0"/>
                </a:moveTo>
                <a:lnTo>
                  <a:pt x="12192000" y="0"/>
                </a:lnTo>
                <a:lnTo>
                  <a:pt x="12192000" y="4381821"/>
                </a:lnTo>
                <a:lnTo>
                  <a:pt x="11986461" y="4386473"/>
                </a:lnTo>
                <a:cubicBezTo>
                  <a:pt x="11912297" y="4385498"/>
                  <a:pt x="11838168" y="4381870"/>
                  <a:pt x="11764214" y="4375593"/>
                </a:cubicBezTo>
                <a:cubicBezTo>
                  <a:pt x="11656850" y="4367589"/>
                  <a:pt x="11548596" y="4356535"/>
                  <a:pt x="11441995" y="4376864"/>
                </a:cubicBezTo>
                <a:cubicBezTo>
                  <a:pt x="11324975" y="4399353"/>
                  <a:pt x="11208081" y="4399480"/>
                  <a:pt x="11090044" y="4393763"/>
                </a:cubicBezTo>
                <a:cubicBezTo>
                  <a:pt x="10989160" y="4388935"/>
                  <a:pt x="10888657" y="4363523"/>
                  <a:pt x="10787011" y="4390332"/>
                </a:cubicBezTo>
                <a:cubicBezTo>
                  <a:pt x="10776897" y="4391806"/>
                  <a:pt x="10766592" y="4391374"/>
                  <a:pt x="10756643" y="4389062"/>
                </a:cubicBezTo>
                <a:cubicBezTo>
                  <a:pt x="10645468" y="4373688"/>
                  <a:pt x="10533530" y="4386266"/>
                  <a:pt x="10421973" y="4381946"/>
                </a:cubicBezTo>
                <a:cubicBezTo>
                  <a:pt x="10370515" y="4379913"/>
                  <a:pt x="10318040" y="4381057"/>
                  <a:pt x="10267216" y="4375593"/>
                </a:cubicBezTo>
                <a:cubicBezTo>
                  <a:pt x="10150577" y="4363142"/>
                  <a:pt x="10034192" y="4356535"/>
                  <a:pt x="9918824" y="4385885"/>
                </a:cubicBezTo>
                <a:cubicBezTo>
                  <a:pt x="9885153" y="4393801"/>
                  <a:pt x="9850745" y="4398057"/>
                  <a:pt x="9816160" y="4398591"/>
                </a:cubicBezTo>
                <a:cubicBezTo>
                  <a:pt x="9703206" y="4402657"/>
                  <a:pt x="9590632" y="4394906"/>
                  <a:pt x="9478059" y="4388553"/>
                </a:cubicBezTo>
                <a:cubicBezTo>
                  <a:pt x="9399918" y="4384106"/>
                  <a:pt x="9321904" y="4374450"/>
                  <a:pt x="9243637" y="4382582"/>
                </a:cubicBezTo>
                <a:cubicBezTo>
                  <a:pt x="9198150" y="4387283"/>
                  <a:pt x="9152282" y="4387283"/>
                  <a:pt x="9106795" y="4382582"/>
                </a:cubicBezTo>
                <a:cubicBezTo>
                  <a:pt x="9022962" y="4372760"/>
                  <a:pt x="8938380" y="4370930"/>
                  <a:pt x="8854204" y="4377118"/>
                </a:cubicBezTo>
                <a:cubicBezTo>
                  <a:pt x="8728543" y="4387918"/>
                  <a:pt x="8603010" y="4396939"/>
                  <a:pt x="8476969" y="4379786"/>
                </a:cubicBezTo>
                <a:cubicBezTo>
                  <a:pt x="8405486" y="4368554"/>
                  <a:pt x="8332808" y="4367233"/>
                  <a:pt x="8260970" y="4375848"/>
                </a:cubicBezTo>
                <a:cubicBezTo>
                  <a:pt x="8089823" y="4399862"/>
                  <a:pt x="7918295" y="4392111"/>
                  <a:pt x="7746767" y="4382201"/>
                </a:cubicBezTo>
                <a:cubicBezTo>
                  <a:pt x="7632160" y="4375466"/>
                  <a:pt x="7517046" y="4363142"/>
                  <a:pt x="7402693" y="4379405"/>
                </a:cubicBezTo>
                <a:cubicBezTo>
                  <a:pt x="7256831" y="4399734"/>
                  <a:pt x="7110841" y="4393000"/>
                  <a:pt x="6964597" y="4387029"/>
                </a:cubicBezTo>
                <a:cubicBezTo>
                  <a:pt x="6857233" y="4382582"/>
                  <a:pt x="6749742" y="4369113"/>
                  <a:pt x="6642124" y="4385758"/>
                </a:cubicBezTo>
                <a:cubicBezTo>
                  <a:pt x="6631045" y="4387270"/>
                  <a:pt x="6619775" y="4386139"/>
                  <a:pt x="6609216" y="4382455"/>
                </a:cubicBezTo>
                <a:cubicBezTo>
                  <a:pt x="6568379" y="4369012"/>
                  <a:pt x="6524595" y="4367208"/>
                  <a:pt x="6482793" y="4377245"/>
                </a:cubicBezTo>
                <a:cubicBezTo>
                  <a:pt x="6405669" y="4394144"/>
                  <a:pt x="6328672" y="4401513"/>
                  <a:pt x="6250150" y="4386139"/>
                </a:cubicBezTo>
                <a:cubicBezTo>
                  <a:pt x="6217254" y="4379253"/>
                  <a:pt x="6183521" y="4377245"/>
                  <a:pt x="6150028" y="4380168"/>
                </a:cubicBezTo>
                <a:cubicBezTo>
                  <a:pt x="6020175" y="4393128"/>
                  <a:pt x="5890068" y="4388045"/>
                  <a:pt x="5760087" y="4385504"/>
                </a:cubicBezTo>
                <a:cubicBezTo>
                  <a:pt x="5521345" y="4381057"/>
                  <a:pt x="5282477" y="4385504"/>
                  <a:pt x="5044242" y="4362761"/>
                </a:cubicBezTo>
                <a:cubicBezTo>
                  <a:pt x="4979506" y="4356599"/>
                  <a:pt x="4914326" y="4352659"/>
                  <a:pt x="4849272" y="4353438"/>
                </a:cubicBezTo>
                <a:cubicBezTo>
                  <a:pt x="4784218" y="4354216"/>
                  <a:pt x="4719291" y="4359711"/>
                  <a:pt x="4655063" y="4372417"/>
                </a:cubicBezTo>
                <a:cubicBezTo>
                  <a:pt x="4447578" y="4412694"/>
                  <a:pt x="4239457" y="4415236"/>
                  <a:pt x="4029811" y="4398972"/>
                </a:cubicBezTo>
                <a:cubicBezTo>
                  <a:pt x="3943792" y="4392238"/>
                  <a:pt x="3857774" y="4381057"/>
                  <a:pt x="3771375" y="4383217"/>
                </a:cubicBezTo>
                <a:cubicBezTo>
                  <a:pt x="3623225" y="4387156"/>
                  <a:pt x="3474948" y="4379151"/>
                  <a:pt x="3326672" y="4381184"/>
                </a:cubicBezTo>
                <a:cubicBezTo>
                  <a:pt x="3322669" y="4381756"/>
                  <a:pt x="3318578" y="4381222"/>
                  <a:pt x="3314855" y="4379659"/>
                </a:cubicBezTo>
                <a:cubicBezTo>
                  <a:pt x="3278008" y="4354375"/>
                  <a:pt x="3237604" y="4364158"/>
                  <a:pt x="3199487" y="4370765"/>
                </a:cubicBezTo>
                <a:cubicBezTo>
                  <a:pt x="3072810" y="4392746"/>
                  <a:pt x="2946260" y="4403546"/>
                  <a:pt x="2817550" y="4386520"/>
                </a:cubicBezTo>
                <a:cubicBezTo>
                  <a:pt x="2694647" y="4368694"/>
                  <a:pt x="2569990" y="4366471"/>
                  <a:pt x="2446541" y="4379913"/>
                </a:cubicBezTo>
                <a:cubicBezTo>
                  <a:pt x="2276791" y="4399734"/>
                  <a:pt x="2107677" y="4395541"/>
                  <a:pt x="1938308" y="4379913"/>
                </a:cubicBezTo>
                <a:cubicBezTo>
                  <a:pt x="1869570" y="4373561"/>
                  <a:pt x="1799815" y="4362761"/>
                  <a:pt x="1731712" y="4378643"/>
                </a:cubicBezTo>
                <a:cubicBezTo>
                  <a:pt x="1647854" y="4398083"/>
                  <a:pt x="1564250" y="4391730"/>
                  <a:pt x="1480137" y="4387410"/>
                </a:cubicBezTo>
                <a:cubicBezTo>
                  <a:pt x="1373663" y="4381819"/>
                  <a:pt x="1267442" y="4365683"/>
                  <a:pt x="1160586" y="4378389"/>
                </a:cubicBezTo>
                <a:cubicBezTo>
                  <a:pt x="1111161" y="4384233"/>
                  <a:pt x="1062116" y="4393509"/>
                  <a:pt x="1012055" y="4391095"/>
                </a:cubicBezTo>
                <a:cubicBezTo>
                  <a:pt x="873562" y="4384742"/>
                  <a:pt x="735196" y="4377245"/>
                  <a:pt x="596449" y="4378389"/>
                </a:cubicBezTo>
                <a:cubicBezTo>
                  <a:pt x="538383" y="4378770"/>
                  <a:pt x="480699" y="4380676"/>
                  <a:pt x="422887" y="4384869"/>
                </a:cubicBezTo>
                <a:cubicBezTo>
                  <a:pt x="315015" y="4392746"/>
                  <a:pt x="207524" y="4382073"/>
                  <a:pt x="100033" y="4378262"/>
                </a:cubicBezTo>
                <a:lnTo>
                  <a:pt x="0" y="4382743"/>
                </a:lnTo>
                <a:close/>
              </a:path>
            </a:pathLst>
          </a:custGeom>
          <a:noFill/>
          <a:extLst>
            <a:ext uri="{909E8E84-426E-40DD-AFC4-6F175D3DCCD1}">
              <a14:hiddenFill xmlns:a14="http://schemas.microsoft.com/office/drawing/2010/main">
                <a:solidFill>
                  <a:srgbClr val="FFFFFF"/>
                </a:solidFill>
              </a14:hiddenFill>
            </a:ext>
          </a:extLst>
        </p:spPr>
      </p:pic>
      <p:sp>
        <p:nvSpPr>
          <p:cNvPr id="17430"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F8F97E"/>
          </a:solidFill>
          <a:ln w="38100" cap="rnd">
            <a:solidFill>
              <a:srgbClr val="F8F97E"/>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F0D66C-43EA-A702-377A-866A92A379D7}"/>
              </a:ext>
            </a:extLst>
          </p:cNvPr>
          <p:cNvSpPr>
            <a:spLocks noChangeArrowheads="1"/>
          </p:cNvSpPr>
          <p:nvPr/>
        </p:nvSpPr>
        <p:spPr bwMode="auto">
          <a:xfrm>
            <a:off x="4654294" y="4777739"/>
            <a:ext cx="6897626" cy="139922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110000"/>
              </a:lnSpc>
              <a:spcBef>
                <a:spcPct val="0"/>
              </a:spcBef>
              <a:spcAft>
                <a:spcPts val="600"/>
              </a:spcAft>
              <a:buClrTx/>
              <a:buSzTx/>
              <a:tabLst/>
            </a:pPr>
            <a:r>
              <a:rPr kumimoji="0" lang="en-US" altLang="en-US" sz="2000" b="0" i="0" u="none" strike="noStrike" cap="none" normalizeH="0" baseline="0" dirty="0">
                <a:ln>
                  <a:noFill/>
                </a:ln>
                <a:effectLst/>
                <a:latin typeface="Trebuchet MS" panose="020B0603020202020204" pitchFamily="34" charset="0"/>
              </a:rPr>
              <a:t>Harvard Business Review, 2007</a:t>
            </a:r>
          </a:p>
          <a:p>
            <a:pPr marR="0" lvl="0" eaLnBrk="1" fontAlgn="base" hangingPunct="1">
              <a:lnSpc>
                <a:spcPct val="110000"/>
              </a:lnSpc>
              <a:spcBef>
                <a:spcPct val="0"/>
              </a:spcBef>
              <a:spcAft>
                <a:spcPts val="600"/>
              </a:spcAft>
              <a:buClrTx/>
              <a:buSzTx/>
              <a:tabLst/>
            </a:pPr>
            <a:r>
              <a:rPr kumimoji="0" lang="en-US" altLang="en-US" sz="2000" b="0" i="0" u="none" strike="noStrike" cap="none" normalizeH="0" baseline="0" dirty="0">
                <a:ln>
                  <a:noFill/>
                </a:ln>
                <a:effectLst/>
                <a:latin typeface="Trebuchet MS" panose="020B0603020202020204" pitchFamily="34" charset="0"/>
              </a:rPr>
              <a:t>by </a:t>
            </a:r>
            <a:r>
              <a:rPr kumimoji="0" lang="en-US" altLang="en-US" sz="2000" b="0" i="0" u="none" strike="noStrike" cap="none" normalizeH="0" baseline="0" dirty="0">
                <a:ln>
                  <a:noFill/>
                </a:ln>
                <a:effectLst/>
                <a:latin typeface="Trebuchet MS" panose="020B0603020202020204" pitchFamily="34" charset="0"/>
                <a:hlinkClick r:id="rId3"/>
              </a:rPr>
              <a:t>David J. Snowden</a:t>
            </a:r>
            <a:r>
              <a:rPr kumimoji="0" lang="en-US" altLang="en-US" sz="2000" b="0" i="0" u="none" strike="noStrike" cap="none" normalizeH="0" baseline="0" dirty="0">
                <a:ln>
                  <a:noFill/>
                </a:ln>
                <a:effectLst/>
                <a:latin typeface="Trebuchet MS" panose="020B0603020202020204" pitchFamily="34" charset="0"/>
              </a:rPr>
              <a:t> and </a:t>
            </a:r>
            <a:r>
              <a:rPr kumimoji="0" lang="en-US" altLang="en-US" sz="2000" b="0" i="0" u="none" strike="noStrike" cap="none" normalizeH="0" baseline="0" dirty="0">
                <a:ln>
                  <a:noFill/>
                </a:ln>
                <a:effectLst/>
                <a:latin typeface="Trebuchet MS" panose="020B0603020202020204" pitchFamily="34" charset="0"/>
                <a:hlinkClick r:id="rId4"/>
              </a:rPr>
              <a:t>Mary E. Boone</a:t>
            </a:r>
            <a:endParaRPr kumimoji="0" lang="en-US" altLang="en-US" sz="2000" b="0" i="0" u="none" strike="noStrike" cap="none" normalizeH="0" baseline="0" dirty="0">
              <a:ln>
                <a:noFill/>
              </a:ln>
              <a:effectLst/>
              <a:latin typeface="Trebuchet MS" panose="020B0603020202020204" pitchFamily="34" charset="0"/>
            </a:endParaRPr>
          </a:p>
          <a:p>
            <a:pPr marR="0" lvl="0" eaLnBrk="1" fontAlgn="base" hangingPunct="1">
              <a:lnSpc>
                <a:spcPct val="110000"/>
              </a:lnSpc>
              <a:spcBef>
                <a:spcPct val="0"/>
              </a:spcBef>
              <a:spcAft>
                <a:spcPts val="600"/>
              </a:spcAft>
              <a:buClrTx/>
              <a:buSzTx/>
              <a:tabLst/>
            </a:pPr>
            <a:r>
              <a:rPr kumimoji="0" lang="en-US" altLang="en-US" sz="2000" b="0" i="0" u="none" strike="noStrike" cap="none" normalizeH="0" baseline="0" dirty="0">
                <a:ln>
                  <a:noFill/>
                </a:ln>
                <a:effectLst/>
                <a:latin typeface="Trebuchet MS" panose="020B0603020202020204" pitchFamily="34" charset="0"/>
                <a:hlinkClick r:id="rId5"/>
              </a:rPr>
              <a:t>From the Magazine (November 2007)</a:t>
            </a:r>
            <a:endParaRPr kumimoji="0" lang="en-US" altLang="en-US" sz="2000" b="0" i="0" u="none" strike="noStrike" cap="none" normalizeH="0" baseline="0" dirty="0">
              <a:ln>
                <a:noFill/>
              </a:ln>
              <a:effectLst/>
              <a:latin typeface="Trebuchet MS" panose="020B0603020202020204" pitchFamily="34" charset="0"/>
            </a:endParaRPr>
          </a:p>
          <a:p>
            <a:pPr marR="0" lvl="0" eaLnBrk="1" fontAlgn="base" hangingPunct="1">
              <a:lnSpc>
                <a:spcPct val="110000"/>
              </a:lnSpc>
              <a:spcBef>
                <a:spcPct val="0"/>
              </a:spcBef>
              <a:spcAft>
                <a:spcPts val="600"/>
              </a:spcAft>
              <a:buClrTx/>
              <a:buSzTx/>
              <a:tabLst/>
            </a:pPr>
            <a:r>
              <a:rPr kumimoji="0" lang="en-US" altLang="en-US" sz="2000" b="0" i="0" u="none" strike="noStrike" cap="none" normalizeH="0" baseline="0" dirty="0">
                <a:ln>
                  <a:noFill/>
                </a:ln>
                <a:effectLst/>
                <a:latin typeface="+mn-lt"/>
              </a:rPr>
              <a:t>            </a:t>
            </a:r>
          </a:p>
        </p:txBody>
      </p:sp>
      <p:pic>
        <p:nvPicPr>
          <p:cNvPr id="17412" name="Picture 4" descr="David Snowden - Academia.edu">
            <a:extLst>
              <a:ext uri="{FF2B5EF4-FFF2-40B4-BE49-F238E27FC236}">
                <a16:creationId xmlns:a16="http://schemas.microsoft.com/office/drawing/2014/main" id="{D70C172A-CEEF-0FB7-2995-5F12C54F0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544" y="830256"/>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8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ynefin-Cause-Effect-Obvious.png">
            <a:extLst>
              <a:ext uri="{FF2B5EF4-FFF2-40B4-BE49-F238E27FC236}">
                <a16:creationId xmlns:a16="http://schemas.microsoft.com/office/drawing/2014/main" id="{66E511DD-B525-FF51-9D04-98E3A1181B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3534" y="1128714"/>
            <a:ext cx="5334000"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mazon.com: Cynefin - Weaving Sense-Making into the Fabric of Our World  eBook : Snowden, Dave, Goh, Zhen, Borchardt, Sue, Greenberg, Riva, Bertsch,  Boudewijn, Blignaut, Sonja: Kindle Store">
            <a:extLst>
              <a:ext uri="{FF2B5EF4-FFF2-40B4-BE49-F238E27FC236}">
                <a16:creationId xmlns:a16="http://schemas.microsoft.com/office/drawing/2014/main" id="{4357DE59-C9AB-9DC7-25D8-60290E89C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44" y="211136"/>
            <a:ext cx="3975100" cy="635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6EAE2740-DE51-B05D-87D6-D2C29BA2EF6D}"/>
              </a:ext>
            </a:extLst>
          </p:cNvPr>
          <p:cNvSpPr txBox="1">
            <a:spLocks noChangeArrowheads="1"/>
          </p:cNvSpPr>
          <p:nvPr/>
        </p:nvSpPr>
        <p:spPr bwMode="auto">
          <a:xfrm>
            <a:off x="10310822" y="1947864"/>
            <a:ext cx="1600200" cy="5842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dirty="0"/>
              <a:t>Experts: Good Practice</a:t>
            </a:r>
          </a:p>
        </p:txBody>
      </p:sp>
      <p:sp>
        <p:nvSpPr>
          <p:cNvPr id="5" name="TextBox 4">
            <a:extLst>
              <a:ext uri="{FF2B5EF4-FFF2-40B4-BE49-F238E27FC236}">
                <a16:creationId xmlns:a16="http://schemas.microsoft.com/office/drawing/2014/main" id="{51E0B881-03E6-9D31-1E8A-8F806C0AE8EC}"/>
              </a:ext>
            </a:extLst>
          </p:cNvPr>
          <p:cNvSpPr txBox="1">
            <a:spLocks noChangeArrowheads="1"/>
          </p:cNvSpPr>
          <p:nvPr/>
        </p:nvSpPr>
        <p:spPr bwMode="auto">
          <a:xfrm>
            <a:off x="10320352" y="4519616"/>
            <a:ext cx="1143000" cy="5842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t>Best Practice</a:t>
            </a:r>
          </a:p>
        </p:txBody>
      </p:sp>
      <p:sp>
        <p:nvSpPr>
          <p:cNvPr id="7" name="TextBox 6">
            <a:extLst>
              <a:ext uri="{FF2B5EF4-FFF2-40B4-BE49-F238E27FC236}">
                <a16:creationId xmlns:a16="http://schemas.microsoft.com/office/drawing/2014/main" id="{71A114D6-AA5B-0918-E31B-06DA8EE9936B}"/>
              </a:ext>
            </a:extLst>
          </p:cNvPr>
          <p:cNvSpPr txBox="1">
            <a:spLocks noChangeArrowheads="1"/>
          </p:cNvSpPr>
          <p:nvPr/>
        </p:nvSpPr>
        <p:spPr bwMode="auto">
          <a:xfrm>
            <a:off x="4067206" y="2138360"/>
            <a:ext cx="1295400" cy="338138"/>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dirty="0"/>
              <a:t>Emergence</a:t>
            </a:r>
          </a:p>
        </p:txBody>
      </p:sp>
      <p:sp>
        <p:nvSpPr>
          <p:cNvPr id="8" name="TextBox 7">
            <a:extLst>
              <a:ext uri="{FF2B5EF4-FFF2-40B4-BE49-F238E27FC236}">
                <a16:creationId xmlns:a16="http://schemas.microsoft.com/office/drawing/2014/main" id="{816C4773-87F1-DED5-3F58-F00835332056}"/>
              </a:ext>
            </a:extLst>
          </p:cNvPr>
          <p:cNvSpPr txBox="1">
            <a:spLocks noChangeArrowheads="1"/>
          </p:cNvSpPr>
          <p:nvPr/>
        </p:nvSpPr>
        <p:spPr bwMode="auto">
          <a:xfrm>
            <a:off x="4114826" y="4552959"/>
            <a:ext cx="1295400" cy="5842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t>Rapid Response</a:t>
            </a:r>
          </a:p>
        </p:txBody>
      </p:sp>
      <p:sp>
        <p:nvSpPr>
          <p:cNvPr id="6" name="TextBox 5">
            <a:extLst>
              <a:ext uri="{FF2B5EF4-FFF2-40B4-BE49-F238E27FC236}">
                <a16:creationId xmlns:a16="http://schemas.microsoft.com/office/drawing/2014/main" id="{01D2FE5A-DA5B-EE20-474E-61A93A45A70A}"/>
              </a:ext>
            </a:extLst>
          </p:cNvPr>
          <p:cNvSpPr txBox="1"/>
          <p:nvPr/>
        </p:nvSpPr>
        <p:spPr>
          <a:xfrm>
            <a:off x="6807200" y="6184900"/>
            <a:ext cx="4960012" cy="369332"/>
          </a:xfrm>
          <a:prstGeom prst="rect">
            <a:avLst/>
          </a:prstGeom>
          <a:noFill/>
        </p:spPr>
        <p:txBody>
          <a:bodyPr wrap="none" rtlCol="0">
            <a:spAutoFit/>
          </a:bodyPr>
          <a:lstStyle/>
          <a:p>
            <a:r>
              <a:rPr lang="en-US" dirty="0">
                <a:latin typeface="Trebuchet MS" panose="020B0603020202020204" pitchFamily="34" charset="0"/>
              </a:rPr>
              <a:t>How to lead and make appropriate decisions</a:t>
            </a:r>
          </a:p>
        </p:txBody>
      </p:sp>
    </p:spTree>
    <p:extLst>
      <p:ext uri="{BB962C8B-B14F-4D97-AF65-F5344CB8AC3E}">
        <p14:creationId xmlns:p14="http://schemas.microsoft.com/office/powerpoint/2010/main" val="331351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4" name="Rectangle 43">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838200" y="400051"/>
            <a:ext cx="10515600" cy="716926"/>
          </a:xfrm>
        </p:spPr>
        <p:txBody>
          <a:bodyPr vert="horz" lIns="91440" tIns="45720" rIns="91440" bIns="45720" rtlCol="0" anchor="b">
            <a:normAutofit/>
          </a:bodyPr>
          <a:lstStyle/>
          <a:p>
            <a:pPr algn="ctr"/>
            <a:r>
              <a:rPr lang="en-US" sz="3200" dirty="0">
                <a:latin typeface="Trebuchet MS" panose="020B0603020202020204" pitchFamily="34" charset="0"/>
                <a:cs typeface="Calibri" panose="020F0502020204030204" pitchFamily="34" charset="0"/>
              </a:rPr>
              <a:t>Harvard Business Review, January 2014</a:t>
            </a:r>
          </a:p>
        </p:txBody>
      </p:sp>
      <p:pic>
        <p:nvPicPr>
          <p:cNvPr id="4" name="Content Placeholder 11" descr="what VUCA means for you.gif">
            <a:extLst>
              <a:ext uri="{FF2B5EF4-FFF2-40B4-BE49-F238E27FC236}">
                <a16:creationId xmlns:a16="http://schemas.microsoft.com/office/drawing/2014/main" id="{DAD48C46-2608-8699-57CD-1FE9AD788DE9}"/>
              </a:ext>
            </a:extLst>
          </p:cNvPr>
          <p:cNvPicPr>
            <a:picLocks noChangeAspect="1"/>
          </p:cNvPicPr>
          <p:nvPr/>
        </p:nvPicPr>
        <p:blipFill rotWithShape="1">
          <a:blip r:embed="rId2">
            <a:extLst>
              <a:ext uri="{28A0092B-C50C-407E-A947-70E740481C1C}">
                <a14:useLocalDpi xmlns:a14="http://schemas.microsoft.com/office/drawing/2010/main" val="0"/>
              </a:ext>
            </a:extLst>
          </a:blip>
          <a:srcRect t="815" r="7" b="4164"/>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2" name="Picture 2" descr="VUCA - Volatility, Uncertainty, Complexity, Ambiguity acronym word cloud, business concept background">
            <a:extLst>
              <a:ext uri="{FF2B5EF4-FFF2-40B4-BE49-F238E27FC236}">
                <a16:creationId xmlns:a16="http://schemas.microsoft.com/office/drawing/2014/main" id="{60648BC2-BFD0-053D-8254-C563E2617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75" r="16614" b="-3"/>
          <a:stretch/>
        </p:blipFill>
        <p:spPr bwMode="auto">
          <a:xfrm>
            <a:off x="4333556" y="1666273"/>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3" name="Content Placeholder 2" descr="Screen Shot 2016-11-07 at 2.39.47 PM.png"/>
          <p:cNvPicPr>
            <a:picLocks noChangeAspect="1"/>
          </p:cNvPicPr>
          <p:nvPr/>
        </p:nvPicPr>
        <p:blipFill rotWithShape="1">
          <a:blip r:embed="rId4">
            <a:extLst>
              <a:ext uri="{28A0092B-C50C-407E-A947-70E740481C1C}">
                <a14:useLocalDpi xmlns:a14="http://schemas.microsoft.com/office/drawing/2010/main" val="0"/>
              </a:ext>
            </a:extLst>
          </a:blip>
          <a:srcRect l="21950" r="13539" b="-3"/>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16909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6638345" y="792480"/>
            <a:ext cx="4584921" cy="687148"/>
          </a:xfrm>
        </p:spPr>
        <p:txBody>
          <a:bodyPr vert="horz" lIns="91440" tIns="45720" rIns="91440" bIns="45720" rtlCol="0" anchor="b">
            <a:normAutofit fontScale="90000"/>
          </a:bodyPr>
          <a:lstStyle/>
          <a:p>
            <a:r>
              <a:rPr lang="en-US" sz="3200" dirty="0">
                <a:latin typeface="Trebuchet MS" panose="020B0603020202020204" pitchFamily="34" charset="0"/>
                <a:cs typeface="Calibri" panose="020F0502020204030204" pitchFamily="34" charset="0"/>
              </a:rPr>
              <a:t>Need For Diverse Thinking</a:t>
            </a:r>
          </a:p>
        </p:txBody>
      </p:sp>
      <p:pic>
        <p:nvPicPr>
          <p:cNvPr id="46082" name="Picture 3" descr="one_size_headline.jpg"/>
          <p:cNvPicPr>
            <a:picLocks noChangeAspect="1"/>
          </p:cNvPicPr>
          <p:nvPr/>
        </p:nvPicPr>
        <p:blipFill rotWithShape="1">
          <a:blip r:embed="rId3" cstate="print">
            <a:extLst>
              <a:ext uri="{28A0092B-C50C-407E-A947-70E740481C1C}">
                <a14:useLocalDpi xmlns:a14="http://schemas.microsoft.com/office/drawing/2010/main" val="0"/>
              </a:ext>
            </a:extLst>
          </a:blip>
          <a:srcRect l="21841" r="20618" b="-1"/>
          <a:stretch/>
        </p:blipFill>
        <p:spPr bwMode="auto">
          <a:xfrm>
            <a:off x="59237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BEA0F1E-1C07-D6DC-F853-FBAE2BD605BB}"/>
              </a:ext>
            </a:extLst>
          </p:cNvPr>
          <p:cNvSpPr txBox="1"/>
          <p:nvPr/>
        </p:nvSpPr>
        <p:spPr>
          <a:xfrm>
            <a:off x="6355081" y="2268528"/>
            <a:ext cx="5244548" cy="3416320"/>
          </a:xfrm>
          <a:prstGeom prst="rect">
            <a:avLst/>
          </a:prstGeom>
          <a:noFill/>
        </p:spPr>
        <p:txBody>
          <a:bodyPr wrap="square" rtlCol="0">
            <a:spAutoFit/>
          </a:bodyPr>
          <a:lstStyle/>
          <a:p>
            <a:r>
              <a:rPr lang="en-US" sz="2400" dirty="0">
                <a:latin typeface="Trebuchet MS" panose="020B0603020202020204" pitchFamily="34" charset="0"/>
                <a:cs typeface="Calibri" panose="020F0502020204030204" pitchFamily="34" charset="0"/>
              </a:rPr>
              <a:t>“</a:t>
            </a:r>
            <a:r>
              <a:rPr lang="en-US" sz="2400" dirty="0" err="1">
                <a:latin typeface="Trebuchet MS" panose="020B0603020202020204" pitchFamily="34" charset="0"/>
                <a:cs typeface="Calibri" panose="020F0502020204030204" pitchFamily="34" charset="0"/>
              </a:rPr>
              <a:t>Cynefin’s</a:t>
            </a:r>
            <a:r>
              <a:rPr lang="en-US" sz="2400" dirty="0">
                <a:latin typeface="Trebuchet MS" panose="020B0603020202020204" pitchFamily="34" charset="0"/>
                <a:cs typeface="Calibri" panose="020F0502020204030204" pitchFamily="34" charset="0"/>
              </a:rPr>
              <a:t> value as a sense-making framework lies in helping </a:t>
            </a:r>
            <a:r>
              <a:rPr lang="en-US" sz="2400" dirty="0">
                <a:solidFill>
                  <a:srgbClr val="FF0000"/>
                </a:solidFill>
                <a:latin typeface="Trebuchet MS" panose="020B0603020202020204" pitchFamily="34" charset="0"/>
                <a:cs typeface="Calibri" panose="020F0502020204030204" pitchFamily="34" charset="0"/>
              </a:rPr>
              <a:t>system</a:t>
            </a:r>
            <a:r>
              <a:rPr lang="en-US" sz="2400" dirty="0">
                <a:latin typeface="Trebuchet MS" panose="020B0603020202020204" pitchFamily="34" charset="0"/>
                <a:cs typeface="Calibri" panose="020F0502020204030204" pitchFamily="34" charset="0"/>
              </a:rPr>
              <a:t> </a:t>
            </a:r>
            <a:r>
              <a:rPr lang="en-US" sz="2400" dirty="0">
                <a:solidFill>
                  <a:srgbClr val="FF0000"/>
                </a:solidFill>
                <a:latin typeface="Trebuchet MS" panose="020B0603020202020204" pitchFamily="34" charset="0"/>
                <a:cs typeface="Calibri" panose="020F0502020204030204" pitchFamily="34" charset="0"/>
              </a:rPr>
              <a:t>decision makers understand approximately where their systems </a:t>
            </a:r>
          </a:p>
          <a:p>
            <a:r>
              <a:rPr lang="en-US" sz="2400" dirty="0">
                <a:solidFill>
                  <a:srgbClr val="FF0000"/>
                </a:solidFill>
                <a:latin typeface="Trebuchet MS" panose="020B0603020202020204" pitchFamily="34" charset="0"/>
                <a:cs typeface="Calibri" panose="020F0502020204030204" pitchFamily="34" charset="0"/>
              </a:rPr>
              <a:t>lie among these domains</a:t>
            </a:r>
            <a:r>
              <a:rPr lang="en-US" sz="2400" dirty="0">
                <a:latin typeface="Trebuchet MS" panose="020B0603020202020204" pitchFamily="34" charset="0"/>
                <a:cs typeface="Calibri" panose="020F0502020204030204" pitchFamily="34" charset="0"/>
              </a:rPr>
              <a:t>, and by extension, what kinds of tools, approaches, processes, or methods are more likely to work successfully in a given system.”</a:t>
            </a:r>
          </a:p>
        </p:txBody>
      </p:sp>
    </p:spTree>
    <p:extLst>
      <p:ext uri="{BB962C8B-B14F-4D97-AF65-F5344CB8AC3E}">
        <p14:creationId xmlns:p14="http://schemas.microsoft.com/office/powerpoint/2010/main" val="21019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6081"/>
                                        </p:tgtEl>
                                        <p:attrNameLst>
                                          <p:attrName>style.visibility</p:attrName>
                                        </p:attrNameLst>
                                      </p:cBhvr>
                                      <p:to>
                                        <p:strVal val="visible"/>
                                      </p:to>
                                    </p:set>
                                    <p:animEffect transition="in" filter="fade">
                                      <p:cBhvr>
                                        <p:cTn id="7" dur="700"/>
                                        <p:tgtEl>
                                          <p:spTgt spid="4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8" name="Rectangle 440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1"/>
          <p:cNvSpPr>
            <a:spLocks noGrp="1"/>
          </p:cNvSpPr>
          <p:nvPr>
            <p:ph type="title"/>
          </p:nvPr>
        </p:nvSpPr>
        <p:spPr>
          <a:xfrm>
            <a:off x="841248" y="548640"/>
            <a:ext cx="3419540" cy="5431536"/>
          </a:xfrm>
        </p:spPr>
        <p:txBody>
          <a:bodyPr vert="horz" lIns="91440" tIns="45720" rIns="91440" bIns="45720" rtlCol="0" anchor="ctr">
            <a:normAutofit/>
          </a:bodyPr>
          <a:lstStyle/>
          <a:p>
            <a:r>
              <a:rPr lang="en-US" sz="3200" dirty="0">
                <a:latin typeface="Trebuchet MS" panose="020B0603020202020204" pitchFamily="34" charset="0"/>
                <a:cs typeface="Calibri" panose="020F0502020204030204" pitchFamily="34" charset="0"/>
              </a:rPr>
              <a:t>Need For </a:t>
            </a:r>
            <a:r>
              <a:rPr lang="en-US" sz="3200" i="1" dirty="0">
                <a:latin typeface="Trebuchet MS" panose="020B0603020202020204" pitchFamily="34" charset="0"/>
                <a:cs typeface="Calibri" panose="020F0502020204030204" pitchFamily="34" charset="0"/>
              </a:rPr>
              <a:t>Diverse Thinking</a:t>
            </a:r>
          </a:p>
        </p:txBody>
      </p:sp>
      <p:sp>
        <p:nvSpPr>
          <p:cNvPr id="44040"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98595" y="552090"/>
            <a:ext cx="6052158" cy="6127005"/>
          </a:xfrm>
          <a:prstGeom prst="rect">
            <a:avLst/>
          </a:prstGeom>
        </p:spPr>
        <p:txBody>
          <a:bodyPr vert="horz" lIns="91440" tIns="45720" rIns="91440" bIns="45720" rtlCol="0" anchor="ctr">
            <a:noAutofit/>
          </a:bodyPr>
          <a:lstStyle/>
          <a:p>
            <a:pPr>
              <a:lnSpc>
                <a:spcPct val="110000"/>
              </a:lnSpc>
              <a:spcAft>
                <a:spcPts val="600"/>
              </a:spcAft>
              <a:defRPr/>
            </a:pPr>
            <a:r>
              <a:rPr lang="en-US" sz="2800" dirty="0">
                <a:latin typeface="Trebuchet MS" panose="020B0603020202020204" pitchFamily="34" charset="0"/>
                <a:cs typeface="Calibri" panose="020F0502020204030204" pitchFamily="34" charset="0"/>
              </a:rPr>
              <a:t>“The most effective leaders understand that problem solving is not a "one-size-fits-all" process. They know that their actions depend on the situation, and they make better decisions by adapting their approach to changing circumstances.”</a:t>
            </a:r>
          </a:p>
          <a:p>
            <a:pPr indent="-228600">
              <a:lnSpc>
                <a:spcPct val="110000"/>
              </a:lnSpc>
              <a:spcAft>
                <a:spcPts val="600"/>
              </a:spcAft>
              <a:buFont typeface="Arial" panose="020B0604020202020204" pitchFamily="34" charset="0"/>
              <a:buChar char="•"/>
              <a:defRPr/>
            </a:pPr>
            <a:endParaRPr lang="en-US" sz="2000" dirty="0">
              <a:latin typeface="Calibri" panose="020F0502020204030204" pitchFamily="34" charset="0"/>
              <a:cs typeface="Calibri" panose="020F0502020204030204" pitchFamily="34" charset="0"/>
            </a:endParaRPr>
          </a:p>
          <a:p>
            <a:pPr>
              <a:lnSpc>
                <a:spcPct val="110000"/>
              </a:lnSpc>
              <a:spcAft>
                <a:spcPts val="600"/>
              </a:spcAft>
              <a:defRPr/>
            </a:pPr>
            <a:r>
              <a:rPr lang="en-US" sz="2000" dirty="0">
                <a:latin typeface="Calibri" panose="020F0502020204030204" pitchFamily="34" charset="0"/>
                <a:cs typeface="Calibri" panose="020F0502020204030204" pitchFamily="34" charset="0"/>
              </a:rPr>
              <a:t>																	http://</a:t>
            </a:r>
            <a:r>
              <a:rPr lang="en-US" sz="2000" dirty="0" err="1">
                <a:latin typeface="Calibri" panose="020F0502020204030204" pitchFamily="34" charset="0"/>
                <a:cs typeface="Calibri" panose="020F0502020204030204" pitchFamily="34" charset="0"/>
              </a:rPr>
              <a:t>bit.ly</a:t>
            </a:r>
            <a:r>
              <a:rPr lang="en-US" sz="2000" dirty="0">
                <a:latin typeface="Calibri" panose="020F0502020204030204" pitchFamily="34" charset="0"/>
                <a:cs typeface="Calibri" panose="020F0502020204030204" pitchFamily="34" charset="0"/>
              </a:rPr>
              <a:t>/1cLHG8D</a:t>
            </a:r>
          </a:p>
          <a:p>
            <a:pPr indent="-228600">
              <a:lnSpc>
                <a:spcPct val="110000"/>
              </a:lnSpc>
              <a:spcAft>
                <a:spcPts val="600"/>
              </a:spcAft>
              <a:buFont typeface="Arial" panose="020B0604020202020204" pitchFamily="34" charset="0"/>
              <a:buChar char="•"/>
              <a:defRPr/>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2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AE6BCD-C7E4-49E6-8807-10D6CDB8893D}"/>
              </a:ext>
            </a:extLst>
          </p:cNvPr>
          <p:cNvSpPr txBox="1"/>
          <p:nvPr/>
        </p:nvSpPr>
        <p:spPr>
          <a:xfrm>
            <a:off x="5534109" y="6586965"/>
            <a:ext cx="6710428"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2060"/>
                </a:solidFill>
                <a:effectLst/>
                <a:uLnTx/>
                <a:uFillTx/>
                <a:latin typeface="Trebuchet MS" panose="020B0603020202020204" pitchFamily="34" charset="0"/>
              </a:rPr>
              <a:t>Proposed Prototype – Jefferson </a:t>
            </a:r>
            <a:r>
              <a:rPr kumimoji="0" lang="en-US" sz="1600" b="0" i="1" u="none" strike="noStrike" kern="0" cap="none" spc="0" normalizeH="0" baseline="0" noProof="0" dirty="0" err="1">
                <a:ln>
                  <a:noFill/>
                </a:ln>
                <a:solidFill>
                  <a:srgbClr val="002060"/>
                </a:solidFill>
                <a:effectLst/>
                <a:uLnTx/>
                <a:uFillTx/>
                <a:latin typeface="Trebuchet MS" panose="020B0603020202020204" pitchFamily="34" charset="0"/>
              </a:rPr>
              <a:t>DMgt</a:t>
            </a:r>
            <a:r>
              <a:rPr kumimoji="0" lang="en-US" sz="1600" b="0" i="1" u="none" strike="noStrike" kern="0" cap="none" spc="0" normalizeH="0" baseline="0" noProof="0" dirty="0">
                <a:ln>
                  <a:noFill/>
                </a:ln>
                <a:solidFill>
                  <a:srgbClr val="002060"/>
                </a:solidFill>
                <a:effectLst/>
                <a:uLnTx/>
                <a:uFillTx/>
                <a:latin typeface="Trebuchet MS" panose="020B0603020202020204" pitchFamily="34" charset="0"/>
              </a:rPr>
              <a:t> Strategic Consulting Course </a:t>
            </a:r>
          </a:p>
        </p:txBody>
      </p:sp>
      <p:sp>
        <p:nvSpPr>
          <p:cNvPr id="5" name="Title 1">
            <a:extLst>
              <a:ext uri="{FF2B5EF4-FFF2-40B4-BE49-F238E27FC236}">
                <a16:creationId xmlns:a16="http://schemas.microsoft.com/office/drawing/2014/main" id="{6EAC9F69-8740-4960-B9D7-6E1D9E5A7F31}"/>
              </a:ext>
            </a:extLst>
          </p:cNvPr>
          <p:cNvSpPr txBox="1">
            <a:spLocks/>
          </p:cNvSpPr>
          <p:nvPr/>
        </p:nvSpPr>
        <p:spPr>
          <a:xfrm>
            <a:off x="421419" y="292100"/>
            <a:ext cx="11616855" cy="7129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lvl="0" algn="ctr"/>
            <a:r>
              <a:rPr lang="en-US" sz="3200" dirty="0">
                <a:solidFill>
                  <a:srgbClr val="002060"/>
                </a:solidFill>
                <a:latin typeface="Trebuchet MS" panose="020B0603020202020204" pitchFamily="34" charset="0"/>
                <a:cs typeface="Calibri" panose="020F0502020204030204" pitchFamily="34" charset="0"/>
              </a:rPr>
              <a:t>Strategic Consulting Models in the </a:t>
            </a:r>
            <a:r>
              <a:rPr lang="en-US" sz="3200" dirty="0" err="1">
                <a:solidFill>
                  <a:srgbClr val="002060"/>
                </a:solidFill>
                <a:latin typeface="Trebuchet MS" panose="020B0603020202020204" pitchFamily="34" charset="0"/>
                <a:cs typeface="Calibri" panose="020F0502020204030204" pitchFamily="34" charset="0"/>
              </a:rPr>
              <a:t>Cynefin</a:t>
            </a:r>
            <a:r>
              <a:rPr lang="en-US" sz="3200" dirty="0">
                <a:solidFill>
                  <a:srgbClr val="002060"/>
                </a:solidFill>
                <a:latin typeface="Trebuchet MS" panose="020B0603020202020204" pitchFamily="34" charset="0"/>
                <a:cs typeface="Calibri" panose="020F0502020204030204" pitchFamily="34" charset="0"/>
              </a:rPr>
              <a:t> Framework </a:t>
            </a:r>
            <a:endParaRPr kumimoji="0" lang="en-US" sz="3200" i="0" u="none" strike="noStrike" kern="1200" cap="none" spc="100" normalizeH="0" baseline="0" noProof="0" dirty="0">
              <a:ln>
                <a:noFill/>
              </a:ln>
              <a:solidFill>
                <a:srgbClr val="002060"/>
              </a:solidFill>
              <a:effectLst/>
              <a:uLnTx/>
              <a:uFillTx/>
              <a:latin typeface="Trebuchet MS" panose="020B0603020202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F3E8AF-A966-427D-881F-FAD11996F925}"/>
              </a:ext>
            </a:extLst>
          </p:cNvPr>
          <p:cNvPicPr>
            <a:picLocks noChangeAspect="1"/>
          </p:cNvPicPr>
          <p:nvPr/>
        </p:nvPicPr>
        <p:blipFill>
          <a:blip r:embed="rId2"/>
          <a:stretch>
            <a:fillRect/>
          </a:stretch>
        </p:blipFill>
        <p:spPr>
          <a:xfrm>
            <a:off x="2279887" y="1007117"/>
            <a:ext cx="7930913" cy="4832324"/>
          </a:xfrm>
          <a:prstGeom prst="rect">
            <a:avLst/>
          </a:prstGeom>
        </p:spPr>
      </p:pic>
      <p:sp>
        <p:nvSpPr>
          <p:cNvPr id="10" name="Rectangle 9">
            <a:extLst>
              <a:ext uri="{FF2B5EF4-FFF2-40B4-BE49-F238E27FC236}">
                <a16:creationId xmlns:a16="http://schemas.microsoft.com/office/drawing/2014/main" id="{B57F75F9-5C09-4D7B-8A29-23CA31AC7503}"/>
              </a:ext>
            </a:extLst>
          </p:cNvPr>
          <p:cNvSpPr/>
          <p:nvPr/>
        </p:nvSpPr>
        <p:spPr>
          <a:xfrm>
            <a:off x="1647825" y="6015578"/>
            <a:ext cx="10477500" cy="523220"/>
          </a:xfrm>
          <a:prstGeom prst="rect">
            <a:avLst/>
          </a:prstGeom>
        </p:spPr>
        <p:txBody>
          <a:bodyPr wrap="square">
            <a:spAutoFit/>
          </a:bodyPr>
          <a:lstStyle/>
          <a:p>
            <a:pPr algn="ctr"/>
            <a:r>
              <a:rPr lang="en-US" sz="1400" dirty="0">
                <a:latin typeface="Trebuchet MS" panose="020B0603020202020204" pitchFamily="34" charset="0"/>
              </a:rPr>
              <a:t>The </a:t>
            </a:r>
            <a:r>
              <a:rPr lang="en-US" sz="1400" dirty="0" err="1">
                <a:latin typeface="Trebuchet MS" panose="020B0603020202020204" pitchFamily="34" charset="0"/>
              </a:rPr>
              <a:t>Cynefin</a:t>
            </a:r>
            <a:r>
              <a:rPr lang="en-US" sz="1400" dirty="0">
                <a:latin typeface="Trebuchet MS" panose="020B0603020202020204" pitchFamily="34" charset="0"/>
              </a:rPr>
              <a:t> framework is a conceptual framework used to aid decision-making. Created in 1999 by Dave Snowden when he worked for IBM Global Services, it has been described as a "sense-making device". </a:t>
            </a:r>
            <a:r>
              <a:rPr lang="en-US" sz="1400" dirty="0" err="1">
                <a:latin typeface="Trebuchet MS" panose="020B0603020202020204" pitchFamily="34" charset="0"/>
              </a:rPr>
              <a:t>Cynefin</a:t>
            </a:r>
            <a:r>
              <a:rPr lang="en-US" sz="1400" dirty="0">
                <a:latin typeface="Trebuchet MS" panose="020B0603020202020204" pitchFamily="34" charset="0"/>
              </a:rPr>
              <a:t> is a Welsh word for habitat.</a:t>
            </a:r>
          </a:p>
        </p:txBody>
      </p:sp>
      <p:sp>
        <p:nvSpPr>
          <p:cNvPr id="3" name="Oval 2">
            <a:extLst>
              <a:ext uri="{FF2B5EF4-FFF2-40B4-BE49-F238E27FC236}">
                <a16:creationId xmlns:a16="http://schemas.microsoft.com/office/drawing/2014/main" id="{8E26E223-91C4-467E-A5D8-EA0DC38323E8}"/>
              </a:ext>
            </a:extLst>
          </p:cNvPr>
          <p:cNvSpPr/>
          <p:nvPr/>
        </p:nvSpPr>
        <p:spPr>
          <a:xfrm>
            <a:off x="1176336" y="1663444"/>
            <a:ext cx="1609725" cy="1541658"/>
          </a:xfrm>
          <a:prstGeom prst="ellipse">
            <a:avLst/>
          </a:prstGeom>
          <a:solidFill>
            <a:srgbClr val="00B0F0"/>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Process Model</a:t>
            </a:r>
          </a:p>
        </p:txBody>
      </p:sp>
      <p:sp>
        <p:nvSpPr>
          <p:cNvPr id="7" name="Oval 6">
            <a:extLst>
              <a:ext uri="{FF2B5EF4-FFF2-40B4-BE49-F238E27FC236}">
                <a16:creationId xmlns:a16="http://schemas.microsoft.com/office/drawing/2014/main" id="{47932027-6EAC-425C-A139-232BE2A2D3F1}"/>
              </a:ext>
            </a:extLst>
          </p:cNvPr>
          <p:cNvSpPr/>
          <p:nvPr/>
        </p:nvSpPr>
        <p:spPr>
          <a:xfrm>
            <a:off x="1176336" y="3774563"/>
            <a:ext cx="1609725" cy="1541658"/>
          </a:xfrm>
          <a:prstGeom prst="ellipse">
            <a:avLst/>
          </a:prstGeom>
          <a:solidFill>
            <a:srgbClr val="00B0F0"/>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extBox 5">
            <a:extLst>
              <a:ext uri="{FF2B5EF4-FFF2-40B4-BE49-F238E27FC236}">
                <a16:creationId xmlns:a16="http://schemas.microsoft.com/office/drawing/2014/main" id="{AA56D8F4-2171-4CA7-9702-4990D4BB1E3A}"/>
              </a:ext>
            </a:extLst>
          </p:cNvPr>
          <p:cNvSpPr txBox="1"/>
          <p:nvPr/>
        </p:nvSpPr>
        <p:spPr>
          <a:xfrm>
            <a:off x="1318538" y="4327001"/>
            <a:ext cx="1290636"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Emergent Model</a:t>
            </a:r>
          </a:p>
        </p:txBody>
      </p:sp>
      <p:sp>
        <p:nvSpPr>
          <p:cNvPr id="9" name="Oval 8">
            <a:extLst>
              <a:ext uri="{FF2B5EF4-FFF2-40B4-BE49-F238E27FC236}">
                <a16:creationId xmlns:a16="http://schemas.microsoft.com/office/drawing/2014/main" id="{A2B46B36-875B-4BF5-83F5-B4C766ACE43E}"/>
              </a:ext>
            </a:extLst>
          </p:cNvPr>
          <p:cNvSpPr/>
          <p:nvPr/>
        </p:nvSpPr>
        <p:spPr>
          <a:xfrm>
            <a:off x="9896000" y="3774563"/>
            <a:ext cx="1609725" cy="1541658"/>
          </a:xfrm>
          <a:prstGeom prst="ellipse">
            <a:avLst/>
          </a:prstGeom>
          <a:solidFill>
            <a:srgbClr val="00B0F0"/>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TextBox 10">
            <a:extLst>
              <a:ext uri="{FF2B5EF4-FFF2-40B4-BE49-F238E27FC236}">
                <a16:creationId xmlns:a16="http://schemas.microsoft.com/office/drawing/2014/main" id="{FC00E90A-0309-4BA4-BEA6-E76D63FFC499}"/>
              </a:ext>
            </a:extLst>
          </p:cNvPr>
          <p:cNvSpPr txBox="1"/>
          <p:nvPr/>
        </p:nvSpPr>
        <p:spPr>
          <a:xfrm>
            <a:off x="9762075" y="4301077"/>
            <a:ext cx="1877573"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Doctor-Patient Model</a:t>
            </a:r>
          </a:p>
        </p:txBody>
      </p:sp>
      <p:sp>
        <p:nvSpPr>
          <p:cNvPr id="12" name="Oval 11">
            <a:extLst>
              <a:ext uri="{FF2B5EF4-FFF2-40B4-BE49-F238E27FC236}">
                <a16:creationId xmlns:a16="http://schemas.microsoft.com/office/drawing/2014/main" id="{FFC18268-C650-4C7C-8626-4B6A03643CDF}"/>
              </a:ext>
            </a:extLst>
          </p:cNvPr>
          <p:cNvSpPr/>
          <p:nvPr/>
        </p:nvSpPr>
        <p:spPr>
          <a:xfrm>
            <a:off x="9896000" y="1663444"/>
            <a:ext cx="1609725" cy="1541658"/>
          </a:xfrm>
          <a:prstGeom prst="ellipse">
            <a:avLst/>
          </a:prstGeom>
          <a:solidFill>
            <a:srgbClr val="00B0F0"/>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C12E601B-DBF0-4058-A95F-BB7547BC8634}"/>
              </a:ext>
            </a:extLst>
          </p:cNvPr>
          <p:cNvSpPr txBox="1"/>
          <p:nvPr/>
        </p:nvSpPr>
        <p:spPr>
          <a:xfrm>
            <a:off x="10038202" y="2111107"/>
            <a:ext cx="1290636"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Expert Model</a:t>
            </a:r>
          </a:p>
        </p:txBody>
      </p:sp>
    </p:spTree>
    <p:extLst>
      <p:ext uri="{BB962C8B-B14F-4D97-AF65-F5344CB8AC3E}">
        <p14:creationId xmlns:p14="http://schemas.microsoft.com/office/powerpoint/2010/main" val="1272531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70228" y="6432059"/>
            <a:ext cx="962123" cy="461665"/>
          </a:xfrm>
          <a:prstGeom prst="rect">
            <a:avLst/>
          </a:prstGeom>
        </p:spPr>
        <p:txBody>
          <a:bodyPr wrap="none">
            <a:spAutoFit/>
          </a:bodyPr>
          <a:lstStyle/>
          <a:p>
            <a:r>
              <a:rPr lang="en-US" sz="1200" dirty="0">
                <a:hlinkClick r:id="rId3"/>
              </a:rPr>
              <a:t>http://bit.ly/2mr4RNx</a:t>
            </a:r>
            <a:endParaRPr lang="en-US" sz="1200" dirty="0"/>
          </a:p>
          <a:p>
            <a:endParaRPr lang="en-US" sz="1200" dirty="0"/>
          </a:p>
        </p:txBody>
      </p:sp>
      <p:graphicFrame>
        <p:nvGraphicFramePr>
          <p:cNvPr id="2" name="Table 1"/>
          <p:cNvGraphicFramePr>
            <a:graphicFrameLocks noGrp="1"/>
          </p:cNvGraphicFramePr>
          <p:nvPr/>
        </p:nvGraphicFramePr>
        <p:xfrm>
          <a:off x="3246428" y="1619357"/>
          <a:ext cx="6096000" cy="4784376"/>
        </p:xfrm>
        <a:graphic>
          <a:graphicData uri="http://schemas.openxmlformats.org/drawingml/2006/table">
            <a:tbl>
              <a:tblPr firstRow="1" bandRow="1">
                <a:tableStyleId>{3C2FFA5D-87B4-456A-9821-1D502468CF0F}</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392188">
                <a:tc>
                  <a:txBody>
                    <a:bodyPr/>
                    <a:lstStyle/>
                    <a:p>
                      <a:endParaRPr lang="en-US" dirty="0"/>
                    </a:p>
                  </a:txBody>
                  <a:tcPr marL="68580" marR="68580">
                    <a:solidFill>
                      <a:srgbClr val="CCFFCC"/>
                    </a:solidFill>
                  </a:tcPr>
                </a:tc>
                <a:tc>
                  <a:txBody>
                    <a:bodyPr/>
                    <a:lstStyle/>
                    <a:p>
                      <a:endParaRPr lang="en-US" dirty="0"/>
                    </a:p>
                  </a:txBody>
                  <a:tcPr marL="68580" marR="68580">
                    <a:solidFill>
                      <a:srgbClr val="ED7D31"/>
                    </a:solidFill>
                  </a:tcPr>
                </a:tc>
                <a:extLst>
                  <a:ext uri="{0D108BD9-81ED-4DB2-BD59-A6C34878D82A}">
                    <a16:rowId xmlns:a16="http://schemas.microsoft.com/office/drawing/2014/main" val="10000"/>
                  </a:ext>
                </a:extLst>
              </a:tr>
              <a:tr h="2392188">
                <a:tc>
                  <a:txBody>
                    <a:bodyPr/>
                    <a:lstStyle/>
                    <a:p>
                      <a:endParaRPr lang="en-US" dirty="0"/>
                    </a:p>
                  </a:txBody>
                  <a:tcPr marL="68580" marR="68580">
                    <a:solidFill>
                      <a:schemeClr val="bg1">
                        <a:lumMod val="50000"/>
                        <a:alpha val="40000"/>
                      </a:schemeClr>
                    </a:solidFill>
                  </a:tcPr>
                </a:tc>
                <a:tc>
                  <a:txBody>
                    <a:bodyPr/>
                    <a:lstStyle/>
                    <a:p>
                      <a:endParaRPr lang="en-US" dirty="0"/>
                    </a:p>
                  </a:txBody>
                  <a:tcPr marL="68580" marR="68580">
                    <a:solidFill>
                      <a:srgbClr val="0000FF">
                        <a:alpha val="40000"/>
                      </a:srgbClr>
                    </a:solidFill>
                  </a:tcPr>
                </a:tc>
                <a:extLst>
                  <a:ext uri="{0D108BD9-81ED-4DB2-BD59-A6C34878D82A}">
                    <a16:rowId xmlns:a16="http://schemas.microsoft.com/office/drawing/2014/main" val="10001"/>
                  </a:ext>
                </a:extLst>
              </a:tr>
            </a:tbl>
          </a:graphicData>
        </a:graphic>
      </p:graphicFrame>
      <p:sp>
        <p:nvSpPr>
          <p:cNvPr id="3" name="Oval 2"/>
          <p:cNvSpPr/>
          <p:nvPr/>
        </p:nvSpPr>
        <p:spPr>
          <a:xfrm>
            <a:off x="6669748" y="3369457"/>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995704" y="2798576"/>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554407" y="2509951"/>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308431" y="3462565"/>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224304" y="3932503"/>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761916" y="3908493"/>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51793" y="453720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60265" y="416037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567204" y="433678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8885297" y="484200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457229" y="4182914"/>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486792" y="5005672"/>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024404" y="4628842"/>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534" y="5592728"/>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654437" y="4989497"/>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980393" y="5177179"/>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094693" y="5629476"/>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640168" y="5975927"/>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323293" y="6040122"/>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524827" y="545160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8292689" y="525118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8803844" y="5491785"/>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8309633" y="590880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815422" y="6008277"/>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96092" y="1217236"/>
            <a:ext cx="120821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Qualitative</a:t>
            </a:r>
          </a:p>
        </p:txBody>
      </p:sp>
      <p:sp>
        <p:nvSpPr>
          <p:cNvPr id="32" name="TextBox 31"/>
          <p:cNvSpPr txBox="1"/>
          <p:nvPr/>
        </p:nvSpPr>
        <p:spPr>
          <a:xfrm>
            <a:off x="7423757" y="1199596"/>
            <a:ext cx="135197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Quantitative</a:t>
            </a:r>
          </a:p>
        </p:txBody>
      </p:sp>
      <p:sp>
        <p:nvSpPr>
          <p:cNvPr id="33" name="TextBox 32"/>
          <p:cNvSpPr txBox="1"/>
          <p:nvPr/>
        </p:nvSpPr>
        <p:spPr>
          <a:xfrm>
            <a:off x="2201265" y="2646170"/>
            <a:ext cx="100085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Strategic</a:t>
            </a:r>
          </a:p>
        </p:txBody>
      </p:sp>
      <p:sp>
        <p:nvSpPr>
          <p:cNvPr id="34" name="TextBox 33"/>
          <p:cNvSpPr txBox="1"/>
          <p:nvPr/>
        </p:nvSpPr>
        <p:spPr>
          <a:xfrm>
            <a:off x="2342027" y="5056618"/>
            <a:ext cx="87645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Tactical</a:t>
            </a:r>
          </a:p>
        </p:txBody>
      </p:sp>
      <p:sp>
        <p:nvSpPr>
          <p:cNvPr id="35" name="TextBox 34"/>
          <p:cNvSpPr txBox="1"/>
          <p:nvPr/>
        </p:nvSpPr>
        <p:spPr>
          <a:xfrm>
            <a:off x="4897455" y="750559"/>
            <a:ext cx="279967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Tool/ Method Characteristic</a:t>
            </a:r>
          </a:p>
        </p:txBody>
      </p:sp>
      <p:sp>
        <p:nvSpPr>
          <p:cNvPr id="36" name="TextBox 35"/>
          <p:cNvSpPr txBox="1"/>
          <p:nvPr/>
        </p:nvSpPr>
        <p:spPr>
          <a:xfrm>
            <a:off x="1643050" y="3845772"/>
            <a:ext cx="138634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System Level</a:t>
            </a:r>
          </a:p>
        </p:txBody>
      </p:sp>
      <p:sp>
        <p:nvSpPr>
          <p:cNvPr id="37" name="Oval 36"/>
          <p:cNvSpPr/>
          <p:nvPr/>
        </p:nvSpPr>
        <p:spPr>
          <a:xfrm>
            <a:off x="5822083" y="2662351"/>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089759" y="2814751"/>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495086" y="3355253"/>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926870" y="3490012"/>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041170" y="4224565"/>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097190" y="4959118"/>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99372" y="5076236"/>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198871" y="5193354"/>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194114" y="562801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722645" y="5440328"/>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545918" y="5804420"/>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898331" y="5798051"/>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669731" y="4717047"/>
            <a:ext cx="185195" cy="2469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119787" y="70567"/>
            <a:ext cx="6137890" cy="584776"/>
          </a:xfrm>
          <a:prstGeom prst="rect">
            <a:avLst/>
          </a:prstGeom>
          <a:noFill/>
        </p:spPr>
        <p:txBody>
          <a:bodyPr wrap="square" rtlCol="0">
            <a:spAutoFit/>
          </a:bodyPr>
          <a:lstStyle/>
          <a:p>
            <a:pPr algn="ctr"/>
            <a:r>
              <a:rPr lang="en-US" sz="3200" dirty="0">
                <a:latin typeface="Trebuchet MS" panose="020B0603020202020204" pitchFamily="34" charset="0"/>
                <a:cs typeface="Calibri" panose="020F0502020204030204" pitchFamily="34" charset="0"/>
              </a:rPr>
              <a:t>What Is a </a:t>
            </a:r>
            <a:r>
              <a:rPr lang="en-US" sz="3200" i="1" dirty="0">
                <a:latin typeface="Trebuchet MS" panose="020B0603020202020204" pitchFamily="34" charset="0"/>
                <a:cs typeface="Calibri" panose="020F0502020204030204" pitchFamily="34" charset="0"/>
              </a:rPr>
              <a:t>Right </a:t>
            </a:r>
            <a:r>
              <a:rPr lang="en-US" sz="3200" dirty="0">
                <a:latin typeface="Trebuchet MS" panose="020B0603020202020204" pitchFamily="34" charset="0"/>
                <a:cs typeface="Calibri" panose="020F0502020204030204" pitchFamily="34" charset="0"/>
              </a:rPr>
              <a:t>Tool?</a:t>
            </a:r>
          </a:p>
        </p:txBody>
      </p:sp>
      <p:sp>
        <p:nvSpPr>
          <p:cNvPr id="6" name="Slide Number Placeholder 5"/>
          <p:cNvSpPr>
            <a:spLocks noGrp="1"/>
          </p:cNvSpPr>
          <p:nvPr>
            <p:ph type="sldNum" sz="quarter" idx="12"/>
          </p:nvPr>
        </p:nvSpPr>
        <p:spPr/>
        <p:txBody>
          <a:bodyPr/>
          <a:lstStyle/>
          <a:p>
            <a:fld id="{BE7E0248-950C-4B95-9152-5FF0BEEB8A34}" type="slidenum">
              <a:rPr lang="en-US" smtClean="0"/>
              <a:t>19</a:t>
            </a:fld>
            <a:endParaRPr lang="en-US"/>
          </a:p>
        </p:txBody>
      </p:sp>
    </p:spTree>
    <p:extLst>
      <p:ext uri="{BB962C8B-B14F-4D97-AF65-F5344CB8AC3E}">
        <p14:creationId xmlns:p14="http://schemas.microsoft.com/office/powerpoint/2010/main" val="47970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4F87819-B70D-4927-B657-7D175613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CB3820D-C773-4632-9F79-C890E1B2B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Plane in red circle">
            <a:extLst>
              <a:ext uri="{FF2B5EF4-FFF2-40B4-BE49-F238E27FC236}">
                <a16:creationId xmlns:a16="http://schemas.microsoft.com/office/drawing/2014/main" id="{4FF21C01-7918-5AD0-4532-865CAE4E4BDD}"/>
              </a:ext>
            </a:extLst>
          </p:cNvPr>
          <p:cNvPicPr>
            <a:picLocks noChangeAspect="1"/>
          </p:cNvPicPr>
          <p:nvPr/>
        </p:nvPicPr>
        <p:blipFill rotWithShape="1">
          <a:blip r:embed="rId2">
            <a:alphaModFix amt="55000"/>
          </a:blip>
          <a:srcRect t="12285" b="15329"/>
          <a:stretch/>
        </p:blipFill>
        <p:spPr>
          <a:xfrm>
            <a:off x="21" y="10"/>
            <a:ext cx="12191979" cy="6857990"/>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p:spPr>
      </p:pic>
      <p:sp>
        <p:nvSpPr>
          <p:cNvPr id="2" name="Title 1">
            <a:extLst>
              <a:ext uri="{FF2B5EF4-FFF2-40B4-BE49-F238E27FC236}">
                <a16:creationId xmlns:a16="http://schemas.microsoft.com/office/drawing/2014/main" id="{CB94D0F3-7FAD-1F09-C0A7-155BC12CF0A5}"/>
              </a:ext>
            </a:extLst>
          </p:cNvPr>
          <p:cNvSpPr>
            <a:spLocks noGrp="1"/>
          </p:cNvSpPr>
          <p:nvPr>
            <p:ph type="ctrTitle"/>
          </p:nvPr>
        </p:nvSpPr>
        <p:spPr>
          <a:xfrm>
            <a:off x="1524000" y="1026747"/>
            <a:ext cx="9144000" cy="2387600"/>
          </a:xfrm>
        </p:spPr>
        <p:txBody>
          <a:bodyPr>
            <a:normAutofit fontScale="90000"/>
          </a:bodyPr>
          <a:lstStyle/>
          <a:p>
            <a:pPr algn="ctr">
              <a:lnSpc>
                <a:spcPct val="90000"/>
              </a:lnSpc>
            </a:pPr>
            <a:br>
              <a:rPr lang="en-US" sz="3200" b="0" i="0" u="none" strike="noStrike" dirty="0">
                <a:solidFill>
                  <a:schemeClr val="bg1"/>
                </a:solidFill>
                <a:effectLst/>
                <a:latin typeface="+mn-lt"/>
              </a:rPr>
            </a:br>
            <a:r>
              <a:rPr lang="en-US" sz="3200" b="0" i="0" u="none" strike="noStrike" dirty="0">
                <a:solidFill>
                  <a:schemeClr val="bg1"/>
                </a:solidFill>
                <a:effectLst/>
                <a:latin typeface="Trebuchet MS" panose="020B0603020202020204" pitchFamily="34" charset="0"/>
              </a:rPr>
              <a:t>Analogous learning:</a:t>
            </a:r>
            <a:br>
              <a:rPr lang="en-US" sz="3200" b="0" i="0" u="none" strike="noStrike" dirty="0">
                <a:solidFill>
                  <a:schemeClr val="bg1"/>
                </a:solidFill>
                <a:effectLst/>
                <a:latin typeface="+mn-lt"/>
              </a:rPr>
            </a:br>
            <a:r>
              <a:rPr lang="en-US" sz="3200" dirty="0">
                <a:solidFill>
                  <a:schemeClr val="bg1"/>
                </a:solidFill>
                <a:latin typeface="Trebuchet MS" panose="020B0603020202020204" pitchFamily="34" charset="0"/>
              </a:rPr>
              <a:t>Lessons learned from aviation</a:t>
            </a:r>
            <a:br>
              <a:rPr lang="en-US" sz="3200" dirty="0">
                <a:solidFill>
                  <a:schemeClr val="bg1"/>
                </a:solidFill>
                <a:latin typeface="Trebuchet MS" panose="020B0603020202020204" pitchFamily="34" charset="0"/>
              </a:rPr>
            </a:br>
            <a:br>
              <a:rPr lang="en-US" sz="3200" dirty="0">
                <a:solidFill>
                  <a:schemeClr val="bg1"/>
                </a:solidFill>
                <a:latin typeface="Trebuchet MS" panose="020B0603020202020204" pitchFamily="34" charset="0"/>
              </a:rPr>
            </a:br>
            <a:br>
              <a:rPr lang="en-US" sz="3200" b="0" i="0" u="none" strike="noStrike" dirty="0">
                <a:solidFill>
                  <a:schemeClr val="bg1"/>
                </a:solidFill>
                <a:effectLst/>
                <a:latin typeface="+mn-lt"/>
              </a:rPr>
            </a:br>
            <a:r>
              <a:rPr lang="en-US" sz="4400" dirty="0">
                <a:solidFill>
                  <a:schemeClr val="bg1"/>
                </a:solidFill>
                <a:latin typeface="Trebuchet MS" panose="020B0603020202020204" pitchFamily="34" charset="0"/>
              </a:rPr>
              <a:t>How to deal with complexity</a:t>
            </a:r>
            <a:endParaRPr lang="en-US" sz="4400" dirty="0">
              <a:solidFill>
                <a:schemeClr val="bg1"/>
              </a:solidFill>
              <a:latin typeface="Trebuchet MS" panose="020B0603020202020204" pitchFamily="34" charset="0"/>
              <a:cs typeface="Apple Chancery" panose="03020702040506060504" pitchFamily="66" charset="-79"/>
            </a:endParaRPr>
          </a:p>
        </p:txBody>
      </p:sp>
      <p:sp>
        <p:nvSpPr>
          <p:cNvPr id="3" name="Subtitle 2">
            <a:extLst>
              <a:ext uri="{FF2B5EF4-FFF2-40B4-BE49-F238E27FC236}">
                <a16:creationId xmlns:a16="http://schemas.microsoft.com/office/drawing/2014/main" id="{E9758EFF-43C8-8FD2-2E58-353B5D03AAFB}"/>
              </a:ext>
            </a:extLst>
          </p:cNvPr>
          <p:cNvSpPr>
            <a:spLocks noGrp="1"/>
          </p:cNvSpPr>
          <p:nvPr>
            <p:ph type="subTitle" idx="1"/>
          </p:nvPr>
        </p:nvSpPr>
        <p:spPr>
          <a:xfrm>
            <a:off x="1519036" y="4721850"/>
            <a:ext cx="9144000" cy="1197323"/>
          </a:xfrm>
        </p:spPr>
        <p:txBody>
          <a:bodyPr>
            <a:normAutofit lnSpcReduction="10000"/>
          </a:bodyPr>
          <a:lstStyle/>
          <a:p>
            <a:pPr algn="ctr"/>
            <a:r>
              <a:rPr lang="en-US" sz="3200" dirty="0">
                <a:solidFill>
                  <a:schemeClr val="bg1"/>
                </a:solidFill>
                <a:latin typeface="Trebuchet MS" panose="020B0603020202020204" pitchFamily="34" charset="0"/>
              </a:rPr>
              <a:t>John Pourdehnad, Ph.D.</a:t>
            </a:r>
          </a:p>
          <a:p>
            <a:pPr algn="ctr"/>
            <a:r>
              <a:rPr lang="en-US" sz="3200" dirty="0">
                <a:solidFill>
                  <a:schemeClr val="bg1"/>
                </a:solidFill>
                <a:latin typeface="Trebuchet MS" panose="020B0603020202020204" pitchFamily="34" charset="0"/>
              </a:rPr>
              <a:t>October 27, 2022</a:t>
            </a:r>
          </a:p>
        </p:txBody>
      </p:sp>
      <p:sp>
        <p:nvSpPr>
          <p:cNvPr id="34" name="Rectangle 6">
            <a:extLst>
              <a:ext uri="{FF2B5EF4-FFF2-40B4-BE49-F238E27FC236}">
                <a16:creationId xmlns:a16="http://schemas.microsoft.com/office/drawing/2014/main" id="{DCB8EB4B-AFE9-41E8-95B0-F246E574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4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919A-E026-C31B-8116-83A8B77AB74D}"/>
              </a:ext>
            </a:extLst>
          </p:cNvPr>
          <p:cNvSpPr>
            <a:spLocks noGrp="1"/>
          </p:cNvSpPr>
          <p:nvPr>
            <p:ph type="title"/>
          </p:nvPr>
        </p:nvSpPr>
        <p:spPr>
          <a:xfrm>
            <a:off x="576072" y="238540"/>
            <a:ext cx="11018520" cy="914400"/>
          </a:xfrm>
        </p:spPr>
        <p:txBody>
          <a:bodyPr vert="horz" lIns="91440" tIns="45720" rIns="91440" bIns="45720" rtlCol="0" anchor="b">
            <a:normAutofit fontScale="90000"/>
          </a:bodyPr>
          <a:lstStyle/>
          <a:p>
            <a:pPr>
              <a:lnSpc>
                <a:spcPct val="90000"/>
              </a:lnSpc>
            </a:pPr>
            <a:r>
              <a:rPr lang="en-US" sz="3200" b="1" dirty="0">
                <a:latin typeface="Trebuchet MS" panose="020B0603020202020204" pitchFamily="34" charset="0"/>
                <a:cs typeface="Calibri" panose="020F0502020204030204" pitchFamily="34" charset="0"/>
              </a:rPr>
              <a:t>What Really Happens When There’s Turbulence </a:t>
            </a:r>
            <a:br>
              <a:rPr lang="en-US" sz="3200" b="1" dirty="0"/>
            </a:br>
            <a:endParaRPr lang="en-US" sz="3200" dirty="0"/>
          </a:p>
        </p:txBody>
      </p:sp>
      <p:sp>
        <p:nvSpPr>
          <p:cNvPr id="5" name="Content Placeholder 4">
            <a:extLst>
              <a:ext uri="{FF2B5EF4-FFF2-40B4-BE49-F238E27FC236}">
                <a16:creationId xmlns:a16="http://schemas.microsoft.com/office/drawing/2014/main" id="{A38436E4-A693-629C-97C0-6D68C2B8EE9E}"/>
              </a:ext>
            </a:extLst>
          </p:cNvPr>
          <p:cNvSpPr>
            <a:spLocks noGrp="1"/>
          </p:cNvSpPr>
          <p:nvPr>
            <p:ph idx="1"/>
          </p:nvPr>
        </p:nvSpPr>
        <p:spPr>
          <a:xfrm>
            <a:off x="572493" y="1773141"/>
            <a:ext cx="6464411" cy="4770782"/>
          </a:xfrm>
        </p:spPr>
        <p:txBody>
          <a:bodyPr anchor="t">
            <a:normAutofit fontScale="92500" lnSpcReduction="20000"/>
          </a:bodyPr>
          <a:lstStyle/>
          <a:p>
            <a:pPr>
              <a:lnSpc>
                <a:spcPct val="100000"/>
              </a:lnSpc>
            </a:pPr>
            <a:r>
              <a:rPr lang="en-US" sz="1800" b="1" dirty="0">
                <a:latin typeface="Trebuchet MS" panose="020B0603020202020204" pitchFamily="34" charset="0"/>
                <a:cs typeface="Calibri" panose="020F0502020204030204" pitchFamily="34" charset="0"/>
              </a:rPr>
              <a:t>Your airplane is shaking and trembling and even careening to one side. Your cup of water is dangerously close to spilling. </a:t>
            </a:r>
          </a:p>
          <a:p>
            <a:pPr>
              <a:lnSpc>
                <a:spcPct val="100000"/>
              </a:lnSpc>
            </a:pPr>
            <a:r>
              <a:rPr lang="en-US" sz="1800" dirty="0">
                <a:latin typeface="Trebuchet MS" panose="020B0603020202020204" pitchFamily="34" charset="0"/>
              </a:rPr>
              <a:t>Put quite simply, turbulence is just </a:t>
            </a:r>
            <a:r>
              <a:rPr lang="en-US" sz="1800" dirty="0">
                <a:latin typeface="Trebuchet MS" panose="020B0603020202020204" pitchFamily="34" charset="0"/>
                <a:cs typeface="Calibri" panose="020F0502020204030204" pitchFamily="34" charset="0"/>
              </a:rPr>
              <a:t>“rough air.” </a:t>
            </a:r>
            <a:r>
              <a:rPr lang="en-US" sz="1800" dirty="0">
                <a:latin typeface="Trebuchet MS" panose="020B0603020202020204" pitchFamily="34" charset="0"/>
              </a:rPr>
              <a:t>The Federal Aviation Administration (FAA) has </a:t>
            </a:r>
            <a:r>
              <a:rPr lang="en-US" sz="1800" dirty="0">
                <a:latin typeface="Trebuchet MS" panose="020B0603020202020204" pitchFamily="34" charset="0"/>
                <a:cs typeface="Calibri" panose="020F0502020204030204" pitchFamily="34" charset="0"/>
              </a:rPr>
              <a:t>four levels of turbulence</a:t>
            </a:r>
            <a:r>
              <a:rPr lang="en-US" sz="1800" dirty="0">
                <a:latin typeface="Trebuchet MS" panose="020B0603020202020204" pitchFamily="34" charset="0"/>
              </a:rPr>
              <a:t>: </a:t>
            </a:r>
            <a:r>
              <a:rPr lang="en-US" sz="1800" b="1" dirty="0">
                <a:latin typeface="Trebuchet MS" panose="020B0603020202020204" pitchFamily="34" charset="0"/>
                <a:cs typeface="Calibri" panose="020F0502020204030204" pitchFamily="34" charset="0"/>
              </a:rPr>
              <a:t>light, moderate, severe, and extreme</a:t>
            </a:r>
            <a:r>
              <a:rPr lang="en-US" sz="1800" dirty="0">
                <a:latin typeface="Trebuchet MS" panose="020B0603020202020204" pitchFamily="34" charset="0"/>
              </a:rPr>
              <a:t>. </a:t>
            </a:r>
          </a:p>
          <a:p>
            <a:pPr>
              <a:lnSpc>
                <a:spcPct val="100000"/>
              </a:lnSpc>
            </a:pPr>
            <a:r>
              <a:rPr lang="en-US" sz="1800" b="1" dirty="0">
                <a:solidFill>
                  <a:srgbClr val="FF0000"/>
                </a:solidFill>
                <a:latin typeface="Trebuchet MS" panose="020B0603020202020204" pitchFamily="34" charset="0"/>
              </a:rPr>
              <a:t>Light turbulence</a:t>
            </a:r>
            <a:r>
              <a:rPr lang="en-US" sz="1800" dirty="0">
                <a:latin typeface="Trebuchet MS" panose="020B0603020202020204" pitchFamily="34" charset="0"/>
              </a:rPr>
              <a:t>, often called light chop, feels like rhythmic bumpiness. You won’t have trouble walking around the cabin, and you can expect to see flight attendants out with the service cart. </a:t>
            </a:r>
          </a:p>
          <a:p>
            <a:pPr>
              <a:lnSpc>
                <a:spcPct val="100000"/>
              </a:lnSpc>
            </a:pPr>
            <a:r>
              <a:rPr lang="en-US" sz="1800" b="1" dirty="0">
                <a:solidFill>
                  <a:srgbClr val="FF0000"/>
                </a:solidFill>
                <a:latin typeface="Trebuchet MS" panose="020B0603020202020204" pitchFamily="34" charset="0"/>
              </a:rPr>
              <a:t>Moderate</a:t>
            </a:r>
            <a:r>
              <a:rPr lang="en-US" sz="1800" dirty="0">
                <a:latin typeface="Trebuchet MS" panose="020B0603020202020204" pitchFamily="34" charset="0"/>
              </a:rPr>
              <a:t> turbulence has increased bumpiness and will feel more erratic. You might also feel strain from your seat belt. Anticipating this level of turbulence, pilots will turn on the seat belt sign alerting passengers to return to their seats,” Gonzales explains</a:t>
            </a:r>
            <a:r>
              <a:rPr lang="en-US" sz="1800" b="1" dirty="0">
                <a:latin typeface="Trebuchet MS" panose="020B0603020202020204" pitchFamily="34" charset="0"/>
              </a:rPr>
              <a:t>. </a:t>
            </a:r>
          </a:p>
          <a:p>
            <a:pPr>
              <a:lnSpc>
                <a:spcPct val="100000"/>
              </a:lnSpc>
            </a:pPr>
            <a:r>
              <a:rPr lang="en-US" sz="1800" b="1" dirty="0">
                <a:solidFill>
                  <a:srgbClr val="FF0000"/>
                </a:solidFill>
                <a:latin typeface="Trebuchet MS" panose="020B0603020202020204" pitchFamily="34" charset="0"/>
                <a:cs typeface="Calibri" panose="020F0502020204030204" pitchFamily="34" charset="0"/>
              </a:rPr>
              <a:t>Severe turbulence </a:t>
            </a:r>
            <a:r>
              <a:rPr lang="en-US" sz="1800" b="1" dirty="0">
                <a:latin typeface="Trebuchet MS" panose="020B0603020202020204" pitchFamily="34" charset="0"/>
                <a:cs typeface="Calibri" panose="020F0502020204030204" pitchFamily="34" charset="0"/>
              </a:rPr>
              <a:t>is rare and comes with short bursts of weightlessness and more strain on your seatbelt. During </a:t>
            </a:r>
            <a:r>
              <a:rPr lang="en-US" sz="1800" b="1" dirty="0">
                <a:solidFill>
                  <a:srgbClr val="FF0000"/>
                </a:solidFill>
                <a:latin typeface="Trebuchet MS" panose="020B0603020202020204" pitchFamily="34" charset="0"/>
                <a:cs typeface="Calibri" panose="020F0502020204030204" pitchFamily="34" charset="0"/>
              </a:rPr>
              <a:t>Extreme turbulence</a:t>
            </a:r>
            <a:r>
              <a:rPr lang="en-US" sz="1800" b="1" dirty="0">
                <a:latin typeface="Trebuchet MS" panose="020B0603020202020204" pitchFamily="34" charset="0"/>
                <a:cs typeface="Calibri" panose="020F0502020204030204" pitchFamily="34" charset="0"/>
              </a:rPr>
              <a:t>, the rarest form of rough air, you will experience violent jolts, and objects in the cabin can get tossed around</a:t>
            </a:r>
            <a:r>
              <a:rPr lang="en-US" sz="1800" b="1" dirty="0">
                <a:latin typeface="Trebuchet MS" panose="020B0603020202020204" pitchFamily="34" charset="0"/>
              </a:rPr>
              <a:t>.”</a:t>
            </a:r>
            <a:endParaRPr lang="en-US" sz="1800" b="1" dirty="0">
              <a:latin typeface="Trebuchet MS" panose="020B060302020202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0AA9B438-3E95-B242-D2CE-862273D3F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608" y="1987825"/>
            <a:ext cx="4991423" cy="36401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07E661E-1B8C-419A-BBF6-178139A6974F}"/>
              </a:ext>
            </a:extLst>
          </p:cNvPr>
          <p:cNvSpPr/>
          <p:nvPr/>
        </p:nvSpPr>
        <p:spPr>
          <a:xfrm>
            <a:off x="6808965" y="6095525"/>
            <a:ext cx="5275066" cy="646331"/>
          </a:xfrm>
          <a:prstGeom prst="rect">
            <a:avLst/>
          </a:prstGeom>
        </p:spPr>
        <p:txBody>
          <a:bodyPr wrap="square">
            <a:spAutoFit/>
          </a:bodyPr>
          <a:lstStyle/>
          <a:p>
            <a:pPr>
              <a:lnSpc>
                <a:spcPct val="100000"/>
              </a:lnSpc>
            </a:pPr>
            <a:r>
              <a:rPr lang="en-US" dirty="0">
                <a:latin typeface="Trebuchet MS" panose="020B0603020202020204" pitchFamily="34" charset="0"/>
                <a:cs typeface="Calibri" panose="020F0502020204030204" pitchFamily="34" charset="0"/>
                <a:hlinkClick r:id="rId4"/>
              </a:rPr>
              <a:t>https://youtu.be/5wQ9nAlO12E</a:t>
            </a:r>
            <a:endParaRPr lang="en-US" dirty="0">
              <a:latin typeface="Trebuchet MS" panose="020B0603020202020204" pitchFamily="34" charset="0"/>
              <a:cs typeface="Calibri" panose="020F0502020204030204" pitchFamily="34" charset="0"/>
            </a:endParaRPr>
          </a:p>
          <a:p>
            <a:pPr>
              <a:lnSpc>
                <a:spcPct val="100000"/>
              </a:lnSpc>
            </a:pPr>
            <a:r>
              <a:rPr lang="en-US" dirty="0">
                <a:latin typeface="Trebuchet MS" panose="020B0603020202020204" pitchFamily="34" charset="0"/>
                <a:cs typeface="Calibri" panose="020F0502020204030204" pitchFamily="34" charset="0"/>
                <a:hlinkClick r:id="rId5"/>
              </a:rPr>
              <a:t>https://www.youtube.com/watch?v=PI4TiedPiPQ</a:t>
            </a:r>
            <a:endParaRPr lang="en-US" dirty="0">
              <a:latin typeface="Trebuchet MS" panose="020B0603020202020204" pitchFamily="34" charset="0"/>
              <a:cs typeface="Calibri" panose="020F0502020204030204" pitchFamily="34" charset="0"/>
            </a:endParaRPr>
          </a:p>
        </p:txBody>
      </p:sp>
    </p:spTree>
    <p:extLst>
      <p:ext uri="{BB962C8B-B14F-4D97-AF65-F5344CB8AC3E}">
        <p14:creationId xmlns:p14="http://schemas.microsoft.com/office/powerpoint/2010/main" val="335069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AC9F69-8740-4960-B9D7-6E1D9E5A7F31}"/>
              </a:ext>
            </a:extLst>
          </p:cNvPr>
          <p:cNvSpPr txBox="1">
            <a:spLocks/>
          </p:cNvSpPr>
          <p:nvPr/>
        </p:nvSpPr>
        <p:spPr>
          <a:xfrm>
            <a:off x="492981" y="292100"/>
            <a:ext cx="11433975" cy="7129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lvl="0" algn="ctr"/>
            <a:r>
              <a:rPr lang="en-US" sz="3200" dirty="0">
                <a:solidFill>
                  <a:srgbClr val="002060"/>
                </a:solidFill>
                <a:latin typeface="Trebuchet MS" panose="020B0603020202020204" pitchFamily="34" charset="0"/>
                <a:cs typeface="Calibri" panose="020F0502020204030204" pitchFamily="34" charset="0"/>
              </a:rPr>
              <a:t>Four Levels of Turbulence in the </a:t>
            </a:r>
            <a:r>
              <a:rPr lang="en-US" sz="3200" dirty="0" err="1">
                <a:solidFill>
                  <a:srgbClr val="002060"/>
                </a:solidFill>
                <a:latin typeface="Trebuchet MS" panose="020B0603020202020204" pitchFamily="34" charset="0"/>
                <a:cs typeface="Calibri" panose="020F0502020204030204" pitchFamily="34" charset="0"/>
              </a:rPr>
              <a:t>Cynefin</a:t>
            </a:r>
            <a:r>
              <a:rPr lang="en-US" sz="3200" dirty="0">
                <a:solidFill>
                  <a:srgbClr val="002060"/>
                </a:solidFill>
                <a:latin typeface="Trebuchet MS" panose="020B0603020202020204" pitchFamily="34" charset="0"/>
                <a:cs typeface="Calibri" panose="020F0502020204030204" pitchFamily="34" charset="0"/>
              </a:rPr>
              <a:t> Framework </a:t>
            </a:r>
            <a:endParaRPr kumimoji="0" lang="en-US" sz="3200" i="0" u="none" strike="noStrike" kern="1200" cap="none" spc="100" normalizeH="0" baseline="0" noProof="0" dirty="0">
              <a:ln>
                <a:noFill/>
              </a:ln>
              <a:solidFill>
                <a:srgbClr val="002060"/>
              </a:solidFill>
              <a:effectLst/>
              <a:uLnTx/>
              <a:uFillTx/>
              <a:latin typeface="Trebuchet MS" panose="020B0603020202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F3E8AF-A966-427D-881F-FAD11996F925}"/>
              </a:ext>
            </a:extLst>
          </p:cNvPr>
          <p:cNvPicPr>
            <a:picLocks noChangeAspect="1"/>
          </p:cNvPicPr>
          <p:nvPr/>
        </p:nvPicPr>
        <p:blipFill>
          <a:blip r:embed="rId2"/>
          <a:stretch>
            <a:fillRect/>
          </a:stretch>
        </p:blipFill>
        <p:spPr>
          <a:xfrm>
            <a:off x="2279887" y="1007117"/>
            <a:ext cx="7930913" cy="4832324"/>
          </a:xfrm>
          <a:prstGeom prst="rect">
            <a:avLst/>
          </a:prstGeom>
        </p:spPr>
      </p:pic>
      <p:sp>
        <p:nvSpPr>
          <p:cNvPr id="3" name="Oval 2">
            <a:extLst>
              <a:ext uri="{FF2B5EF4-FFF2-40B4-BE49-F238E27FC236}">
                <a16:creationId xmlns:a16="http://schemas.microsoft.com/office/drawing/2014/main" id="{8E26E223-91C4-467E-A5D8-EA0DC38323E8}"/>
              </a:ext>
            </a:extLst>
          </p:cNvPr>
          <p:cNvSpPr/>
          <p:nvPr/>
        </p:nvSpPr>
        <p:spPr>
          <a:xfrm>
            <a:off x="984963" y="1663444"/>
            <a:ext cx="1910638" cy="1541658"/>
          </a:xfrm>
          <a:prstGeom prst="ellipse">
            <a:avLst/>
          </a:prstGeom>
          <a:solidFill>
            <a:schemeClr val="accent3">
              <a:lumMod val="60000"/>
              <a:lumOff val="40000"/>
            </a:schemeClr>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Severe</a:t>
            </a:r>
          </a:p>
          <a:p>
            <a:pPr algn="ctr"/>
            <a:r>
              <a:rPr lang="en-US" b="1" dirty="0">
                <a:solidFill>
                  <a:schemeClr val="tx1"/>
                </a:solidFill>
                <a:latin typeface="Calibri" panose="020F0502020204030204" pitchFamily="34" charset="0"/>
                <a:cs typeface="Calibri" panose="020F0502020204030204" pitchFamily="34" charset="0"/>
              </a:rPr>
              <a:t>Turbulence</a:t>
            </a:r>
          </a:p>
        </p:txBody>
      </p:sp>
      <p:sp>
        <p:nvSpPr>
          <p:cNvPr id="7" name="Oval 6">
            <a:extLst>
              <a:ext uri="{FF2B5EF4-FFF2-40B4-BE49-F238E27FC236}">
                <a16:creationId xmlns:a16="http://schemas.microsoft.com/office/drawing/2014/main" id="{47932027-6EAC-425C-A139-232BE2A2D3F1}"/>
              </a:ext>
            </a:extLst>
          </p:cNvPr>
          <p:cNvSpPr/>
          <p:nvPr/>
        </p:nvSpPr>
        <p:spPr>
          <a:xfrm>
            <a:off x="1176336" y="3774563"/>
            <a:ext cx="1609725" cy="1541658"/>
          </a:xfrm>
          <a:prstGeom prst="ellipse">
            <a:avLst/>
          </a:prstGeom>
          <a:solidFill>
            <a:schemeClr val="accent3">
              <a:lumMod val="60000"/>
              <a:lumOff val="40000"/>
            </a:schemeClr>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extBox 5">
            <a:extLst>
              <a:ext uri="{FF2B5EF4-FFF2-40B4-BE49-F238E27FC236}">
                <a16:creationId xmlns:a16="http://schemas.microsoft.com/office/drawing/2014/main" id="{AA56D8F4-2171-4CA7-9702-4990D4BB1E3A}"/>
              </a:ext>
            </a:extLst>
          </p:cNvPr>
          <p:cNvSpPr txBox="1"/>
          <p:nvPr/>
        </p:nvSpPr>
        <p:spPr>
          <a:xfrm>
            <a:off x="1318538" y="4200001"/>
            <a:ext cx="1290636"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Extreme</a:t>
            </a:r>
          </a:p>
          <a:p>
            <a:pPr algn="ctr"/>
            <a:r>
              <a:rPr lang="en-US" b="1" dirty="0">
                <a:latin typeface="Calibri" panose="020F0502020204030204" pitchFamily="34" charset="0"/>
                <a:cs typeface="Calibri" panose="020F0502020204030204" pitchFamily="34" charset="0"/>
              </a:rPr>
              <a:t>Turbulence</a:t>
            </a:r>
          </a:p>
        </p:txBody>
      </p:sp>
      <p:sp>
        <p:nvSpPr>
          <p:cNvPr id="9" name="Oval 8">
            <a:extLst>
              <a:ext uri="{FF2B5EF4-FFF2-40B4-BE49-F238E27FC236}">
                <a16:creationId xmlns:a16="http://schemas.microsoft.com/office/drawing/2014/main" id="{A2B46B36-875B-4BF5-83F5-B4C766ACE43E}"/>
              </a:ext>
            </a:extLst>
          </p:cNvPr>
          <p:cNvSpPr/>
          <p:nvPr/>
        </p:nvSpPr>
        <p:spPr>
          <a:xfrm>
            <a:off x="9896000" y="3774563"/>
            <a:ext cx="1609725" cy="1541658"/>
          </a:xfrm>
          <a:prstGeom prst="ellipse">
            <a:avLst/>
          </a:prstGeom>
          <a:solidFill>
            <a:schemeClr val="accent3">
              <a:lumMod val="60000"/>
              <a:lumOff val="40000"/>
            </a:schemeClr>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TextBox 10">
            <a:extLst>
              <a:ext uri="{FF2B5EF4-FFF2-40B4-BE49-F238E27FC236}">
                <a16:creationId xmlns:a16="http://schemas.microsoft.com/office/drawing/2014/main" id="{FC00E90A-0309-4BA4-BEA6-E76D63FFC499}"/>
              </a:ext>
            </a:extLst>
          </p:cNvPr>
          <p:cNvSpPr txBox="1"/>
          <p:nvPr/>
        </p:nvSpPr>
        <p:spPr>
          <a:xfrm>
            <a:off x="9762075" y="4199477"/>
            <a:ext cx="1877573"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Light </a:t>
            </a:r>
          </a:p>
          <a:p>
            <a:pPr algn="ctr"/>
            <a:r>
              <a:rPr lang="en-US" b="1" dirty="0">
                <a:latin typeface="Calibri" panose="020F0502020204030204" pitchFamily="34" charset="0"/>
                <a:cs typeface="Calibri" panose="020F0502020204030204" pitchFamily="34" charset="0"/>
              </a:rPr>
              <a:t>Turbulence</a:t>
            </a:r>
          </a:p>
        </p:txBody>
      </p:sp>
      <p:sp>
        <p:nvSpPr>
          <p:cNvPr id="12" name="Oval 11">
            <a:extLst>
              <a:ext uri="{FF2B5EF4-FFF2-40B4-BE49-F238E27FC236}">
                <a16:creationId xmlns:a16="http://schemas.microsoft.com/office/drawing/2014/main" id="{FFC18268-C650-4C7C-8626-4B6A03643CDF}"/>
              </a:ext>
            </a:extLst>
          </p:cNvPr>
          <p:cNvSpPr/>
          <p:nvPr/>
        </p:nvSpPr>
        <p:spPr>
          <a:xfrm>
            <a:off x="9896000" y="1663444"/>
            <a:ext cx="1609725" cy="1541658"/>
          </a:xfrm>
          <a:prstGeom prst="ellipse">
            <a:avLst/>
          </a:prstGeom>
          <a:solidFill>
            <a:schemeClr val="accent3">
              <a:lumMod val="60000"/>
              <a:lumOff val="40000"/>
            </a:schemeClr>
          </a:solidFill>
          <a:ln w="38100">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C12E601B-DBF0-4058-A95F-BB7547BC8634}"/>
              </a:ext>
            </a:extLst>
          </p:cNvPr>
          <p:cNvSpPr txBox="1"/>
          <p:nvPr/>
        </p:nvSpPr>
        <p:spPr>
          <a:xfrm>
            <a:off x="10038202" y="2111107"/>
            <a:ext cx="1290636"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Moderate Turbulence</a:t>
            </a:r>
          </a:p>
        </p:txBody>
      </p:sp>
      <p:sp>
        <p:nvSpPr>
          <p:cNvPr id="8" name="Rectangle 7">
            <a:extLst>
              <a:ext uri="{FF2B5EF4-FFF2-40B4-BE49-F238E27FC236}">
                <a16:creationId xmlns:a16="http://schemas.microsoft.com/office/drawing/2014/main" id="{2830E78E-3614-443B-A73C-25DF1C524465}"/>
              </a:ext>
            </a:extLst>
          </p:cNvPr>
          <p:cNvSpPr/>
          <p:nvPr/>
        </p:nvSpPr>
        <p:spPr>
          <a:xfrm>
            <a:off x="5049078" y="6334064"/>
            <a:ext cx="7028952" cy="369332"/>
          </a:xfrm>
          <a:prstGeom prst="rect">
            <a:avLst/>
          </a:prstGeom>
        </p:spPr>
        <p:txBody>
          <a:bodyPr wrap="square">
            <a:spAutoFit/>
          </a:bodyPr>
          <a:lstStyle/>
          <a:p>
            <a:pPr lvl="0" algn="r">
              <a:defRPr/>
            </a:pPr>
            <a:r>
              <a:rPr lang="en-US" i="1" kern="0" dirty="0">
                <a:solidFill>
                  <a:srgbClr val="002060"/>
                </a:solidFill>
                <a:latin typeface="Trebuchet MS" panose="020B0603020202020204" pitchFamily="34" charset="0"/>
              </a:rPr>
              <a:t>Proposed Prototype – Jefferson </a:t>
            </a:r>
            <a:r>
              <a:rPr lang="en-US" i="1" kern="0" dirty="0" err="1">
                <a:solidFill>
                  <a:srgbClr val="002060"/>
                </a:solidFill>
                <a:latin typeface="Trebuchet MS" panose="020B0603020202020204" pitchFamily="34" charset="0"/>
              </a:rPr>
              <a:t>DMgt</a:t>
            </a:r>
            <a:r>
              <a:rPr lang="en-US" i="1" kern="0" dirty="0">
                <a:solidFill>
                  <a:srgbClr val="002060"/>
                </a:solidFill>
                <a:latin typeface="Trebuchet MS" panose="020B0603020202020204" pitchFamily="34" charset="0"/>
              </a:rPr>
              <a:t> Strategic Consulting Course </a:t>
            </a:r>
          </a:p>
        </p:txBody>
      </p:sp>
    </p:spTree>
    <p:extLst>
      <p:ext uri="{BB962C8B-B14F-4D97-AF65-F5344CB8AC3E}">
        <p14:creationId xmlns:p14="http://schemas.microsoft.com/office/powerpoint/2010/main" val="2213116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E04B-7F8D-E2E9-9299-D65D4FF1F2E4}"/>
              </a:ext>
            </a:extLst>
          </p:cNvPr>
          <p:cNvSpPr>
            <a:spLocks noGrp="1"/>
          </p:cNvSpPr>
          <p:nvPr>
            <p:ph type="title"/>
          </p:nvPr>
        </p:nvSpPr>
        <p:spPr>
          <a:xfrm>
            <a:off x="838200" y="365125"/>
            <a:ext cx="8051358" cy="1325563"/>
          </a:xfrm>
        </p:spPr>
        <p:txBody>
          <a:bodyPr>
            <a:normAutofit/>
          </a:bodyPr>
          <a:lstStyle/>
          <a:p>
            <a:r>
              <a:rPr lang="en-US" sz="3200" dirty="0">
                <a:latin typeface="Trebuchet MS" panose="020B0603020202020204" pitchFamily="34" charset="0"/>
                <a:cs typeface="Calibri" panose="020F0502020204030204" pitchFamily="34" charset="0"/>
              </a:rPr>
              <a:t>Complex System (Professor M. C. Jackson)</a:t>
            </a:r>
          </a:p>
        </p:txBody>
      </p:sp>
      <p:pic>
        <p:nvPicPr>
          <p:cNvPr id="6" name="Picture 4" descr="Critical Systems Thinking and the Management of Complexity: Jackson, Michael  C.: 9781119118374: Amazon.com: Books">
            <a:extLst>
              <a:ext uri="{FF2B5EF4-FFF2-40B4-BE49-F238E27FC236}">
                <a16:creationId xmlns:a16="http://schemas.microsoft.com/office/drawing/2014/main" id="{BE61F47F-5BF6-85A8-7804-8F4854094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240" y="3108960"/>
            <a:ext cx="2583180" cy="3502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chael C. Jackson - XVI Congreso Latinoamiericano de Estrategia; Lima -  Perú.">
            <a:extLst>
              <a:ext uri="{FF2B5EF4-FFF2-40B4-BE49-F238E27FC236}">
                <a16:creationId xmlns:a16="http://schemas.microsoft.com/office/drawing/2014/main" id="{81E8ACB0-6E60-6380-3EF4-373802C84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240" y="60960"/>
            <a:ext cx="2583180" cy="2895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extBox 4">
            <a:extLst>
              <a:ext uri="{FF2B5EF4-FFF2-40B4-BE49-F238E27FC236}">
                <a16:creationId xmlns:a16="http://schemas.microsoft.com/office/drawing/2014/main" id="{233F5789-5951-A096-8799-8D09C6B54532}"/>
              </a:ext>
            </a:extLst>
          </p:cNvPr>
          <p:cNvGraphicFramePr/>
          <p:nvPr>
            <p:extLst>
              <p:ext uri="{D42A27DB-BD31-4B8C-83A1-F6EECF244321}">
                <p14:modId xmlns:p14="http://schemas.microsoft.com/office/powerpoint/2010/main" val="1351893021"/>
              </p:ext>
            </p:extLst>
          </p:nvPr>
        </p:nvGraphicFramePr>
        <p:xfrm>
          <a:off x="746759" y="1860605"/>
          <a:ext cx="7816795" cy="4751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5958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9" name="Rectangle 1128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1557FE-1762-13F8-9708-D925405AB0B7}"/>
              </a:ext>
            </a:extLst>
          </p:cNvPr>
          <p:cNvSpPr>
            <a:spLocks noGrp="1"/>
          </p:cNvSpPr>
          <p:nvPr>
            <p:ph type="title"/>
          </p:nvPr>
        </p:nvSpPr>
        <p:spPr>
          <a:xfrm>
            <a:off x="630936" y="1038439"/>
            <a:ext cx="3429000" cy="858976"/>
          </a:xfrm>
        </p:spPr>
        <p:txBody>
          <a:bodyPr vert="horz" lIns="91440" tIns="45720" rIns="91440" bIns="45720" rtlCol="0" anchor="b">
            <a:normAutofit/>
          </a:bodyPr>
          <a:lstStyle/>
          <a:p>
            <a:r>
              <a:rPr lang="en-US" sz="3200" dirty="0">
                <a:latin typeface="Calibri" panose="020F0502020204030204" pitchFamily="34" charset="0"/>
                <a:cs typeface="Calibri" panose="020F0502020204030204" pitchFamily="34" charset="0"/>
              </a:rPr>
              <a:t>Complexity</a:t>
            </a:r>
          </a:p>
        </p:txBody>
      </p:sp>
      <p:sp>
        <p:nvSpPr>
          <p:cNvPr id="1129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55A691"/>
          </a:solidFill>
          <a:ln w="38100" cap="rnd">
            <a:solidFill>
              <a:srgbClr val="55A69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4AAAA5-FE4D-0276-78E1-175D8F7B7E70}"/>
              </a:ext>
            </a:extLst>
          </p:cNvPr>
          <p:cNvSpPr/>
          <p:nvPr/>
        </p:nvSpPr>
        <p:spPr>
          <a:xfrm>
            <a:off x="630936" y="2587752"/>
            <a:ext cx="5299296" cy="4080964"/>
          </a:xfrm>
          <a:prstGeom prst="rect">
            <a:avLst/>
          </a:prstGeom>
        </p:spPr>
        <p:txBody>
          <a:bodyPr vert="horz" lIns="91440" tIns="45720" rIns="91440" bIns="45720" rtlCol="0" anchor="t">
            <a:noAutofit/>
          </a:bodyPr>
          <a:lstStyle/>
          <a:p>
            <a:pPr>
              <a:spcAft>
                <a:spcPts val="600"/>
              </a:spcAft>
              <a:defRPr/>
            </a:pPr>
            <a:r>
              <a:rPr lang="en-US" sz="2000" dirty="0">
                <a:latin typeface="Trebuchet MS" panose="020B0603020202020204" pitchFamily="34" charset="0"/>
                <a:cs typeface="Calibri" panose="020F0502020204030204" pitchFamily="34" charset="0"/>
              </a:rPr>
              <a:t>Complexity is more a way of thinking about the world than a new way of working with mathematical models...…It can help all of us address the challenges and opportunities we face in a new epoch of human history. </a:t>
            </a:r>
          </a:p>
          <a:p>
            <a:pPr>
              <a:spcAft>
                <a:spcPts val="600"/>
              </a:spcAft>
              <a:defRPr/>
            </a:pPr>
            <a:r>
              <a:rPr lang="en-US" sz="2000" dirty="0">
                <a:latin typeface="Trebuchet MS" panose="020B0603020202020204" pitchFamily="34" charset="0"/>
                <a:cs typeface="Calibri" panose="020F0502020204030204" pitchFamily="34" charset="0"/>
              </a:rPr>
              <a:t>Using the </a:t>
            </a:r>
            <a:r>
              <a:rPr lang="en-US" sz="2000" dirty="0" err="1">
                <a:latin typeface="Trebuchet MS" panose="020B0603020202020204" pitchFamily="34" charset="0"/>
                <a:cs typeface="Calibri" panose="020F0502020204030204" pitchFamily="34" charset="0"/>
              </a:rPr>
              <a:t>Cynefin</a:t>
            </a:r>
            <a:r>
              <a:rPr lang="en-US" sz="2000" dirty="0">
                <a:latin typeface="Trebuchet MS" panose="020B0603020202020204" pitchFamily="34" charset="0"/>
                <a:cs typeface="Calibri" panose="020F0502020204030204" pitchFamily="34" charset="0"/>
              </a:rPr>
              <a:t> framework can help executives sense which context they are in so that they can not only make better decisions but also avoid the problems that arise when their preferred management style causes them to make mistakes. 								</a:t>
            </a:r>
            <a:r>
              <a:rPr lang="en-US" sz="1600" dirty="0">
                <a:latin typeface="Calibri" panose="020F0502020204030204" pitchFamily="34" charset="0"/>
                <a:cs typeface="Calibri" panose="020F0502020204030204" pitchFamily="34" charset="0"/>
              </a:rPr>
              <a:t>			</a:t>
            </a:r>
          </a:p>
        </p:txBody>
      </p:sp>
      <mc:AlternateContent xmlns:mc="http://schemas.openxmlformats.org/markup-compatibility/2006" xmlns:p14="http://schemas.microsoft.com/office/powerpoint/2010/main">
        <mc:Choice Requires="p14">
          <p:contentPart p14:bwMode="auto" r:id="rId2">
            <p14:nvContentPartPr>
              <p14:cNvPr id="11293" name="Ink 112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1293" name="Ink 112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1266" name="Picture 2" descr="Technology, innovation and communication concept">
            <a:extLst>
              <a:ext uri="{FF2B5EF4-FFF2-40B4-BE49-F238E27FC236}">
                <a16:creationId xmlns:a16="http://schemas.microsoft.com/office/drawing/2014/main" id="{6A3CA290-9248-1296-5F8C-FE2965A5B9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360" y="2005416"/>
            <a:ext cx="5615511" cy="4085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FACEF-E1A9-48FE-82AA-18F10E1C84BF}"/>
              </a:ext>
            </a:extLst>
          </p:cNvPr>
          <p:cNvSpPr/>
          <p:nvPr/>
        </p:nvSpPr>
        <p:spPr>
          <a:xfrm>
            <a:off x="9248368" y="6289684"/>
            <a:ext cx="2441694" cy="369332"/>
          </a:xfrm>
          <a:prstGeom prst="rect">
            <a:avLst/>
          </a:prstGeom>
        </p:spPr>
        <p:txBody>
          <a:bodyPr wrap="none">
            <a:spAutoFit/>
          </a:bodyPr>
          <a:lstStyle/>
          <a:p>
            <a:pPr>
              <a:spcAft>
                <a:spcPts val="600"/>
              </a:spcAft>
              <a:defRPr/>
            </a:pPr>
            <a:r>
              <a:rPr lang="en-US" dirty="0">
                <a:solidFill>
                  <a:srgbClr val="A21A1E"/>
                </a:solidFill>
                <a:latin typeface="Trebuchet MS" panose="020B0603020202020204" pitchFamily="34" charset="0"/>
                <a:cs typeface="Calibri" panose="020F0502020204030204" pitchFamily="34" charset="0"/>
              </a:rPr>
              <a:t>http://bit.ly/1t1Q2ct</a:t>
            </a:r>
            <a:endParaRPr lang="en-US" dirty="0">
              <a:latin typeface="Trebuchet MS" panose="020B0603020202020204" pitchFamily="34" charset="0"/>
              <a:cs typeface="Calibri" panose="020F0502020204030204" pitchFamily="34" charset="0"/>
            </a:endParaRPr>
          </a:p>
        </p:txBody>
      </p:sp>
    </p:spTree>
    <p:extLst>
      <p:ext uri="{BB962C8B-B14F-4D97-AF65-F5344CB8AC3E}">
        <p14:creationId xmlns:p14="http://schemas.microsoft.com/office/powerpoint/2010/main" val="135038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321287" y="638089"/>
            <a:ext cx="5530033" cy="1476801"/>
          </a:xfrm>
        </p:spPr>
        <p:txBody>
          <a:bodyPr anchor="b">
            <a:normAutofit/>
          </a:bodyPr>
          <a:lstStyle/>
          <a:p>
            <a:r>
              <a:rPr lang="en-US" sz="3200" dirty="0">
                <a:latin typeface="Trebuchet MS" panose="020B0603020202020204" pitchFamily="34" charset="0"/>
                <a:cs typeface="Calibri" panose="020F0502020204030204" pitchFamily="34" charset="0"/>
              </a:rPr>
              <a:t>Complexity and Emergence</a:t>
            </a:r>
          </a:p>
        </p:txBody>
      </p:sp>
      <p:sp>
        <p:nvSpPr>
          <p:cNvPr id="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5012922" y="2634406"/>
            <a:ext cx="6841638" cy="3823524"/>
          </a:xfrm>
        </p:spPr>
        <p:txBody>
          <a:bodyPr anchor="t">
            <a:noAutofit/>
          </a:bodyPr>
          <a:lstStyle/>
          <a:p>
            <a:pPr marL="0" indent="0">
              <a:lnSpc>
                <a:spcPct val="100000"/>
              </a:lnSpc>
              <a:buNone/>
            </a:pPr>
            <a:r>
              <a:rPr lang="en-US" sz="1800" dirty="0">
                <a:latin typeface="Trebuchet MS" panose="020B0603020202020204" pitchFamily="34" charset="0"/>
                <a:cs typeface="Calibri" panose="020F0502020204030204" pitchFamily="34" charset="0"/>
              </a:rPr>
              <a:t>Complexity: the myriad of possible ways that the variables in the internal and external environments of the system can interact.</a:t>
            </a:r>
          </a:p>
          <a:p>
            <a:pPr marL="457200" lvl="1" indent="0">
              <a:lnSpc>
                <a:spcPct val="100000"/>
              </a:lnSpc>
              <a:buNone/>
            </a:pPr>
            <a:r>
              <a:rPr lang="en-US" sz="1800" dirty="0">
                <a:latin typeface="Trebuchet MS" panose="020B0603020202020204" pitchFamily="34" charset="0"/>
                <a:cs typeface="Calibri" panose="020F0502020204030204" pitchFamily="34" charset="0"/>
              </a:rPr>
              <a:t>The complex whole: may exhibit properties that are not readily understood by understanding parts of the system.  Complexity is manifested at the level of the system itself.</a:t>
            </a:r>
          </a:p>
          <a:p>
            <a:pPr lvl="1">
              <a:lnSpc>
                <a:spcPct val="100000"/>
              </a:lnSpc>
            </a:pPr>
            <a:endParaRPr lang="en-US" sz="1800" dirty="0">
              <a:latin typeface="Trebuchet MS" panose="020B0603020202020204" pitchFamily="34" charset="0"/>
              <a:cs typeface="Calibri" panose="020F0502020204030204" pitchFamily="34" charset="0"/>
            </a:endParaRPr>
          </a:p>
          <a:p>
            <a:pPr marL="457200" lvl="1" indent="0">
              <a:lnSpc>
                <a:spcPct val="100000"/>
              </a:lnSpc>
              <a:buNone/>
            </a:pPr>
            <a:r>
              <a:rPr lang="en-US" sz="1800" dirty="0">
                <a:latin typeface="Trebuchet MS" panose="020B0603020202020204" pitchFamily="34" charset="0"/>
                <a:cs typeface="Calibri" panose="020F0502020204030204" pitchFamily="34" charset="0"/>
              </a:rPr>
              <a:t>The concept of emergence: what distinguishes a complex context from a complicated one is that some behaviors and patterns emerge in complex situations as a result of the pattern of relationships between the elements that creates a condition</a:t>
            </a:r>
            <a:r>
              <a:rPr lang="en-US" sz="1600" dirty="0">
                <a:latin typeface="Trebuchet MS" panose="020B0603020202020204" pitchFamily="34" charset="0"/>
                <a:cs typeface="Calibri" panose="020F0502020204030204" pitchFamily="34" charset="0"/>
              </a:rPr>
              <a:t>.</a:t>
            </a:r>
          </a:p>
          <a:p>
            <a:pPr lvl="2">
              <a:lnSpc>
                <a:spcPct val="100000"/>
              </a:lnSpc>
            </a:pPr>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medium.com</a:t>
            </a:r>
            <a:r>
              <a:rPr lang="en-US" sz="1200" dirty="0">
                <a:latin typeface="Calibri" panose="020F0502020204030204" pitchFamily="34" charset="0"/>
                <a:cs typeface="Calibri" panose="020F0502020204030204" pitchFamily="34" charset="0"/>
              </a:rPr>
              <a:t>/age-of-awareness/facing-complexity-means-befriending-uncertainty-and-ambiguity-46b7f576570</a:t>
            </a:r>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1956150"/>
                <a:ext cx="36000" cy="32709"/>
              </a:xfrm>
              <a:prstGeom prst="rect">
                <a:avLst/>
              </a:prstGeom>
            </p:spPr>
          </p:pic>
        </mc:Fallback>
      </mc:AlternateContent>
      <p:pic>
        <p:nvPicPr>
          <p:cNvPr id="8" name="Picture 7" descr="A network formed by white dots">
            <a:extLst>
              <a:ext uri="{FF2B5EF4-FFF2-40B4-BE49-F238E27FC236}">
                <a16:creationId xmlns:a16="http://schemas.microsoft.com/office/drawing/2014/main" id="{EA433A33-20AF-E5F2-9790-54A8B3A34229}"/>
              </a:ext>
            </a:extLst>
          </p:cNvPr>
          <p:cNvPicPr>
            <a:picLocks noChangeAspect="1"/>
          </p:cNvPicPr>
          <p:nvPr/>
        </p:nvPicPr>
        <p:blipFill rotWithShape="1">
          <a:blip r:embed="rId4"/>
          <a:srcRect l="48457" r="6042" b="-1"/>
          <a:stretch/>
        </p:blipFill>
        <p:spPr>
          <a:xfrm>
            <a:off x="977520" y="640080"/>
            <a:ext cx="3840986" cy="4951115"/>
          </a:xfrm>
          <a:prstGeom prst="rect">
            <a:avLst/>
          </a:prstGeom>
        </p:spPr>
      </p:pic>
    </p:spTree>
    <p:extLst>
      <p:ext uri="{BB962C8B-B14F-4D97-AF65-F5344CB8AC3E}">
        <p14:creationId xmlns:p14="http://schemas.microsoft.com/office/powerpoint/2010/main" val="368015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841248" y="548640"/>
            <a:ext cx="3419540" cy="5431536"/>
          </a:xfrm>
        </p:spPr>
        <p:txBody>
          <a:bodyPr>
            <a:normAutofit/>
          </a:bodyPr>
          <a:lstStyle/>
          <a:p>
            <a:r>
              <a:rPr lang="en-US" sz="3200" dirty="0">
                <a:latin typeface="Trebuchet MS" panose="020B0603020202020204" pitchFamily="34" charset="0"/>
                <a:cs typeface="Calibri" panose="020F0502020204030204" pitchFamily="34" charset="0"/>
              </a:rPr>
              <a:t>Management Manifestation of Complexity</a:t>
            </a:r>
          </a:p>
        </p:txBody>
      </p:sp>
      <p:sp>
        <p:nvSpPr>
          <p:cNvPr id="13"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8595" y="1222651"/>
            <a:ext cx="6052158" cy="4614269"/>
          </a:xfrm>
        </p:spPr>
        <p:txBody>
          <a:bodyPr anchor="ctr">
            <a:normAutofit/>
          </a:bodyPr>
          <a:lstStyle/>
          <a:p>
            <a:pPr>
              <a:buFont typeface="Wingdings" charset="2"/>
              <a:buChar char="ü"/>
            </a:pPr>
            <a:r>
              <a:rPr lang="en-US" sz="2400" dirty="0">
                <a:latin typeface="Trebuchet MS" panose="020B0603020202020204" pitchFamily="34" charset="0"/>
                <a:cs typeface="Calibri" panose="020F0502020204030204" pitchFamily="34" charset="0"/>
              </a:rPr>
              <a:t>It is not clear which activities are relevant;</a:t>
            </a:r>
          </a:p>
          <a:p>
            <a:pPr>
              <a:buFont typeface="Wingdings" charset="2"/>
              <a:buChar char="ü"/>
            </a:pPr>
            <a:endParaRPr lang="en-US" sz="2400" dirty="0">
              <a:latin typeface="Trebuchet MS" panose="020B0603020202020204" pitchFamily="34" charset="0"/>
              <a:cs typeface="Calibri" panose="020F0502020204030204" pitchFamily="34" charset="0"/>
            </a:endParaRPr>
          </a:p>
          <a:p>
            <a:pPr>
              <a:buFont typeface="Wingdings" charset="2"/>
              <a:buChar char="ü"/>
            </a:pPr>
            <a:r>
              <a:rPr lang="en-US" sz="2400" dirty="0">
                <a:latin typeface="Trebuchet MS" panose="020B0603020202020204" pitchFamily="34" charset="0"/>
                <a:cs typeface="Calibri" panose="020F0502020204030204" pitchFamily="34" charset="0"/>
              </a:rPr>
              <a:t>Is not apparent how or to what extent these activities are interdependent; and</a:t>
            </a:r>
          </a:p>
          <a:p>
            <a:pPr>
              <a:buFont typeface="Wingdings" charset="2"/>
              <a:buChar char="ü"/>
            </a:pPr>
            <a:endParaRPr lang="en-US" sz="2400" dirty="0">
              <a:latin typeface="Trebuchet MS" panose="020B0603020202020204" pitchFamily="34" charset="0"/>
              <a:cs typeface="Calibri" panose="020F0502020204030204" pitchFamily="34" charset="0"/>
            </a:endParaRPr>
          </a:p>
          <a:p>
            <a:pPr>
              <a:buFont typeface="Wingdings" charset="2"/>
              <a:buChar char="ü"/>
            </a:pPr>
            <a:r>
              <a:rPr lang="en-US" sz="2400" dirty="0">
                <a:latin typeface="Trebuchet MS" panose="020B0603020202020204" pitchFamily="34" charset="0"/>
                <a:cs typeface="Calibri" panose="020F0502020204030204" pitchFamily="34" charset="0"/>
              </a:rPr>
              <a:t>The environment to a decision maker appears ill-structured, dynamic, and uncertain.</a:t>
            </a:r>
          </a:p>
          <a:p>
            <a:pPr>
              <a:buFont typeface="Wingdings" charset="2"/>
              <a:buChar char="ü"/>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480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841248" y="548640"/>
            <a:ext cx="3419540" cy="5431536"/>
          </a:xfrm>
          <a:prstGeom prst="rect">
            <a:avLst/>
          </a:prstGeom>
        </p:spPr>
        <p:txBody>
          <a:bodyPr>
            <a:normAutofit/>
          </a:bodyPr>
          <a:lstStyle/>
          <a:p>
            <a:pPr>
              <a:lnSpc>
                <a:spcPct val="90000"/>
              </a:lnSpc>
            </a:pPr>
            <a:r>
              <a:rPr lang="en-US" sz="3200" dirty="0">
                <a:latin typeface="Trebuchet MS" panose="020B0603020202020204" pitchFamily="34" charset="0"/>
                <a:cs typeface="Calibri" panose="020F0502020204030204" pitchFamily="34" charset="0"/>
              </a:rPr>
              <a:t>Examples of Organizational COMPLEXITY</a:t>
            </a:r>
          </a:p>
        </p:txBody>
      </p:sp>
      <p:sp>
        <p:nvSpPr>
          <p:cNvPr id="21"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8595" y="552091"/>
            <a:ext cx="6052158" cy="6182664"/>
          </a:xfrm>
        </p:spPr>
        <p:txBody>
          <a:bodyPr anchor="ctr">
            <a:noAutofit/>
          </a:bodyPr>
          <a:lstStyle/>
          <a:p>
            <a:pPr>
              <a:lnSpc>
                <a:spcPct val="100000"/>
              </a:lnSpc>
            </a:pPr>
            <a:endParaRPr lang="en-US" sz="1800" dirty="0">
              <a:latin typeface="Calibri" panose="020F0502020204030204" pitchFamily="34" charset="0"/>
              <a:cs typeface="Calibri" panose="020F0502020204030204" pitchFamily="34" charset="0"/>
            </a:endParaRPr>
          </a:p>
          <a:p>
            <a:pPr marL="0" indent="0">
              <a:lnSpc>
                <a:spcPct val="100000"/>
              </a:lnSpc>
              <a:buNone/>
            </a:pPr>
            <a:r>
              <a:rPr lang="en-US" sz="2000" dirty="0">
                <a:latin typeface="Trebuchet MS" panose="020B0603020202020204" pitchFamily="34" charset="0"/>
                <a:cs typeface="Calibri" panose="020F0502020204030204" pitchFamily="34" charset="0"/>
              </a:rPr>
              <a:t>When an earthquake strikes, social infrastructure goes into a state of shock, and the first job of the authorities is to get things back up and running.</a:t>
            </a:r>
          </a:p>
          <a:p>
            <a:pPr marL="0" indent="0">
              <a:lnSpc>
                <a:spcPct val="100000"/>
              </a:lnSpc>
              <a:buNone/>
            </a:pPr>
            <a:r>
              <a:rPr lang="en-US" sz="2000" dirty="0">
                <a:latin typeface="Trebuchet MS" panose="020B0603020202020204" pitchFamily="34" charset="0"/>
                <a:cs typeface="Calibri" panose="020F0502020204030204" pitchFamily="34" charset="0"/>
              </a:rPr>
              <a:t> </a:t>
            </a:r>
          </a:p>
          <a:p>
            <a:pPr marL="0" indent="0">
              <a:lnSpc>
                <a:spcPct val="100000"/>
              </a:lnSpc>
              <a:buNone/>
            </a:pPr>
            <a:r>
              <a:rPr lang="en-US" sz="2000" dirty="0">
                <a:latin typeface="Trebuchet MS" panose="020B0603020202020204" pitchFamily="34" charset="0"/>
                <a:cs typeface="Calibri" panose="020F0502020204030204" pitchFamily="34" charset="0"/>
              </a:rPr>
              <a:t>The same holds true when a blue-chip company riding a prolonged wave of competitive advantage suddenly runs smack into disruptive technology that is creating discontinuity in in its traditional markets. Stock price crumbles, analysts call, partners defect, employees resign, competitors gloat, customers hedge, and investors demand action. It is time for triage.</a:t>
            </a:r>
          </a:p>
          <a:p>
            <a:pPr marL="0" indent="0">
              <a:lnSpc>
                <a:spcPct val="100000"/>
              </a:lnSpc>
              <a:buNone/>
            </a:pPr>
            <a:r>
              <a:rPr lang="en-US" sz="2000" dirty="0">
                <a:latin typeface="Trebuchet MS" panose="020B0603020202020204" pitchFamily="34" charset="0"/>
                <a:cs typeface="Calibri" panose="020F0502020204030204" pitchFamily="34" charset="0"/>
              </a:rPr>
              <a:t> </a:t>
            </a:r>
          </a:p>
          <a:p>
            <a:pPr marL="1371600" lvl="3" indent="0">
              <a:lnSpc>
                <a:spcPct val="100000"/>
              </a:lnSpc>
              <a:buNone/>
            </a:pPr>
            <a:r>
              <a:rPr lang="en-US" dirty="0">
                <a:latin typeface="Trebuchet MS" panose="020B0603020202020204" pitchFamily="34" charset="0"/>
                <a:cs typeface="Calibri" panose="020F0502020204030204" pitchFamily="34" charset="0"/>
              </a:rPr>
              <a:t>Moore, Geoffrey, A. (2000). </a:t>
            </a:r>
            <a:r>
              <a:rPr lang="en-US" i="1" dirty="0">
                <a:latin typeface="Trebuchet MS" panose="020B0603020202020204" pitchFamily="34" charset="0"/>
                <a:cs typeface="Calibri" panose="020F0502020204030204" pitchFamily="34" charset="0"/>
              </a:rPr>
              <a:t>Living on the Fault Line, Managing for Shareholders Value in the Age of Internet</a:t>
            </a:r>
            <a:r>
              <a:rPr lang="en-US" dirty="0">
                <a:latin typeface="Trebuchet MS" panose="020B0603020202020204" pitchFamily="34" charset="0"/>
                <a:cs typeface="Calibri" panose="020F0502020204030204" pitchFamily="34" charset="0"/>
              </a:rPr>
              <a:t>. New York: Harper Business. Page 188.</a:t>
            </a:r>
          </a:p>
          <a:p>
            <a:pPr marL="0" indent="0">
              <a:lnSpc>
                <a:spcPct val="100000"/>
              </a:lnSpc>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1529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EDD23-083B-844F-3B32-2F7A8AD6D7BD}"/>
              </a:ext>
            </a:extLst>
          </p:cNvPr>
          <p:cNvSpPr>
            <a:spLocks noGrp="1"/>
          </p:cNvSpPr>
          <p:nvPr>
            <p:ph type="title"/>
          </p:nvPr>
        </p:nvSpPr>
        <p:spPr>
          <a:xfrm>
            <a:off x="4654296" y="329184"/>
            <a:ext cx="6894576" cy="1783080"/>
          </a:xfrm>
        </p:spPr>
        <p:txBody>
          <a:bodyPr anchor="b">
            <a:normAutofit/>
          </a:bodyPr>
          <a:lstStyle/>
          <a:p>
            <a:r>
              <a:rPr lang="en-US" sz="3200" b="0" i="0" u="none" strike="noStrike" dirty="0">
                <a:effectLst/>
                <a:latin typeface="Trebuchet MS" panose="020B0603020202020204" pitchFamily="34" charset="0"/>
                <a:cs typeface="Calibri" panose="020F0502020204030204" pitchFamily="34" charset="0"/>
              </a:rPr>
              <a:t>“S H E L L” model</a:t>
            </a:r>
            <a:endParaRPr lang="en-US" sz="3200" dirty="0">
              <a:latin typeface="Trebuchet MS" panose="020B0603020202020204" pitchFamily="34" charset="0"/>
              <a:cs typeface="Calibri" panose="020F0502020204030204" pitchFamily="34" charset="0"/>
            </a:endParaRPr>
          </a:p>
        </p:txBody>
      </p:sp>
      <p:pic>
        <p:nvPicPr>
          <p:cNvPr id="1026" name="Picture 2" descr="A diagram of a house&#10;&#10;Description automatically generated with low confidence">
            <a:extLst>
              <a:ext uri="{FF2B5EF4-FFF2-40B4-BE49-F238E27FC236}">
                <a16:creationId xmlns:a16="http://schemas.microsoft.com/office/drawing/2014/main" id="{E6DBFB43-EBEA-7A50-A386-36DAD2B694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45" r="5772" b="-1"/>
          <a:stretch/>
        </p:blipFill>
        <p:spPr bwMode="auto">
          <a:xfrm>
            <a:off x="785842" y="1637351"/>
            <a:ext cx="2900343" cy="2942178"/>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308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eroplane Design and Engineering - OpenLearn - Open University">
            <a:extLst>
              <a:ext uri="{FF2B5EF4-FFF2-40B4-BE49-F238E27FC236}">
                <a16:creationId xmlns:a16="http://schemas.microsoft.com/office/drawing/2014/main" id="{1EDEA956-630A-D032-87B4-6A736DACED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0" r="-3" b="-3"/>
          <a:stretch/>
        </p:blipFill>
        <p:spPr bwMode="auto">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085" name="Content Placeholder 2">
            <a:extLst>
              <a:ext uri="{FF2B5EF4-FFF2-40B4-BE49-F238E27FC236}">
                <a16:creationId xmlns:a16="http://schemas.microsoft.com/office/drawing/2014/main" id="{5570C268-254F-3805-B916-99A99E53D33C}"/>
              </a:ext>
            </a:extLst>
          </p:cNvPr>
          <p:cNvSpPr>
            <a:spLocks noGrp="1"/>
          </p:cNvSpPr>
          <p:nvPr>
            <p:ph idx="1"/>
          </p:nvPr>
        </p:nvSpPr>
        <p:spPr>
          <a:xfrm>
            <a:off x="3975651" y="2523462"/>
            <a:ext cx="8014915" cy="4179372"/>
          </a:xfrm>
        </p:spPr>
        <p:txBody>
          <a:bodyPr>
            <a:noAutofit/>
          </a:bodyPr>
          <a:lstStyle/>
          <a:p>
            <a:pPr marL="0" marR="0" lvl="0" indent="0" defTabSz="914400" rtl="0" eaLnBrk="0" fontAlgn="base" latinLnBrk="0" hangingPunct="0">
              <a:lnSpc>
                <a:spcPct val="100000"/>
              </a:lnSpc>
              <a:spcBef>
                <a:spcPct val="0"/>
              </a:spcBef>
              <a:spcAft>
                <a:spcPts val="600"/>
              </a:spcAft>
              <a:buClrTx/>
              <a:buSzTx/>
              <a:buNone/>
              <a:tabLst/>
            </a:pPr>
            <a:r>
              <a:rPr lang="en-US" sz="1800" b="0" i="0" dirty="0">
                <a:effectLst/>
                <a:latin typeface="Trebuchet MS" panose="020B0603020202020204" pitchFamily="34" charset="0"/>
                <a:cs typeface="Calibri" panose="020F0502020204030204" pitchFamily="34" charset="0"/>
              </a:rPr>
              <a:t>The concept (the name being derived from the initial letters of its components, Software, Hardware, Environment, Liveware) was first developed by Edwards in 1972, with a modified diagram to illustrate the model developed by Hawkins in 1975.</a:t>
            </a:r>
            <a:endParaRPr kumimoji="0" lang="en-US" altLang="en-US" sz="1800" b="1" i="0" u="none" strike="noStrike" cap="none" normalizeH="0" baseline="0" dirty="0">
              <a:ln>
                <a:noFill/>
              </a:ln>
              <a:effectLst/>
              <a:latin typeface="Trebuchet MS" panose="020B060302020202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ts val="600"/>
              </a:spcAft>
              <a:buClrTx/>
              <a:buSzTx/>
              <a:buFontTx/>
              <a:buChar char="•"/>
              <a:tabLst/>
            </a:pPr>
            <a:r>
              <a:rPr kumimoji="0" lang="en-US" altLang="en-US" sz="1800" b="1" i="0" u="none" strike="noStrike" cap="none" normalizeH="0" baseline="0" dirty="0">
                <a:ln>
                  <a:noFill/>
                </a:ln>
                <a:effectLst/>
                <a:latin typeface="Trebuchet MS" panose="020B0603020202020204" pitchFamily="34" charset="0"/>
                <a:cs typeface="Calibri" panose="020F0502020204030204" pitchFamily="34" charset="0"/>
              </a:rPr>
              <a:t>Software</a:t>
            </a:r>
            <a:r>
              <a:rPr kumimoji="0" lang="en-US" altLang="en-US" sz="1800" b="0" i="0" u="none" strike="noStrike" cap="none" normalizeH="0" baseline="0" dirty="0">
                <a:ln>
                  <a:noFill/>
                </a:ln>
                <a:effectLst/>
                <a:latin typeface="Trebuchet MS" panose="020B0603020202020204" pitchFamily="34" charset="0"/>
                <a:cs typeface="Calibri" panose="020F0502020204030204" pitchFamily="34" charset="0"/>
              </a:rPr>
              <a:t> - the rules, procedures, written documents etc., which are part of the standard operating procedures.</a:t>
            </a:r>
          </a:p>
          <a:p>
            <a:pPr marL="0" marR="0" lvl="0" indent="0" defTabSz="914400" rtl="0" eaLnBrk="0" fontAlgn="base" latinLnBrk="0" hangingPunct="0">
              <a:lnSpc>
                <a:spcPct val="100000"/>
              </a:lnSpc>
              <a:spcBef>
                <a:spcPct val="0"/>
              </a:spcBef>
              <a:spcAft>
                <a:spcPts val="600"/>
              </a:spcAft>
              <a:buClrTx/>
              <a:buSzTx/>
              <a:buFontTx/>
              <a:buChar char="•"/>
              <a:tabLst/>
            </a:pPr>
            <a:r>
              <a:rPr kumimoji="0" lang="en-US" altLang="en-US" sz="1800" b="1" i="0" u="none" strike="noStrike" cap="none" normalizeH="0" baseline="0" dirty="0">
                <a:ln>
                  <a:noFill/>
                </a:ln>
                <a:effectLst/>
                <a:latin typeface="Trebuchet MS" panose="020B0603020202020204" pitchFamily="34" charset="0"/>
                <a:cs typeface="Calibri" panose="020F0502020204030204" pitchFamily="34" charset="0"/>
              </a:rPr>
              <a:t>Hardware</a:t>
            </a:r>
            <a:r>
              <a:rPr kumimoji="0" lang="en-US" altLang="en-US" sz="1800" b="0" i="0" u="none" strike="noStrike" cap="none" normalizeH="0" baseline="0" dirty="0">
                <a:ln>
                  <a:noFill/>
                </a:ln>
                <a:effectLst/>
                <a:latin typeface="Trebuchet MS" panose="020B0603020202020204" pitchFamily="34" charset="0"/>
                <a:cs typeface="Calibri" panose="020F0502020204030204" pitchFamily="34" charset="0"/>
              </a:rPr>
              <a:t> - the Air Traffic Control suites, their configuration, controls and surfaces, displays and functional systems.</a:t>
            </a:r>
          </a:p>
          <a:p>
            <a:pPr marL="0" marR="0" lvl="0" indent="0" defTabSz="914400" rtl="0" eaLnBrk="0" fontAlgn="base" latinLnBrk="0" hangingPunct="0">
              <a:lnSpc>
                <a:spcPct val="100000"/>
              </a:lnSpc>
              <a:spcBef>
                <a:spcPct val="0"/>
              </a:spcBef>
              <a:spcAft>
                <a:spcPts val="600"/>
              </a:spcAft>
              <a:buClrTx/>
              <a:buSzTx/>
              <a:buFontTx/>
              <a:buChar char="•"/>
              <a:tabLst/>
            </a:pPr>
            <a:r>
              <a:rPr kumimoji="0" lang="en-US" altLang="en-US" sz="1800" b="1" i="0" u="none" strike="noStrike" cap="none" normalizeH="0" baseline="0" dirty="0">
                <a:ln>
                  <a:noFill/>
                </a:ln>
                <a:effectLst/>
                <a:latin typeface="Trebuchet MS" panose="020B0603020202020204" pitchFamily="34" charset="0"/>
                <a:cs typeface="Calibri" panose="020F0502020204030204" pitchFamily="34" charset="0"/>
              </a:rPr>
              <a:t>Environment</a:t>
            </a:r>
            <a:r>
              <a:rPr kumimoji="0" lang="en-US" altLang="en-US" sz="1800" b="0" i="0" u="none" strike="noStrike" cap="none" normalizeH="0" baseline="0" dirty="0">
                <a:ln>
                  <a:noFill/>
                </a:ln>
                <a:effectLst/>
                <a:latin typeface="Trebuchet MS" panose="020B0603020202020204" pitchFamily="34" charset="0"/>
                <a:cs typeface="Calibri" panose="020F0502020204030204" pitchFamily="34" charset="0"/>
              </a:rPr>
              <a:t> - the situation in which the L-H-S system must function, the social and economic climate as well as the natural environment.</a:t>
            </a:r>
          </a:p>
          <a:p>
            <a:pPr marL="0" marR="0" lvl="0" indent="0" defTabSz="914400" rtl="0" eaLnBrk="0" fontAlgn="base" latinLnBrk="0" hangingPunct="0">
              <a:lnSpc>
                <a:spcPct val="100000"/>
              </a:lnSpc>
              <a:spcBef>
                <a:spcPct val="0"/>
              </a:spcBef>
              <a:spcAft>
                <a:spcPts val="600"/>
              </a:spcAft>
              <a:buClrTx/>
              <a:buSzTx/>
              <a:buFontTx/>
              <a:buChar char="•"/>
              <a:tabLst/>
            </a:pPr>
            <a:r>
              <a:rPr kumimoji="0" lang="en-US" altLang="en-US" sz="1800" b="1" i="0" u="none" strike="noStrike" cap="none" normalizeH="0" baseline="0" dirty="0">
                <a:ln>
                  <a:noFill/>
                </a:ln>
                <a:effectLst/>
                <a:latin typeface="Trebuchet MS" panose="020B0603020202020204" pitchFamily="34" charset="0"/>
                <a:cs typeface="Calibri" panose="020F0502020204030204" pitchFamily="34" charset="0"/>
              </a:rPr>
              <a:t>Liveware</a:t>
            </a:r>
            <a:r>
              <a:rPr kumimoji="0" lang="en-US" altLang="en-US" sz="1800" b="0" i="0" u="none" strike="noStrike" cap="none" normalizeH="0" baseline="0" dirty="0">
                <a:ln>
                  <a:noFill/>
                </a:ln>
                <a:effectLst/>
                <a:latin typeface="Trebuchet MS" panose="020B0603020202020204" pitchFamily="34" charset="0"/>
                <a:cs typeface="Calibri" panose="020F0502020204030204" pitchFamily="34" charset="0"/>
              </a:rPr>
              <a:t> - the human beings - the controller with other controllers, flight crews, engineers and maintenance personnel, management and administration people - within in the system.</a:t>
            </a:r>
          </a:p>
        </p:txBody>
      </p:sp>
    </p:spTree>
    <p:extLst>
      <p:ext uri="{BB962C8B-B14F-4D97-AF65-F5344CB8AC3E}">
        <p14:creationId xmlns:p14="http://schemas.microsoft.com/office/powerpoint/2010/main" val="3687059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41248" y="548640"/>
            <a:ext cx="3419540" cy="5431536"/>
          </a:xfrm>
        </p:spPr>
        <p:txBody>
          <a:bodyPr>
            <a:normAutofit/>
          </a:bodyPr>
          <a:lstStyle/>
          <a:p>
            <a:pPr>
              <a:lnSpc>
                <a:spcPct val="90000"/>
              </a:lnSpc>
            </a:pPr>
            <a:r>
              <a:rPr lang="en-US" sz="3200" dirty="0">
                <a:latin typeface="Trebuchet MS" panose="020B0603020202020204" pitchFamily="34" charset="0"/>
                <a:cs typeface="Calibri" panose="020F0502020204030204" pitchFamily="34" charset="0"/>
              </a:rPr>
              <a:t>Complex Adaptive and Complex Evolving Systems: Difference</a:t>
            </a:r>
          </a:p>
        </p:txBody>
      </p:sp>
      <p:sp>
        <p:nvSpPr>
          <p:cNvPr id="13"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5298595" y="552091"/>
            <a:ext cx="6052158" cy="5431536"/>
          </a:xfrm>
        </p:spPr>
        <p:txBody>
          <a:bodyPr anchor="ctr">
            <a:normAutofit/>
          </a:bodyPr>
          <a:lstStyle/>
          <a:p>
            <a:pPr marL="0" indent="0">
              <a:buNone/>
            </a:pPr>
            <a:r>
              <a:rPr lang="en-US" sz="2400" dirty="0">
                <a:latin typeface="Trebuchet MS" panose="020B0603020202020204" pitchFamily="34" charset="0"/>
                <a:cs typeface="Calibri" panose="020F0502020204030204" pitchFamily="34" charset="0"/>
              </a:rPr>
              <a:t>The idea of complex evolving systems grew out of the somewhat simpler concept of “complex adaptive systems.” </a:t>
            </a:r>
          </a:p>
          <a:p>
            <a:endParaRPr lang="en-US" sz="2400" dirty="0">
              <a:latin typeface="Trebuchet MS" panose="020B0603020202020204" pitchFamily="34" charset="0"/>
              <a:cs typeface="Calibri" panose="020F0502020204030204" pitchFamily="34" charset="0"/>
            </a:endParaRPr>
          </a:p>
          <a:p>
            <a:pPr marL="0" indent="0">
              <a:buNone/>
            </a:pPr>
            <a:r>
              <a:rPr lang="en-US" sz="2400" dirty="0">
                <a:latin typeface="Trebuchet MS" panose="020B0603020202020204" pitchFamily="34" charset="0"/>
                <a:cs typeface="Calibri" panose="020F0502020204030204" pitchFamily="34" charset="0"/>
              </a:rPr>
              <a:t>The difference is that the evolving systems not only adapt and survive, they also learn better adaptations over time as a form of “meta-adaptation.” </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2782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itle 1"/>
          <p:cNvSpPr txBox="1">
            <a:spLocks/>
          </p:cNvSpPr>
          <p:nvPr/>
        </p:nvSpPr>
        <p:spPr bwMode="auto">
          <a:xfrm>
            <a:off x="1660526" y="233206"/>
            <a:ext cx="8855075" cy="1062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6" tIns="45718" rIns="91436" bIns="45718"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latin typeface="Trebuchet MS" panose="020B0603020202020204" pitchFamily="34" charset="0"/>
                <a:cs typeface="Calibri"/>
              </a:rPr>
              <a:t>Complexity Theory</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039" y="1334252"/>
            <a:ext cx="2913440" cy="2319098"/>
          </a:xfrm>
          <a:prstGeom prst="rect">
            <a:avLst/>
          </a:prstGeom>
        </p:spPr>
      </p:pic>
      <p:sp>
        <p:nvSpPr>
          <p:cNvPr id="3" name="TextBox 2"/>
          <p:cNvSpPr txBox="1"/>
          <p:nvPr/>
        </p:nvSpPr>
        <p:spPr>
          <a:xfrm>
            <a:off x="1905000" y="3708565"/>
            <a:ext cx="2859784" cy="369332"/>
          </a:xfrm>
          <a:prstGeom prst="rect">
            <a:avLst/>
          </a:prstGeom>
          <a:noFill/>
        </p:spPr>
        <p:txBody>
          <a:bodyPr wrap="square" rtlCol="0">
            <a:spAutoFit/>
          </a:bodyPr>
          <a:lstStyle/>
          <a:p>
            <a:pPr algn="ctr"/>
            <a:r>
              <a:rPr lang="en-US" b="1" dirty="0"/>
              <a:t>Interactive Elements</a:t>
            </a:r>
          </a:p>
        </p:txBody>
      </p:sp>
      <p:grpSp>
        <p:nvGrpSpPr>
          <p:cNvPr id="5" name="Group 4"/>
          <p:cNvGrpSpPr/>
          <p:nvPr/>
        </p:nvGrpSpPr>
        <p:grpSpPr>
          <a:xfrm>
            <a:off x="4972830" y="1444779"/>
            <a:ext cx="2836242" cy="2409639"/>
            <a:chOff x="3657600" y="995206"/>
            <a:chExt cx="2627471" cy="2098975"/>
          </a:xfrm>
        </p:grpSpPr>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657600" y="995206"/>
              <a:ext cx="2627471" cy="1895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307390" y="2742280"/>
              <a:ext cx="1472612" cy="351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5105400" y="3429000"/>
            <a:ext cx="2859784" cy="369332"/>
          </a:xfrm>
          <a:prstGeom prst="rect">
            <a:avLst/>
          </a:prstGeom>
          <a:noFill/>
        </p:spPr>
        <p:txBody>
          <a:bodyPr wrap="square" rtlCol="0">
            <a:spAutoFit/>
          </a:bodyPr>
          <a:lstStyle/>
          <a:p>
            <a:pPr algn="ctr"/>
            <a:r>
              <a:rPr lang="en-US" b="1" dirty="0"/>
              <a:t>Non-linear</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7648" y="1143001"/>
            <a:ext cx="2557952" cy="2566479"/>
          </a:xfrm>
          <a:prstGeom prst="rect">
            <a:avLst/>
          </a:prstGeom>
        </p:spPr>
      </p:pic>
      <p:sp>
        <p:nvSpPr>
          <p:cNvPr id="19" name="TextBox 18"/>
          <p:cNvSpPr txBox="1"/>
          <p:nvPr/>
        </p:nvSpPr>
        <p:spPr>
          <a:xfrm>
            <a:off x="7787288" y="3725259"/>
            <a:ext cx="2859784" cy="369332"/>
          </a:xfrm>
          <a:prstGeom prst="rect">
            <a:avLst/>
          </a:prstGeom>
          <a:noFill/>
        </p:spPr>
        <p:txBody>
          <a:bodyPr wrap="square" rtlCol="0">
            <a:spAutoFit/>
          </a:bodyPr>
          <a:lstStyle/>
          <a:p>
            <a:pPr algn="ctr"/>
            <a:r>
              <a:rPr lang="en-US" b="1" dirty="0"/>
              <a:t>Whole &gt; Parts</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4343401"/>
            <a:ext cx="3448830" cy="1271113"/>
          </a:xfrm>
          <a:prstGeom prst="rect">
            <a:avLst/>
          </a:prstGeom>
        </p:spPr>
      </p:pic>
      <p:sp>
        <p:nvSpPr>
          <p:cNvPr id="21" name="TextBox 20"/>
          <p:cNvSpPr txBox="1"/>
          <p:nvPr/>
        </p:nvSpPr>
        <p:spPr>
          <a:xfrm>
            <a:off x="1981200" y="5715000"/>
            <a:ext cx="2859784" cy="369332"/>
          </a:xfrm>
          <a:prstGeom prst="rect">
            <a:avLst/>
          </a:prstGeom>
          <a:noFill/>
        </p:spPr>
        <p:txBody>
          <a:bodyPr wrap="square" rtlCol="0">
            <a:spAutoFit/>
          </a:bodyPr>
          <a:lstStyle/>
          <a:p>
            <a:pPr algn="ctr"/>
            <a:r>
              <a:rPr lang="en-US" b="1" dirty="0"/>
              <a:t>Evolution is Irreversible</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1206" y="4114800"/>
            <a:ext cx="2697867" cy="1816564"/>
          </a:xfrm>
          <a:prstGeom prst="rect">
            <a:avLst/>
          </a:prstGeom>
        </p:spPr>
      </p:pic>
      <p:sp>
        <p:nvSpPr>
          <p:cNvPr id="23" name="TextBox 22"/>
          <p:cNvSpPr txBox="1"/>
          <p:nvPr/>
        </p:nvSpPr>
        <p:spPr>
          <a:xfrm>
            <a:off x="5111205" y="5906870"/>
            <a:ext cx="2859784" cy="646331"/>
          </a:xfrm>
          <a:prstGeom prst="rect">
            <a:avLst/>
          </a:prstGeom>
          <a:noFill/>
        </p:spPr>
        <p:txBody>
          <a:bodyPr wrap="square" rtlCol="0">
            <a:spAutoFit/>
          </a:bodyPr>
          <a:lstStyle/>
          <a:p>
            <a:pPr algn="ctr"/>
            <a:r>
              <a:rPr lang="en-US" b="1" dirty="0"/>
              <a:t>Hindsight Does Not Lead</a:t>
            </a:r>
          </a:p>
          <a:p>
            <a:pPr algn="ctr"/>
            <a:r>
              <a:rPr lang="en-US" b="1" dirty="0"/>
              <a:t>To Foresight</a:t>
            </a:r>
          </a:p>
        </p:txBody>
      </p:sp>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57649" y="4191000"/>
            <a:ext cx="2550979" cy="1810214"/>
          </a:xfrm>
          <a:prstGeom prst="rect">
            <a:avLst/>
          </a:prstGeom>
        </p:spPr>
      </p:pic>
      <p:sp>
        <p:nvSpPr>
          <p:cNvPr id="25" name="TextBox 24"/>
          <p:cNvSpPr txBox="1"/>
          <p:nvPr/>
        </p:nvSpPr>
        <p:spPr>
          <a:xfrm>
            <a:off x="7808216" y="5943600"/>
            <a:ext cx="2859784" cy="369332"/>
          </a:xfrm>
          <a:prstGeom prst="rect">
            <a:avLst/>
          </a:prstGeom>
          <a:noFill/>
        </p:spPr>
        <p:txBody>
          <a:bodyPr wrap="square" rtlCol="0">
            <a:spAutoFit/>
          </a:bodyPr>
          <a:lstStyle/>
          <a:p>
            <a:pPr algn="ctr"/>
            <a:r>
              <a:rPr lang="en-US" b="1" dirty="0"/>
              <a:t>Cannot Forecast</a:t>
            </a:r>
          </a:p>
        </p:txBody>
      </p:sp>
    </p:spTree>
    <p:extLst>
      <p:ext uri="{BB962C8B-B14F-4D97-AF65-F5344CB8AC3E}">
        <p14:creationId xmlns:p14="http://schemas.microsoft.com/office/powerpoint/2010/main" val="135899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terrey Center for Higher Learning of Design | Ranking &amp; Review">
            <a:extLst>
              <a:ext uri="{FF2B5EF4-FFF2-40B4-BE49-F238E27FC236}">
                <a16:creationId xmlns:a16="http://schemas.microsoft.com/office/drawing/2014/main" id="{E2072916-BEC8-42DB-9971-C387D10A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386" y="26667"/>
            <a:ext cx="1592084" cy="15920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AE8065B-A76D-4416-88FE-0A5724A4F933}"/>
              </a:ext>
            </a:extLst>
          </p:cNvPr>
          <p:cNvSpPr/>
          <p:nvPr/>
        </p:nvSpPr>
        <p:spPr>
          <a:xfrm>
            <a:off x="3734006" y="246692"/>
            <a:ext cx="6411858" cy="1200329"/>
          </a:xfrm>
          <a:prstGeom prst="rect">
            <a:avLst/>
          </a:prstGeom>
        </p:spPr>
        <p:txBody>
          <a:bodyPr wrap="square">
            <a:spAutoFit/>
          </a:bodyPr>
          <a:lstStyle/>
          <a:p>
            <a:pPr algn="ctr"/>
            <a:r>
              <a:rPr lang="en-US" sz="3600" b="1" dirty="0">
                <a:latin typeface="Trebuchet MS" panose="020B0603020202020204" pitchFamily="34" charset="0"/>
              </a:rPr>
              <a:t>Monterrey Center for Higher Learning of Design</a:t>
            </a:r>
            <a:endParaRPr lang="en-US" sz="3600" b="1" i="0" dirty="0">
              <a:effectLst/>
              <a:latin typeface="Trebuchet MS" panose="020B0603020202020204" pitchFamily="34" charset="0"/>
            </a:endParaRPr>
          </a:p>
        </p:txBody>
      </p:sp>
      <p:sp>
        <p:nvSpPr>
          <p:cNvPr id="3" name="Rectangle 2">
            <a:extLst>
              <a:ext uri="{FF2B5EF4-FFF2-40B4-BE49-F238E27FC236}">
                <a16:creationId xmlns:a16="http://schemas.microsoft.com/office/drawing/2014/main" id="{256550F6-F9B5-4E3B-922E-05FACC70C7F7}"/>
              </a:ext>
            </a:extLst>
          </p:cNvPr>
          <p:cNvSpPr>
            <a:spLocks noChangeArrowheads="1"/>
          </p:cNvSpPr>
          <p:nvPr/>
        </p:nvSpPr>
        <p:spPr bwMode="auto">
          <a:xfrm>
            <a:off x="365759" y="1991330"/>
            <a:ext cx="590782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cs typeface="Arial" panose="020B0604020202020204" pitchFamily="34" charset="0"/>
              </a:rPr>
              <a:t>It was a pleasure and a lovely opportunity working with you for the Webinar, of which we are sincerely grateful and honored. On behalf of all of us at CEDIM Innovation Programs, I hereby attach a diploma in recognition for your participation as a Guest Speaker. Also, as promised, here's the </a:t>
            </a:r>
            <a:r>
              <a:rPr kumimoji="0" lang="en-US" altLang="en-US" sz="2000" b="0" i="1" u="none" strike="noStrike" cap="none" normalizeH="0" baseline="0" dirty="0" err="1">
                <a:ln>
                  <a:noFill/>
                </a:ln>
                <a:solidFill>
                  <a:schemeClr val="tx1"/>
                </a:solidFill>
                <a:effectLst/>
                <a:cs typeface="Arial" panose="020B0604020202020204" pitchFamily="34" charset="0"/>
              </a:rPr>
              <a:t>Youtube</a:t>
            </a:r>
            <a:r>
              <a:rPr kumimoji="0" lang="en-US" altLang="en-US" sz="2000" b="0" i="0" u="none" strike="noStrike" cap="none" normalizeH="0" baseline="0" dirty="0">
                <a:ln>
                  <a:noFill/>
                </a:ln>
                <a:solidFill>
                  <a:schemeClr val="tx1"/>
                </a:solidFill>
                <a:effectLst/>
                <a:cs typeface="Arial" panose="020B0604020202020204" pitchFamily="34" charset="0"/>
              </a:rPr>
              <a:t> link to the edited clip of the Webinar: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155CC"/>
                </a:solidFill>
                <a:effectLst/>
                <a:cs typeface="Arial" panose="020B0604020202020204" pitchFamily="34" charset="0"/>
                <a:hlinkClick r:id="rId3"/>
              </a:rPr>
              <a:t>https://www.youtube.com/watch?v=zREbDBYI_mY</a:t>
            </a:r>
            <a:endParaRPr lang="en-US" altLang="en-US" sz="20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cs typeface="Arial" panose="020B0604020202020204" pitchFamily="34" charset="0"/>
            </a:endParaRPr>
          </a:p>
        </p:txBody>
      </p:sp>
      <p:pic>
        <p:nvPicPr>
          <p:cNvPr id="4" name="Picture 3">
            <a:extLst>
              <a:ext uri="{FF2B5EF4-FFF2-40B4-BE49-F238E27FC236}">
                <a16:creationId xmlns:a16="http://schemas.microsoft.com/office/drawing/2014/main" id="{333AFD7D-C8A3-4068-B39E-5A1C5B139416}"/>
              </a:ext>
            </a:extLst>
          </p:cNvPr>
          <p:cNvPicPr>
            <a:picLocks noChangeAspect="1"/>
          </p:cNvPicPr>
          <p:nvPr/>
        </p:nvPicPr>
        <p:blipFill>
          <a:blip r:embed="rId4"/>
          <a:stretch>
            <a:fillRect/>
          </a:stretch>
        </p:blipFill>
        <p:spPr>
          <a:xfrm>
            <a:off x="6273579" y="2118169"/>
            <a:ext cx="5840211" cy="4505305"/>
          </a:xfrm>
          <a:prstGeom prst="rect">
            <a:avLst/>
          </a:prstGeom>
        </p:spPr>
      </p:pic>
    </p:spTree>
    <p:extLst>
      <p:ext uri="{BB962C8B-B14F-4D97-AF65-F5344CB8AC3E}">
        <p14:creationId xmlns:p14="http://schemas.microsoft.com/office/powerpoint/2010/main" val="1518765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9" name="Rectangle 9248">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B652670-2833-931D-ACE2-79C7C45095DA}"/>
              </a:ext>
            </a:extLst>
          </p:cNvPr>
          <p:cNvSpPr>
            <a:spLocks noGrp="1"/>
          </p:cNvSpPr>
          <p:nvPr>
            <p:ph type="title"/>
          </p:nvPr>
        </p:nvSpPr>
        <p:spPr>
          <a:xfrm>
            <a:off x="612648" y="365125"/>
            <a:ext cx="5295015" cy="1400065"/>
          </a:xfrm>
        </p:spPr>
        <p:txBody>
          <a:bodyPr vert="horz" lIns="91440" tIns="45720" rIns="91440" bIns="45720" rtlCol="0" anchor="b">
            <a:normAutofit/>
          </a:bodyPr>
          <a:lstStyle/>
          <a:p>
            <a:r>
              <a:rPr lang="en-US" sz="3200" dirty="0">
                <a:latin typeface="Trebuchet MS" panose="020B0603020202020204" pitchFamily="34" charset="0"/>
                <a:cs typeface="Calibri" panose="020F0502020204030204" pitchFamily="34" charset="0"/>
              </a:rPr>
              <a:t>Counterintuitive behavior</a:t>
            </a:r>
          </a:p>
        </p:txBody>
      </p:sp>
      <p:sp>
        <p:nvSpPr>
          <p:cNvPr id="9251" name="Rectangle 6">
            <a:extLst>
              <a:ext uri="{FF2B5EF4-FFF2-40B4-BE49-F238E27FC236}">
                <a16:creationId xmlns:a16="http://schemas.microsoft.com/office/drawing/2014/main" id="{35AD8443-F80F-481A-A3DE-89A2D0BA7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648" y="265475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083E1"/>
          </a:solidFill>
          <a:ln w="38100" cap="rnd">
            <a:solidFill>
              <a:srgbClr val="3083E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927520-23D1-E731-050E-26FF422523F6}"/>
              </a:ext>
            </a:extLst>
          </p:cNvPr>
          <p:cNvSpPr txBox="1"/>
          <p:nvPr/>
        </p:nvSpPr>
        <p:spPr>
          <a:xfrm>
            <a:off x="169350" y="2682185"/>
            <a:ext cx="7000113" cy="4122763"/>
          </a:xfrm>
          <a:prstGeom prst="rect">
            <a:avLst/>
          </a:prstGeom>
        </p:spPr>
        <p:txBody>
          <a:bodyPr vert="horz" lIns="91440" tIns="45720" rIns="91440" bIns="45720" rtlCol="0">
            <a:noAutofit/>
          </a:bodyPr>
          <a:lstStyle/>
          <a:p>
            <a:pPr>
              <a:lnSpc>
                <a:spcPct val="110000"/>
              </a:lnSpc>
              <a:spcAft>
                <a:spcPts val="600"/>
              </a:spcAft>
            </a:pPr>
            <a:r>
              <a:rPr lang="en-US" sz="2000" dirty="0">
                <a:latin typeface="Trebuchet MS" panose="020B0603020202020204" pitchFamily="34" charset="0"/>
                <a:cs typeface="Calibri" panose="020F0502020204030204" pitchFamily="34" charset="0"/>
              </a:rPr>
              <a:t>Counterintuitive behavior means that </a:t>
            </a:r>
            <a:r>
              <a:rPr lang="en-US" sz="2000" b="1" dirty="0">
                <a:latin typeface="Trebuchet MS" panose="020B0603020202020204" pitchFamily="34" charset="0"/>
                <a:cs typeface="Calibri" panose="020F0502020204030204" pitchFamily="34" charset="0"/>
              </a:rPr>
              <a:t>actions intended to produce a desired outcome may generate opposite results</a:t>
            </a:r>
            <a:r>
              <a:rPr lang="en-US" sz="2000" dirty="0">
                <a:latin typeface="Trebuchet MS" panose="020B0603020202020204" pitchFamily="34" charset="0"/>
                <a:cs typeface="Calibri" panose="020F0502020204030204" pitchFamily="34" charset="0"/>
              </a:rPr>
              <a:t>. It has been said that the path to hell is paved with good intentions. Things can get worse before getting better, or vice versa. One can win or lose for the wrong reason.”</a:t>
            </a:r>
          </a:p>
          <a:p>
            <a:pPr>
              <a:lnSpc>
                <a:spcPct val="110000"/>
              </a:lnSpc>
              <a:spcAft>
                <a:spcPts val="600"/>
              </a:spcAft>
            </a:pPr>
            <a:r>
              <a:rPr lang="en-US" sz="2000" dirty="0">
                <a:latin typeface="Trebuchet MS" panose="020B0603020202020204" pitchFamily="34" charset="0"/>
                <a:cs typeface="Calibri" panose="020F0502020204030204" pitchFamily="34" charset="0"/>
              </a:rPr>
              <a:t>Example: Downsizing! And Qantas flight 72 from Singapore to Perth: “Instinctively, I release my pressure on the sidestick. Out of my subconscious, a survival technique from a previous life emerges: Neutralize! I'm not in control so I must neutralize controls. I never imagined I'd use this part of my military experience”</a:t>
            </a:r>
          </a:p>
        </p:txBody>
      </p:sp>
      <p:pic>
        <p:nvPicPr>
          <p:cNvPr id="4098" name="Picture 2" descr="Amazon.com: Systems Thinking: Managing Chaos and Complexity: A Platform for  Designing Business Architecture: 8601410368739: Jamshid Gharajedaghi: Books">
            <a:extLst>
              <a:ext uri="{FF2B5EF4-FFF2-40B4-BE49-F238E27FC236}">
                <a16:creationId xmlns:a16="http://schemas.microsoft.com/office/drawing/2014/main" id="{733EAC7E-7CE3-A156-89FD-67D0A4983E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3719" y="124163"/>
            <a:ext cx="1921069" cy="28844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a:extLst>
              <a:ext uri="{FF2B5EF4-FFF2-40B4-BE49-F238E27FC236}">
                <a16:creationId xmlns:a16="http://schemas.microsoft.com/office/drawing/2014/main" id="{212A9FB8-99AC-725F-52E8-DB9856841A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36197" y="140623"/>
            <a:ext cx="2603605" cy="28515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f32">
            <a:extLst>
              <a:ext uri="{FF2B5EF4-FFF2-40B4-BE49-F238E27FC236}">
                <a16:creationId xmlns:a16="http://schemas.microsoft.com/office/drawing/2014/main" id="{7BD4F28A-DB0B-4242-72D6-2EFAF2730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216" y="3530380"/>
            <a:ext cx="33020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15ACC15-9369-1AE8-E0D6-47D9A7398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3716" y="3704316"/>
            <a:ext cx="2096086" cy="3128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322EC91-1A18-4A53-85AB-F142F89A2B38}"/>
              </a:ext>
            </a:extLst>
          </p:cNvPr>
          <p:cNvSpPr/>
          <p:nvPr/>
        </p:nvSpPr>
        <p:spPr>
          <a:xfrm>
            <a:off x="8244775" y="3061454"/>
            <a:ext cx="2476960" cy="369332"/>
          </a:xfrm>
          <a:prstGeom prst="rect">
            <a:avLst/>
          </a:prstGeom>
        </p:spPr>
        <p:txBody>
          <a:bodyPr wrap="none">
            <a:spAutoFit/>
          </a:bodyPr>
          <a:lstStyle/>
          <a:p>
            <a:r>
              <a:rPr lang="en-US" dirty="0">
                <a:latin typeface="Trebuchet MS" panose="020B0603020202020204" pitchFamily="34" charset="0"/>
                <a:cs typeface="Calibri" panose="020F0502020204030204" pitchFamily="34" charset="0"/>
              </a:rPr>
              <a:t>Jamshid </a:t>
            </a:r>
            <a:r>
              <a:rPr lang="en-US" dirty="0" err="1">
                <a:latin typeface="Trebuchet MS" panose="020B0603020202020204" pitchFamily="34" charset="0"/>
                <a:cs typeface="Calibri" panose="020F0502020204030204" pitchFamily="34" charset="0"/>
              </a:rPr>
              <a:t>Gharajedaghi</a:t>
            </a:r>
            <a:endParaRPr lang="en-US" dirty="0"/>
          </a:p>
        </p:txBody>
      </p:sp>
    </p:spTree>
    <p:extLst>
      <p:ext uri="{BB962C8B-B14F-4D97-AF65-F5344CB8AC3E}">
        <p14:creationId xmlns:p14="http://schemas.microsoft.com/office/powerpoint/2010/main" val="2568391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1" name="Rectangle 2562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3" name="Freeform: Shape 25622">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E4416"/>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1039163" y="1762169"/>
            <a:ext cx="4073110" cy="3122092"/>
          </a:xfrm>
        </p:spPr>
        <p:txBody>
          <a:bodyPr anchor="ctr">
            <a:normAutofit/>
          </a:bodyPr>
          <a:lstStyle/>
          <a:p>
            <a:pPr algn="ctr"/>
            <a:r>
              <a:rPr lang="en-US" sz="6000" b="0" i="0">
                <a:solidFill>
                  <a:srgbClr val="FFFFFF"/>
                </a:solidFill>
                <a:effectLst/>
                <a:latin typeface="Calibri" panose="020F0502020204030204" pitchFamily="34" charset="0"/>
                <a:cs typeface="Calibri" panose="020F0502020204030204" pitchFamily="34" charset="0"/>
              </a:rPr>
              <a:t>Resilience</a:t>
            </a:r>
            <a:endParaRPr lang="en-US" sz="6000">
              <a:solidFill>
                <a:srgbClr val="FFFFFF"/>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5625" name="Ink 256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5625" name="Ink 256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4868832"/>
                <a:ext cx="36000" cy="32709"/>
              </a:xfrm>
              <a:prstGeom prst="rect">
                <a:avLst/>
              </a:prstGeom>
            </p:spPr>
          </p:pic>
        </mc:Fallback>
      </mc:AlternateContent>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928728" y="3593991"/>
            <a:ext cx="5989557" cy="3162458"/>
          </a:xfrm>
        </p:spPr>
        <p:txBody>
          <a:bodyPr anchor="t">
            <a:noAutofit/>
          </a:bodyPr>
          <a:lstStyle/>
          <a:p>
            <a:pPr marL="0" indent="0">
              <a:lnSpc>
                <a:spcPct val="100000"/>
              </a:lnSpc>
              <a:buNone/>
            </a:pPr>
            <a:r>
              <a:rPr lang="en-US" sz="2000" b="0" i="0" dirty="0">
                <a:effectLst/>
                <a:latin typeface="Trebuchet MS" panose="020B0603020202020204" pitchFamily="34" charset="0"/>
                <a:cs typeface="Calibri" panose="020F0502020204030204" pitchFamily="34" charset="0"/>
              </a:rPr>
              <a:t>Resilience (n): The capacity to recover quickly from difficulties; toughness. </a:t>
            </a:r>
          </a:p>
          <a:p>
            <a:pPr>
              <a:lnSpc>
                <a:spcPct val="100000"/>
              </a:lnSpc>
            </a:pPr>
            <a:r>
              <a:rPr lang="en-US" sz="2000" dirty="0">
                <a:latin typeface="Trebuchet MS" panose="020B0603020202020204" pitchFamily="34" charset="0"/>
                <a:cs typeface="Calibri" panose="020F0502020204030204" pitchFamily="34" charset="0"/>
              </a:rPr>
              <a:t>B</a:t>
            </a:r>
            <a:r>
              <a:rPr lang="en-US" sz="2000" b="0" i="0" dirty="0">
                <a:effectLst/>
                <a:latin typeface="Trebuchet MS" panose="020B0603020202020204" pitchFamily="34" charset="0"/>
                <a:cs typeface="Calibri" panose="020F0502020204030204" pitchFamily="34" charset="0"/>
              </a:rPr>
              <a:t>oth the ability to tap into a well of inner strength and a process of adapting in the face of adversity.</a:t>
            </a:r>
            <a:endParaRPr lang="en-US" sz="2000" dirty="0">
              <a:latin typeface="Trebuchet MS" panose="020B0603020202020204" pitchFamily="34" charset="0"/>
              <a:cs typeface="Calibri" panose="020F0502020204030204" pitchFamily="34" charset="0"/>
            </a:endParaRPr>
          </a:p>
          <a:p>
            <a:pPr marL="0" indent="0">
              <a:lnSpc>
                <a:spcPct val="100000"/>
              </a:lnSpc>
              <a:buNone/>
            </a:pPr>
            <a:r>
              <a:rPr lang="en-US" sz="2000" dirty="0">
                <a:latin typeface="Trebuchet MS" panose="020B0603020202020204" pitchFamily="34" charset="0"/>
                <a:cs typeface="Calibri" panose="020F0502020204030204" pitchFamily="34" charset="0"/>
              </a:rPr>
              <a:t>E</a:t>
            </a:r>
            <a:r>
              <a:rPr lang="en-US" sz="2000" b="0" i="0" dirty="0">
                <a:effectLst/>
                <a:latin typeface="Trebuchet MS" panose="020B0603020202020204" pitchFamily="34" charset="0"/>
                <a:cs typeface="Calibri" panose="020F0502020204030204" pitchFamily="34" charset="0"/>
              </a:rPr>
              <a:t>nsuring resilience in the face of disruptions:</a:t>
            </a:r>
          </a:p>
          <a:p>
            <a:pPr>
              <a:lnSpc>
                <a:spcPct val="100000"/>
              </a:lnSpc>
            </a:pPr>
            <a:r>
              <a:rPr lang="en-US" sz="2000" b="0" i="0" dirty="0">
                <a:effectLst/>
                <a:latin typeface="Trebuchet MS" panose="020B0603020202020204" pitchFamily="34" charset="0"/>
                <a:cs typeface="Calibri" panose="020F0502020204030204" pitchFamily="34" charset="0"/>
              </a:rPr>
              <a:t>the ability to successfully adapt and respond positively to difficulties or other adverse conditions.”</a:t>
            </a:r>
            <a:endParaRPr lang="en-US" sz="2000" dirty="0">
              <a:latin typeface="Trebuchet MS" panose="020B0603020202020204" pitchFamily="34" charset="0"/>
              <a:cs typeface="Calibri" panose="020F0502020204030204" pitchFamily="34" charset="0"/>
            </a:endParaRPr>
          </a:p>
        </p:txBody>
      </p:sp>
      <p:pic>
        <p:nvPicPr>
          <p:cNvPr id="25602" name="Picture 2" descr="A word map of Resilience and its synonyms">
            <a:extLst>
              <a:ext uri="{FF2B5EF4-FFF2-40B4-BE49-F238E27FC236}">
                <a16:creationId xmlns:a16="http://schemas.microsoft.com/office/drawing/2014/main" id="{66494DF5-7063-1FA0-3B52-A0D9A6F489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9" r="21024" b="2"/>
          <a:stretch/>
        </p:blipFill>
        <p:spPr bwMode="auto">
          <a:xfrm>
            <a:off x="6248399" y="353907"/>
            <a:ext cx="3453974" cy="324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235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841248" y="548640"/>
            <a:ext cx="3419540" cy="5431536"/>
          </a:xfrm>
        </p:spPr>
        <p:txBody>
          <a:bodyPr>
            <a:normAutofit/>
          </a:bodyPr>
          <a:lstStyle/>
          <a:p>
            <a:r>
              <a:rPr lang="en-US" sz="3200" b="0" i="0" dirty="0">
                <a:effectLst/>
                <a:latin typeface="Trebuchet MS" panose="020B0603020202020204" pitchFamily="34" charset="0"/>
              </a:rPr>
              <a:t>Resilience and Robustness</a:t>
            </a:r>
            <a:endParaRPr lang="en-US" sz="3200" dirty="0">
              <a:latin typeface="Trebuchet MS" panose="020B0603020202020204" pitchFamily="34" charset="0"/>
            </a:endParaRPr>
          </a:p>
        </p:txBody>
      </p:sp>
      <p:sp>
        <p:nvSpPr>
          <p:cNvPr id="17"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8595" y="552091"/>
            <a:ext cx="6346488" cy="6071346"/>
          </a:xfrm>
        </p:spPr>
        <p:txBody>
          <a:bodyPr anchor="ctr">
            <a:noAutofit/>
          </a:bodyPr>
          <a:lstStyle/>
          <a:p>
            <a:pPr marL="0" indent="0">
              <a:lnSpc>
                <a:spcPct val="100000"/>
              </a:lnSpc>
              <a:buNone/>
            </a:pPr>
            <a:r>
              <a:rPr lang="en-US" sz="2200" b="0" i="0" dirty="0">
                <a:effectLst/>
                <a:latin typeface="Trebuchet MS" panose="020B0603020202020204" pitchFamily="34" charset="0"/>
              </a:rPr>
              <a:t>Resilience may be confused with robustness, but they are not the same. </a:t>
            </a:r>
          </a:p>
          <a:p>
            <a:pPr>
              <a:lnSpc>
                <a:spcPct val="100000"/>
              </a:lnSpc>
            </a:pPr>
            <a:r>
              <a:rPr lang="en-US" sz="2200" b="0" i="0" dirty="0">
                <a:effectLst/>
                <a:latin typeface="Trebuchet MS" panose="020B0603020202020204" pitchFamily="34" charset="0"/>
              </a:rPr>
              <a:t>“</a:t>
            </a:r>
            <a:r>
              <a:rPr lang="en-US" sz="2200" b="0" i="1" dirty="0">
                <a:effectLst/>
                <a:latin typeface="Trebuchet MS" panose="020B0603020202020204" pitchFamily="34" charset="0"/>
              </a:rPr>
              <a:t>Resilience</a:t>
            </a:r>
            <a:r>
              <a:rPr lang="en-US" sz="2200" b="0" i="0" dirty="0">
                <a:effectLst/>
                <a:latin typeface="Trebuchet MS" panose="020B0603020202020204" pitchFamily="34" charset="0"/>
              </a:rPr>
              <a:t> is more about how we go beyond that and how we continuously adapt to changing situations for which we may not necessarily have procedures.</a:t>
            </a:r>
          </a:p>
          <a:p>
            <a:pPr>
              <a:lnSpc>
                <a:spcPct val="100000"/>
              </a:lnSpc>
            </a:pPr>
            <a:r>
              <a:rPr lang="en-US" sz="2200" dirty="0">
                <a:latin typeface="Trebuchet MS" panose="020B0603020202020204" pitchFamily="34" charset="0"/>
              </a:rPr>
              <a:t>“</a:t>
            </a:r>
            <a:r>
              <a:rPr lang="en-US" sz="2200" i="1" dirty="0">
                <a:latin typeface="Trebuchet MS" panose="020B0603020202020204" pitchFamily="34" charset="0"/>
              </a:rPr>
              <a:t>Robustness</a:t>
            </a:r>
            <a:r>
              <a:rPr lang="en-US" sz="2200" dirty="0">
                <a:latin typeface="Trebuchet MS" panose="020B0603020202020204" pitchFamily="34" charset="0"/>
              </a:rPr>
              <a:t> is more about how we respond to challenges when there are ways that were trained and skills and resources that were provided,” according to Shawn </a:t>
            </a:r>
            <a:r>
              <a:rPr lang="en-US" sz="2200" dirty="0" err="1">
                <a:latin typeface="Trebuchet MS" panose="020B0603020202020204" pitchFamily="34" charset="0"/>
              </a:rPr>
              <a:t>Pruchnicki</a:t>
            </a:r>
            <a:r>
              <a:rPr lang="en-US" sz="2200" dirty="0">
                <a:latin typeface="Trebuchet MS" panose="020B0603020202020204" pitchFamily="34" charset="0"/>
              </a:rPr>
              <a:t>, assistant professor at the Center for Aviation Studies at The Ohio State University. </a:t>
            </a:r>
          </a:p>
          <a:p>
            <a:pPr marL="0" indent="0">
              <a:lnSpc>
                <a:spcPct val="100000"/>
              </a:lnSpc>
              <a:buNone/>
            </a:pPr>
            <a:r>
              <a:rPr lang="en-US" sz="2200" b="0" i="0" dirty="0">
                <a:effectLst/>
                <a:latin typeface="Trebuchet MS" panose="020B0603020202020204" pitchFamily="34" charset="0"/>
              </a:rPr>
              <a:t>In the aviation realm, it is when we are faced with unexpected events for which we do not have the likes of specific checklists that we can demonstrate our level of resilience.</a:t>
            </a:r>
            <a:endParaRPr lang="en-US" sz="2200" dirty="0">
              <a:latin typeface="Trebuchet MS" panose="020B0603020202020204" pitchFamily="34" charset="0"/>
            </a:endParaRPr>
          </a:p>
        </p:txBody>
      </p:sp>
    </p:spTree>
    <p:extLst>
      <p:ext uri="{BB962C8B-B14F-4D97-AF65-F5344CB8AC3E}">
        <p14:creationId xmlns:p14="http://schemas.microsoft.com/office/powerpoint/2010/main" val="4026366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5297762" y="329184"/>
            <a:ext cx="6251110" cy="1783080"/>
          </a:xfrm>
        </p:spPr>
        <p:txBody>
          <a:bodyPr anchor="b">
            <a:normAutofit/>
          </a:bodyPr>
          <a:lstStyle/>
          <a:p>
            <a:r>
              <a:rPr lang="en-US" sz="3200" b="0" i="0" dirty="0">
                <a:effectLst/>
                <a:latin typeface="Trebuchet MS" panose="020B0603020202020204" pitchFamily="34" charset="0"/>
                <a:cs typeface="Calibri" panose="020F0502020204030204" pitchFamily="34" charset="0"/>
              </a:rPr>
              <a:t>Resilience</a:t>
            </a:r>
            <a:endParaRPr lang="en-US" sz="3200" dirty="0">
              <a:latin typeface="Trebuchet MS" panose="020B0603020202020204" pitchFamily="34" charset="0"/>
              <a:cs typeface="Calibri" panose="020F0502020204030204" pitchFamily="34" charset="0"/>
            </a:endParaRPr>
          </a:p>
        </p:txBody>
      </p:sp>
      <p:sp>
        <p:nvSpPr>
          <p:cNvPr id="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8ADC8"/>
          </a:solidFill>
          <a:ln w="38100" cap="rnd">
            <a:solidFill>
              <a:srgbClr val="28ADC8"/>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7762" y="2706624"/>
            <a:ext cx="6251110" cy="3483864"/>
          </a:xfrm>
        </p:spPr>
        <p:txBody>
          <a:bodyPr>
            <a:normAutofit/>
          </a:bodyPr>
          <a:lstStyle/>
          <a:p>
            <a:pPr marL="0" indent="0">
              <a:buNone/>
            </a:pPr>
            <a:r>
              <a:rPr lang="en-US" sz="2400" b="0" i="0" dirty="0">
                <a:effectLst/>
                <a:latin typeface="Trebuchet MS" panose="020B0603020202020204" pitchFamily="34" charset="0"/>
              </a:rPr>
              <a:t>In the social realm, resilience is the process and outcome of successfully adapting to difficult or challenging life experiences, especially through mental, emotional, and behavioral flexibility and adjustment to external and internal demands.</a:t>
            </a:r>
            <a:endParaRPr lang="en-US" sz="2400" dirty="0">
              <a:latin typeface="Trebuchet MS" panose="020B0603020202020204" pitchFamily="34" charset="0"/>
            </a:endParaRPr>
          </a:p>
        </p:txBody>
      </p:sp>
      <p:pic>
        <p:nvPicPr>
          <p:cNvPr id="19" name="Picture 18" descr="Person with idea concept">
            <a:extLst>
              <a:ext uri="{FF2B5EF4-FFF2-40B4-BE49-F238E27FC236}">
                <a16:creationId xmlns:a16="http://schemas.microsoft.com/office/drawing/2014/main" id="{F403D236-F898-E3B1-F53F-120AE8A422E3}"/>
              </a:ext>
            </a:extLst>
          </p:cNvPr>
          <p:cNvPicPr>
            <a:picLocks noChangeAspect="1"/>
          </p:cNvPicPr>
          <p:nvPr/>
        </p:nvPicPr>
        <p:blipFill rotWithShape="1">
          <a:blip r:embed="rId2"/>
          <a:srcRect l="31566" r="2310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594971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o alternative text description for this image">
            <a:extLst>
              <a:ext uri="{FF2B5EF4-FFF2-40B4-BE49-F238E27FC236}">
                <a16:creationId xmlns:a16="http://schemas.microsoft.com/office/drawing/2014/main" id="{72D74443-AEF5-B65E-4D11-6D05B77DD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82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422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630935" y="4562856"/>
            <a:ext cx="3813843" cy="1909506"/>
          </a:xfrm>
        </p:spPr>
        <p:txBody>
          <a:bodyPr anchor="ctr">
            <a:normAutofit fontScale="90000"/>
          </a:bodyPr>
          <a:lstStyle/>
          <a:p>
            <a:r>
              <a:rPr lang="en-US" sz="3200" b="0" i="0" dirty="0">
                <a:effectLst/>
                <a:latin typeface="Trebuchet MS" panose="020B0603020202020204" pitchFamily="34" charset="0"/>
                <a:cs typeface="Calibri" panose="020F0502020204030204" pitchFamily="34" charset="0"/>
              </a:rPr>
              <a:t>Example of Resilience</a:t>
            </a:r>
            <a:br>
              <a:rPr lang="en-US" sz="3200" b="0" i="0" dirty="0">
                <a:effectLst/>
                <a:latin typeface="Calibri" panose="020F0502020204030204" pitchFamily="34" charset="0"/>
                <a:cs typeface="Calibri" panose="020F0502020204030204" pitchFamily="34" charset="0"/>
              </a:rPr>
            </a:br>
            <a:br>
              <a:rPr lang="en-US" sz="3200" b="0" i="0" dirty="0">
                <a:effectLst/>
                <a:latin typeface="Calibri" panose="020F0502020204030204" pitchFamily="34" charset="0"/>
                <a:cs typeface="Calibri" panose="020F0502020204030204" pitchFamily="34" charset="0"/>
              </a:rPr>
            </a:br>
            <a:r>
              <a:rPr lang="en-US" sz="2200" dirty="0">
                <a:latin typeface="Trebuchet MS" panose="020B0603020202020204" pitchFamily="34" charset="0"/>
                <a:cs typeface="Calibri" panose="020F0502020204030204" pitchFamily="34" charset="0"/>
              </a:rPr>
              <a:t>Miracle on Northwest Airlines Flight 85 – How 4 pilots saved 404 lives. </a:t>
            </a:r>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4654295" y="4373217"/>
            <a:ext cx="6894576" cy="2178657"/>
          </a:xfrm>
        </p:spPr>
        <p:txBody>
          <a:bodyPr anchor="ctr">
            <a:normAutofit/>
          </a:bodyPr>
          <a:lstStyle/>
          <a:p>
            <a:pPr>
              <a:lnSpc>
                <a:spcPct val="100000"/>
              </a:lnSpc>
            </a:pPr>
            <a:endParaRPr lang="en-US" sz="2000" b="1" dirty="0">
              <a:effectLst/>
              <a:latin typeface="Roboto Slab"/>
            </a:endParaRPr>
          </a:p>
          <a:p>
            <a:pPr marL="0" indent="0">
              <a:lnSpc>
                <a:spcPct val="100000"/>
              </a:lnSpc>
              <a:buNone/>
            </a:pPr>
            <a:r>
              <a:rPr lang="en-US" sz="2400" b="0" i="0" dirty="0">
                <a:effectLst/>
                <a:latin typeface="Trebuchet MS" panose="020B0603020202020204" pitchFamily="34" charset="0"/>
              </a:rPr>
              <a:t>Explaining the term is easy; putting the concept into practice is challenging.</a:t>
            </a:r>
          </a:p>
          <a:p>
            <a:pPr marL="0" indent="0" algn="r">
              <a:lnSpc>
                <a:spcPct val="100000"/>
              </a:lnSpc>
              <a:buNone/>
            </a:pPr>
            <a:endParaRPr lang="en-US" sz="2400" dirty="0">
              <a:latin typeface="Trebuchet MS" panose="020B0603020202020204" pitchFamily="34" charset="0"/>
              <a:hlinkClick r:id="rId2"/>
            </a:endParaRPr>
          </a:p>
          <a:p>
            <a:pPr marL="0" indent="0" algn="r">
              <a:lnSpc>
                <a:spcPct val="100000"/>
              </a:lnSpc>
              <a:buNone/>
            </a:pPr>
            <a:r>
              <a:rPr lang="en-US" sz="1600" b="0" i="0" dirty="0">
                <a:effectLst/>
                <a:latin typeface="Trebuchet MS" panose="020B0603020202020204" pitchFamily="34" charset="0"/>
                <a:hlinkClick r:id="rId2"/>
              </a:rPr>
              <a:t>https://flightsafety.org/asw-article/defining-resilience/</a:t>
            </a:r>
            <a:endParaRPr lang="en-US" sz="1600" dirty="0">
              <a:latin typeface="Trebuchet MS" panose="020B0603020202020204" pitchFamily="34" charset="0"/>
            </a:endParaRPr>
          </a:p>
          <a:p>
            <a:pPr>
              <a:lnSpc>
                <a:spcPct val="100000"/>
              </a:lnSpc>
            </a:pPr>
            <a:endParaRPr lang="en-US" sz="2000" b="0" i="0" dirty="0">
              <a:effectLst/>
              <a:latin typeface="Roboto" panose="02000000000000000000" pitchFamily="2" charset="0"/>
            </a:endParaRPr>
          </a:p>
        </p:txBody>
      </p:sp>
      <p:pic>
        <p:nvPicPr>
          <p:cNvPr id="9218" name="Picture 2" descr="Air Crash Investigation&quot; Fire on Board (TV Episode 2003) - IMDb">
            <a:extLst>
              <a:ext uri="{FF2B5EF4-FFF2-40B4-BE49-F238E27FC236}">
                <a16:creationId xmlns:a16="http://schemas.microsoft.com/office/drawing/2014/main" id="{C1769F23-29A6-5350-EFF5-A9D8924DE4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4239" y="320040"/>
            <a:ext cx="2689273" cy="396849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racle On Northwest Airlines Flight 85 - How 4 Pilots Saved 404 Lives?">
            <a:extLst>
              <a:ext uri="{FF2B5EF4-FFF2-40B4-BE49-F238E27FC236}">
                <a16:creationId xmlns:a16="http://schemas.microsoft.com/office/drawing/2014/main" id="{51835170-B04A-6958-A18E-106746D42D6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4496" y="498805"/>
            <a:ext cx="5471160" cy="361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0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4" name="Rectangle 23">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728E472-45A6-E6EB-3501-8B31716D0BE5}"/>
              </a:ext>
            </a:extLst>
          </p:cNvPr>
          <p:cNvSpPr>
            <a:spLocks noGrp="1"/>
          </p:cNvSpPr>
          <p:nvPr>
            <p:ph type="title"/>
          </p:nvPr>
        </p:nvSpPr>
        <p:spPr>
          <a:xfrm>
            <a:off x="7998581" y="643467"/>
            <a:ext cx="3562483" cy="3569241"/>
          </a:xfrm>
        </p:spPr>
        <p:txBody>
          <a:bodyPr vert="horz" lIns="91440" tIns="45720" rIns="91440" bIns="45720" rtlCol="0" anchor="b">
            <a:normAutofit/>
          </a:bodyPr>
          <a:lstStyle/>
          <a:p>
            <a:r>
              <a:rPr lang="en-US" sz="3200" dirty="0">
                <a:latin typeface="Trebuchet MS" panose="020B0603020202020204" pitchFamily="34" charset="0"/>
                <a:cs typeface="Calibri" panose="020F0502020204030204" pitchFamily="34" charset="0"/>
              </a:rPr>
              <a:t>POSSIBILITY-SEEKING &amp; IMPLEMENTATION STRUCTURE</a:t>
            </a:r>
          </a:p>
        </p:txBody>
      </p:sp>
      <p:sp>
        <p:nvSpPr>
          <p:cNvPr id="2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F9BEA6-6E13-E1B5-07C4-F859D65EB760}"/>
              </a:ext>
            </a:extLst>
          </p:cNvPr>
          <p:cNvPicPr>
            <a:picLocks noChangeAspect="1"/>
          </p:cNvPicPr>
          <p:nvPr/>
        </p:nvPicPr>
        <p:blipFill rotWithShape="1">
          <a:blip r:embed="rId2"/>
          <a:srcRect r="-701" b="15135"/>
          <a:stretch/>
        </p:blipFill>
        <p:spPr>
          <a:xfrm>
            <a:off x="320040" y="1014603"/>
            <a:ext cx="7299960" cy="4614037"/>
          </a:xfrm>
          <a:prstGeom prst="rect">
            <a:avLst/>
          </a:prstGeom>
        </p:spPr>
      </p:pic>
    </p:spTree>
    <p:extLst>
      <p:ext uri="{BB962C8B-B14F-4D97-AF65-F5344CB8AC3E}">
        <p14:creationId xmlns:p14="http://schemas.microsoft.com/office/powerpoint/2010/main" val="242166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630936" y="639520"/>
            <a:ext cx="3429000" cy="1719072"/>
          </a:xfrm>
        </p:spPr>
        <p:txBody>
          <a:bodyPr anchor="b">
            <a:normAutofit/>
          </a:bodyPr>
          <a:lstStyle/>
          <a:p>
            <a:pPr>
              <a:lnSpc>
                <a:spcPct val="90000"/>
              </a:lnSpc>
            </a:pPr>
            <a:r>
              <a:rPr lang="en-US" sz="3200" b="0" i="0" dirty="0">
                <a:effectLst/>
                <a:latin typeface="Trebuchet MS" panose="020B0603020202020204" pitchFamily="34" charset="0"/>
                <a:cs typeface="Calibri" panose="020F0502020204030204" pitchFamily="34" charset="0"/>
              </a:rPr>
              <a:t>Agile Thinking</a:t>
            </a:r>
            <a:endParaRPr lang="en-US" sz="3200" dirty="0">
              <a:latin typeface="Trebuchet MS" panose="020B0603020202020204" pitchFamily="34" charset="0"/>
              <a:cs typeface="Calibri" panose="020F0502020204030204" pitchFamily="34" charset="0"/>
            </a:endParaRPr>
          </a:p>
        </p:txBody>
      </p:sp>
      <p:sp>
        <p:nvSpPr>
          <p:cNvPr id="1024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5BBF9D"/>
          </a:solidFill>
          <a:ln w="38100" cap="rnd">
            <a:solidFill>
              <a:srgbClr val="5BBF9D"/>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630936" y="2807208"/>
            <a:ext cx="3429000" cy="3668334"/>
          </a:xfrm>
        </p:spPr>
        <p:txBody>
          <a:bodyPr anchor="t">
            <a:normAutofit lnSpcReduction="10000"/>
          </a:bodyPr>
          <a:lstStyle/>
          <a:p>
            <a:pPr marL="0" indent="0">
              <a:lnSpc>
                <a:spcPct val="100000"/>
              </a:lnSpc>
              <a:buNone/>
            </a:pPr>
            <a:r>
              <a:rPr lang="en-US" sz="2000" b="0" i="0" dirty="0">
                <a:effectLst/>
                <a:latin typeface="Trebuchet MS" panose="020B0603020202020204" pitchFamily="34" charset="0"/>
              </a:rPr>
              <a:t>Agile thinking is </a:t>
            </a:r>
            <a:r>
              <a:rPr lang="en-US" sz="2000" b="1" i="0" dirty="0">
                <a:effectLst/>
                <a:latin typeface="Trebuchet MS" panose="020B0603020202020204" pitchFamily="34" charset="0"/>
              </a:rPr>
              <a:t>the ability to actively switch your thinking according to what's needed across different contexts</a:t>
            </a:r>
            <a:r>
              <a:rPr lang="en-US" sz="2000" b="0" i="0" dirty="0">
                <a:effectLst/>
                <a:latin typeface="Trebuchet MS" panose="020B0603020202020204" pitchFamily="34" charset="0"/>
              </a:rPr>
              <a:t>. It is an effective and efficient way of managing uncertainty and turbulent </a:t>
            </a:r>
          </a:p>
          <a:p>
            <a:pPr>
              <a:lnSpc>
                <a:spcPct val="100000"/>
              </a:lnSpc>
            </a:pPr>
            <a:endParaRPr lang="en-US" sz="1500" dirty="0">
              <a:latin typeface="Roboto" panose="02000000000000000000" pitchFamily="2" charset="0"/>
            </a:endParaRPr>
          </a:p>
          <a:p>
            <a:pPr>
              <a:lnSpc>
                <a:spcPct val="100000"/>
              </a:lnSpc>
            </a:pPr>
            <a:r>
              <a:rPr lang="en-US" sz="1500" dirty="0">
                <a:latin typeface="Trebuchet MS" panose="020B0603020202020204" pitchFamily="34" charset="0"/>
              </a:rPr>
              <a:t>How do environmental turbulence and complexity affect the appropriate formal design of </a:t>
            </a:r>
            <a:r>
              <a:rPr lang="en-US" sz="1500" dirty="0" err="1">
                <a:latin typeface="Trebuchet MS" panose="020B0603020202020204" pitchFamily="34" charset="0"/>
              </a:rPr>
              <a:t>organizations?</a:t>
            </a:r>
            <a:r>
              <a:rPr lang="en-US" sz="1500" b="0" i="0" dirty="0" err="1">
                <a:effectLst/>
                <a:latin typeface="Trebuchet MS" panose="020B0603020202020204" pitchFamily="34" charset="0"/>
              </a:rPr>
              <a:t>.Nov</a:t>
            </a:r>
            <a:r>
              <a:rPr lang="en-US" sz="1500" b="0" i="0" dirty="0">
                <a:effectLst/>
                <a:latin typeface="Trebuchet MS" panose="020B0603020202020204" pitchFamily="34" charset="0"/>
              </a:rPr>
              <a:t> 4, 2021</a:t>
            </a:r>
          </a:p>
        </p:txBody>
      </p:sp>
      <mc:AlternateContent xmlns:mc="http://schemas.openxmlformats.org/markup-compatibility/2006" xmlns:p14="http://schemas.microsoft.com/office/powerpoint/2010/main">
        <mc:Choice Requires="p14">
          <p:contentPart p14:bwMode="auto" r:id="rId2">
            <p14:nvContentPartPr>
              <p14:cNvPr id="10251" name="Ink 1025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0251" name="Ink 1025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0242" name="Picture 2">
            <a:extLst>
              <a:ext uri="{FF2B5EF4-FFF2-40B4-BE49-F238E27FC236}">
                <a16:creationId xmlns:a16="http://schemas.microsoft.com/office/drawing/2014/main" id="{3583FD60-8983-9FBF-F615-4A4E4C4362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218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841248" y="548640"/>
            <a:ext cx="3419540" cy="5431536"/>
          </a:xfrm>
        </p:spPr>
        <p:txBody>
          <a:bodyPr>
            <a:normAutofit/>
          </a:bodyPr>
          <a:lstStyle/>
          <a:p>
            <a:pPr>
              <a:lnSpc>
                <a:spcPct val="90000"/>
              </a:lnSpc>
            </a:pPr>
            <a:r>
              <a:rPr lang="en-US" sz="3200" dirty="0">
                <a:latin typeface="Trebuchet MS" panose="020B0603020202020204" pitchFamily="34" charset="0"/>
                <a:cs typeface="Calibri" panose="020F0502020204030204" pitchFamily="34" charset="0"/>
              </a:rPr>
              <a:t>Aviation as a Complex Adaptive System</a:t>
            </a:r>
          </a:p>
        </p:txBody>
      </p:sp>
      <p:sp>
        <p:nvSpPr>
          <p:cNvPr id="10"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8595" y="552091"/>
            <a:ext cx="6052158" cy="5431536"/>
          </a:xfrm>
        </p:spPr>
        <p:txBody>
          <a:bodyPr anchor="ctr">
            <a:noAutofit/>
          </a:bodyPr>
          <a:lstStyle/>
          <a:p>
            <a:pPr marL="0" indent="0">
              <a:lnSpc>
                <a:spcPct val="100000"/>
              </a:lnSpc>
              <a:buNone/>
            </a:pPr>
            <a:r>
              <a:rPr lang="en-US" sz="1800" dirty="0">
                <a:effectLst/>
                <a:latin typeface="Trebuchet MS" panose="020B0603020202020204" pitchFamily="34" charset="0"/>
              </a:rPr>
              <a:t>To reduce errors of judgment and improve decision-making skills, a Decision-making model has been tailored for the system to fit different flying conditions. It provides a logical decision-making process, even when decisions must be made under pressure. The </a:t>
            </a:r>
            <a:r>
              <a:rPr lang="en-US" sz="1800" b="1" dirty="0">
                <a:effectLst/>
                <a:latin typeface="Trebuchet MS" panose="020B0603020202020204" pitchFamily="34" charset="0"/>
              </a:rPr>
              <a:t>DECIDE </a:t>
            </a:r>
            <a:r>
              <a:rPr lang="en-US" sz="1800" dirty="0">
                <a:effectLst/>
                <a:latin typeface="Trebuchet MS" panose="020B0603020202020204" pitchFamily="34" charset="0"/>
              </a:rPr>
              <a:t>model, according to Krause (1996), stands for:</a:t>
            </a:r>
          </a:p>
          <a:p>
            <a:pPr marL="0" indent="0">
              <a:lnSpc>
                <a:spcPct val="100000"/>
              </a:lnSpc>
              <a:buNone/>
            </a:pPr>
            <a:r>
              <a:rPr lang="en-US" sz="1800" b="1" dirty="0">
                <a:solidFill>
                  <a:srgbClr val="FF0000"/>
                </a:solidFill>
                <a:effectLst/>
                <a:latin typeface="Trebuchet MS" panose="020B0603020202020204" pitchFamily="34" charset="0"/>
              </a:rPr>
              <a:t>D-Detect:</a:t>
            </a:r>
            <a:r>
              <a:rPr lang="en-US" sz="1800" dirty="0">
                <a:effectLst/>
                <a:latin typeface="Trebuchet MS" panose="020B0603020202020204" pitchFamily="34" charset="0"/>
              </a:rPr>
              <a:t> The pilot detects the fact that a change has occurred that requires attention.</a:t>
            </a:r>
          </a:p>
          <a:p>
            <a:pPr marL="0" indent="0">
              <a:lnSpc>
                <a:spcPct val="100000"/>
              </a:lnSpc>
              <a:buNone/>
            </a:pPr>
            <a:r>
              <a:rPr lang="en-US" sz="1800" b="1" dirty="0">
                <a:solidFill>
                  <a:srgbClr val="FF0000"/>
                </a:solidFill>
                <a:effectLst/>
                <a:latin typeface="Trebuchet MS" panose="020B0603020202020204" pitchFamily="34" charset="0"/>
              </a:rPr>
              <a:t>E-Estimate</a:t>
            </a:r>
            <a:r>
              <a:rPr lang="en-US" sz="1800" dirty="0">
                <a:solidFill>
                  <a:srgbClr val="FF0000"/>
                </a:solidFill>
                <a:effectLst/>
                <a:latin typeface="Trebuchet MS" panose="020B0603020202020204" pitchFamily="34" charset="0"/>
              </a:rPr>
              <a:t>: </a:t>
            </a:r>
            <a:r>
              <a:rPr lang="en-US" sz="1800" dirty="0">
                <a:effectLst/>
                <a:latin typeface="Trebuchet MS" panose="020B0603020202020204" pitchFamily="34" charset="0"/>
              </a:rPr>
              <a:t>The pilot estimates the significance of the change to the flight.</a:t>
            </a:r>
          </a:p>
          <a:p>
            <a:pPr marL="0" indent="0">
              <a:lnSpc>
                <a:spcPct val="100000"/>
              </a:lnSpc>
              <a:buNone/>
            </a:pPr>
            <a:r>
              <a:rPr lang="en-US" sz="1800" b="1" dirty="0">
                <a:solidFill>
                  <a:srgbClr val="FF0000"/>
                </a:solidFill>
                <a:effectLst/>
                <a:latin typeface="Trebuchet MS" panose="020B0603020202020204" pitchFamily="34" charset="0"/>
              </a:rPr>
              <a:t>C-Choose: </a:t>
            </a:r>
            <a:r>
              <a:rPr lang="en-US" sz="1800" dirty="0">
                <a:effectLst/>
                <a:latin typeface="Trebuchet MS" panose="020B0603020202020204" pitchFamily="34" charset="0"/>
              </a:rPr>
              <a:t>The pilot chooses a safe outcome for the flight.</a:t>
            </a:r>
          </a:p>
          <a:p>
            <a:pPr marL="0" indent="0">
              <a:lnSpc>
                <a:spcPct val="100000"/>
              </a:lnSpc>
              <a:buNone/>
            </a:pPr>
            <a:r>
              <a:rPr lang="en-US" sz="1800" b="1" dirty="0">
                <a:solidFill>
                  <a:srgbClr val="FF0000"/>
                </a:solidFill>
                <a:effectLst/>
                <a:latin typeface="Trebuchet MS" panose="020B0603020202020204" pitchFamily="34" charset="0"/>
              </a:rPr>
              <a:t>I-Identify: </a:t>
            </a:r>
            <a:r>
              <a:rPr lang="en-US" sz="1800" dirty="0">
                <a:effectLst/>
                <a:latin typeface="Trebuchet MS" panose="020B0603020202020204" pitchFamily="34" charset="0"/>
              </a:rPr>
              <a:t>The pilot identifies plausible actions in response to the change.</a:t>
            </a:r>
          </a:p>
          <a:p>
            <a:pPr marL="0" indent="0">
              <a:lnSpc>
                <a:spcPct val="100000"/>
              </a:lnSpc>
              <a:buNone/>
            </a:pPr>
            <a:r>
              <a:rPr lang="en-US" sz="1800" b="1" dirty="0">
                <a:solidFill>
                  <a:srgbClr val="FF0000"/>
                </a:solidFill>
                <a:effectLst/>
                <a:latin typeface="Trebuchet MS" panose="020B0603020202020204" pitchFamily="34" charset="0"/>
              </a:rPr>
              <a:t>D-Do:</a:t>
            </a:r>
            <a:r>
              <a:rPr lang="en-US" sz="1800" dirty="0">
                <a:effectLst/>
                <a:latin typeface="Trebuchet MS" panose="020B0603020202020204" pitchFamily="34" charset="0"/>
              </a:rPr>
              <a:t> The pilot acts on the best options.</a:t>
            </a:r>
          </a:p>
          <a:p>
            <a:pPr marL="0" indent="0">
              <a:lnSpc>
                <a:spcPct val="100000"/>
              </a:lnSpc>
              <a:buNone/>
            </a:pPr>
            <a:r>
              <a:rPr lang="en-US" sz="1800" b="1" dirty="0">
                <a:solidFill>
                  <a:srgbClr val="FF0000"/>
                </a:solidFill>
                <a:effectLst/>
                <a:latin typeface="Trebuchet MS" panose="020B0603020202020204" pitchFamily="34" charset="0"/>
              </a:rPr>
              <a:t>E-Evaluate:</a:t>
            </a:r>
            <a:r>
              <a:rPr lang="en-US" sz="1800" dirty="0">
                <a:effectLst/>
                <a:latin typeface="Trebuchet MS" panose="020B0603020202020204" pitchFamily="34" charset="0"/>
              </a:rPr>
              <a:t> The pilot evaluates the effect of the action on the change and on the progress of the flight.</a:t>
            </a:r>
          </a:p>
        </p:txBody>
      </p:sp>
    </p:spTree>
    <p:extLst>
      <p:ext uri="{BB962C8B-B14F-4D97-AF65-F5344CB8AC3E}">
        <p14:creationId xmlns:p14="http://schemas.microsoft.com/office/powerpoint/2010/main" val="3242149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841248" y="548640"/>
            <a:ext cx="3419540" cy="5431536"/>
          </a:xfrm>
        </p:spPr>
        <p:txBody>
          <a:bodyPr>
            <a:normAutofit/>
          </a:bodyPr>
          <a:lstStyle/>
          <a:p>
            <a:r>
              <a:rPr lang="en-US" sz="3200" dirty="0">
                <a:effectLst/>
                <a:latin typeface="Trebuchet MS" panose="020B0603020202020204" pitchFamily="34" charset="0"/>
                <a:cs typeface="Calibri" panose="020F0502020204030204" pitchFamily="34" charset="0"/>
              </a:rPr>
              <a:t>Detecting and Correcting Errors</a:t>
            </a:r>
            <a:br>
              <a:rPr lang="en-US" sz="3200" dirty="0">
                <a:effectLst/>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sp>
        <p:nvSpPr>
          <p:cNvPr id="24"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8594" y="103367"/>
            <a:ext cx="6453433" cy="6623436"/>
          </a:xfrm>
        </p:spPr>
        <p:txBody>
          <a:bodyPr anchor="ctr">
            <a:normAutofit lnSpcReduction="10000"/>
          </a:bodyPr>
          <a:lstStyle/>
          <a:p>
            <a:pPr marL="0" indent="0">
              <a:lnSpc>
                <a:spcPct val="100000"/>
              </a:lnSpc>
              <a:buNone/>
            </a:pPr>
            <a:endParaRPr lang="en-US" sz="1900" b="1" dirty="0">
              <a:effectLst/>
              <a:latin typeface="Trebuchet MS" panose="020B0603020202020204" pitchFamily="34" charset="0"/>
              <a:cs typeface="Calibri" panose="020F0502020204030204" pitchFamily="34" charset="0"/>
            </a:endParaRPr>
          </a:p>
          <a:p>
            <a:pPr marL="0" indent="0">
              <a:lnSpc>
                <a:spcPct val="100000"/>
              </a:lnSpc>
              <a:buNone/>
            </a:pPr>
            <a:r>
              <a:rPr lang="en-US" sz="1900" b="1" dirty="0">
                <a:effectLst/>
                <a:latin typeface="Trebuchet MS" panose="020B0603020202020204" pitchFamily="34" charset="0"/>
                <a:cs typeface="Calibri" panose="020F0502020204030204" pitchFamily="34" charset="0"/>
              </a:rPr>
              <a:t>Black Boxes: </a:t>
            </a:r>
            <a:r>
              <a:rPr lang="en-US" sz="1900" dirty="0">
                <a:effectLst/>
                <a:latin typeface="Trebuchet MS" panose="020B0603020202020204" pitchFamily="34" charset="0"/>
                <a:cs typeface="Calibri" panose="020F0502020204030204" pitchFamily="34" charset="0"/>
              </a:rPr>
              <a:t>Although great effort goes into raising the competency level of all those who work within the system, mistakes </a:t>
            </a:r>
            <a:r>
              <a:rPr lang="en-US" sz="1900" dirty="0" err="1">
                <a:effectLst/>
                <a:latin typeface="Trebuchet MS" panose="020B0603020202020204" pitchFamily="34" charset="0"/>
                <a:cs typeface="Calibri" panose="020F0502020204030204" pitchFamily="34" charset="0"/>
              </a:rPr>
              <a:t>dooccur</a:t>
            </a:r>
            <a:r>
              <a:rPr lang="en-US" sz="1900" dirty="0">
                <a:effectLst/>
                <a:latin typeface="Trebuchet MS" panose="020B0603020202020204" pitchFamily="34" charset="0"/>
                <a:cs typeface="Calibri" panose="020F0502020204030204" pitchFamily="34" charset="0"/>
              </a:rPr>
              <a:t>. In order for the aviation industry to learn and improve, it must and does have a way of identifying errors. A “black box” is aboard every commercial aircraft. It consists of flight data and cockpit voice recorders.</a:t>
            </a:r>
          </a:p>
          <a:p>
            <a:pPr marL="0" indent="0">
              <a:lnSpc>
                <a:spcPct val="100000"/>
              </a:lnSpc>
              <a:buNone/>
            </a:pPr>
            <a:r>
              <a:rPr lang="en-US" sz="1900" b="1" dirty="0">
                <a:effectLst/>
                <a:latin typeface="Trebuchet MS" panose="020B0603020202020204" pitchFamily="34" charset="0"/>
              </a:rPr>
              <a:t>Determining what caused deviations from expectations </a:t>
            </a:r>
            <a:r>
              <a:rPr lang="en-US" sz="1900" dirty="0">
                <a:effectLst/>
                <a:latin typeface="Trebuchet MS" panose="020B0603020202020204" pitchFamily="34" charset="0"/>
              </a:rPr>
              <a:t>is the responsibility of the National Transportation Safety Board (NTSB). Its main function is diagnosis and prescription—to investigate accidents, identify their causes, and recommend improvements. In order to achieve a high standard of excellence, the NTSB is a professional body with its own investigators and methodology.</a:t>
            </a:r>
          </a:p>
          <a:p>
            <a:pPr marL="0" indent="0">
              <a:lnSpc>
                <a:spcPct val="100000"/>
              </a:lnSpc>
              <a:buNone/>
            </a:pPr>
            <a:r>
              <a:rPr lang="en-US" sz="1900" b="1" dirty="0">
                <a:effectLst/>
                <a:latin typeface="Trebuchet MS" panose="020B0603020202020204" pitchFamily="34" charset="0"/>
              </a:rPr>
              <a:t>Accidents and Lessons Learned </a:t>
            </a:r>
            <a:r>
              <a:rPr lang="en-US" sz="1900" dirty="0">
                <a:effectLst/>
                <a:latin typeface="Trebuchet MS" panose="020B0603020202020204" pitchFamily="34" charset="0"/>
              </a:rPr>
              <a:t>It is important to understand how these different components of the commercial aviation system function and interact with one another and with the rest of the environment. Such interactions are best illustrated by examples of how major accidents produce “lessons learned.”</a:t>
            </a:r>
          </a:p>
          <a:p>
            <a:pPr marL="0" indent="0">
              <a:lnSpc>
                <a:spcPct val="100000"/>
              </a:lnSpc>
              <a:buNone/>
            </a:pPr>
            <a:endParaRPr lang="en-US" sz="1500" dirty="0">
              <a:effectLst/>
              <a:latin typeface="Helvetica" pitchFamily="2" charset="0"/>
            </a:endParaRPr>
          </a:p>
          <a:p>
            <a:pPr marL="0" indent="0">
              <a:lnSpc>
                <a:spcPct val="100000"/>
              </a:lnSpc>
              <a:buNone/>
            </a:pPr>
            <a:endParaRPr lang="en-US" sz="15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490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62E2-7E21-1AF8-78C7-07EB538914B0}"/>
              </a:ext>
            </a:extLst>
          </p:cNvPr>
          <p:cNvSpPr>
            <a:spLocks noGrp="1"/>
          </p:cNvSpPr>
          <p:nvPr>
            <p:ph type="title"/>
          </p:nvPr>
        </p:nvSpPr>
        <p:spPr>
          <a:xfrm>
            <a:off x="7034585" y="703293"/>
            <a:ext cx="4584921" cy="1949815"/>
          </a:xfrm>
        </p:spPr>
        <p:txBody>
          <a:bodyPr anchor="b">
            <a:normAutofit/>
          </a:bodyPr>
          <a:lstStyle/>
          <a:p>
            <a:r>
              <a:rPr lang="en-US" sz="3200" dirty="0">
                <a:latin typeface="Trebuchet MS" panose="020B0603020202020204" pitchFamily="34" charset="0"/>
                <a:cs typeface="Calibri" panose="020F0502020204030204" pitchFamily="34" charset="0"/>
              </a:rPr>
              <a:t>Rising Complexity</a:t>
            </a:r>
          </a:p>
        </p:txBody>
      </p:sp>
      <p:pic>
        <p:nvPicPr>
          <p:cNvPr id="24578" name="Picture 2" descr="Complexity Theory II (M. Woermann) | connecting data to information to  knowledge">
            <a:extLst>
              <a:ext uri="{FF2B5EF4-FFF2-40B4-BE49-F238E27FC236}">
                <a16:creationId xmlns:a16="http://schemas.microsoft.com/office/drawing/2014/main" id="{2CBB76CA-B4DD-ED0A-41D8-F4A174D14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99" r="1481" b="1"/>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6E5EC2C-A68B-EE66-239E-BA9B27AF7C8F}"/>
              </a:ext>
            </a:extLst>
          </p:cNvPr>
          <p:cNvSpPr>
            <a:spLocks noGrp="1"/>
          </p:cNvSpPr>
          <p:nvPr>
            <p:ph idx="1"/>
          </p:nvPr>
        </p:nvSpPr>
        <p:spPr>
          <a:xfrm>
            <a:off x="7034585" y="2838614"/>
            <a:ext cx="4584921" cy="3419062"/>
          </a:xfrm>
        </p:spPr>
        <p:txBody>
          <a:bodyPr anchor="t">
            <a:noAutofit/>
          </a:bodyPr>
          <a:lstStyle/>
          <a:p>
            <a:pPr marL="0" indent="0">
              <a:lnSpc>
                <a:spcPct val="100000"/>
              </a:lnSpc>
              <a:buNone/>
            </a:pPr>
            <a:r>
              <a:rPr lang="en-US" sz="2400" dirty="0">
                <a:effectLst/>
                <a:latin typeface="Trebuchet MS" panose="020B0603020202020204" pitchFamily="34" charset="0"/>
                <a:cs typeface="Calibri" panose="020F0502020204030204" pitchFamily="34" charset="0"/>
              </a:rPr>
              <a:t>“Managing a business today is fundamentally different than it was just 30 years ago. The most profound difference, we’ve come to believe, is the level of complexity people have to cope with.” </a:t>
            </a:r>
            <a:endParaRPr lang="en-US" sz="2400" dirty="0">
              <a:latin typeface="Trebuchet MS" panose="020B0603020202020204" pitchFamily="34" charset="0"/>
              <a:cs typeface="Calibri" panose="020F0502020204030204" pitchFamily="34" charset="0"/>
            </a:endParaRPr>
          </a:p>
          <a:p>
            <a:pPr marL="0" indent="0">
              <a:lnSpc>
                <a:spcPct val="100000"/>
              </a:lnSpc>
              <a:buNone/>
            </a:pPr>
            <a:r>
              <a:rPr lang="en-US" sz="1400" dirty="0">
                <a:effectLst/>
                <a:latin typeface="Trebuchet MS" panose="020B0603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r>
              <a:rPr lang="en-US" sz="1400" dirty="0" err="1">
                <a:effectLst/>
                <a:latin typeface="Trebuchet MS" panose="020B0603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Sargut</a:t>
            </a:r>
            <a:r>
              <a:rPr lang="en-US" sz="1400" dirty="0">
                <a:effectLst/>
                <a:latin typeface="Trebuchet MS" panose="020B0603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&amp; McGrath (2011) Harvard Business Review, Sept 2011)</a:t>
            </a:r>
            <a:endParaRPr lang="en-US" sz="1400" dirty="0">
              <a:effectLst/>
              <a:latin typeface="Trebuchet MS" panose="020B0603020202020204" pitchFamily="34" charset="0"/>
              <a:cs typeface="Calibri" panose="020F0502020204030204" pitchFamily="34" charset="0"/>
            </a:endParaRPr>
          </a:p>
          <a:p>
            <a:pPr>
              <a:lnSpc>
                <a:spcPct val="100000"/>
              </a:lnSpc>
            </a:pP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BEE8B66-BC12-8BF5-F014-C0CE276BBAB0}"/>
              </a:ext>
            </a:extLst>
          </p:cNvPr>
          <p:cNvSpPr txBox="1"/>
          <p:nvPr/>
        </p:nvSpPr>
        <p:spPr>
          <a:xfrm>
            <a:off x="3050005" y="404604"/>
            <a:ext cx="6100010" cy="1077218"/>
          </a:xfrm>
          <a:prstGeom prst="rect">
            <a:avLst/>
          </a:prstGeom>
          <a:noFill/>
        </p:spPr>
        <p:txBody>
          <a:bodyPr wrap="square">
            <a:spAutoFit/>
          </a:bodyPr>
          <a:lstStyle/>
          <a:p>
            <a:r>
              <a:rPr lang="en-US" sz="3200" i="1" dirty="0">
                <a:solidFill>
                  <a:srgbClr val="993300"/>
                </a:solidFill>
                <a:effectLst/>
                <a:latin typeface="Trebuchet MS" panose="020B0603020202020204" pitchFamily="34" charset="0"/>
                <a:cs typeface="Calibri" panose="020F0502020204030204" pitchFamily="34" charset="0"/>
              </a:rPr>
              <a:t>“What the hell is going on?”</a:t>
            </a:r>
            <a:br>
              <a:rPr lang="en-US" sz="3200" i="1" dirty="0">
                <a:solidFill>
                  <a:srgbClr val="993300"/>
                </a:solidFill>
                <a:effectLst/>
                <a:latin typeface="Trebuchet MS" panose="020B0603020202020204" pitchFamily="34" charset="0"/>
                <a:cs typeface="Calibri" panose="020F0502020204030204" pitchFamily="34" charset="0"/>
              </a:rPr>
            </a:br>
            <a:endParaRPr lang="en-US" sz="3200" dirty="0">
              <a:latin typeface="Trebuchet MS" panose="020B0603020202020204" pitchFamily="34" charset="0"/>
            </a:endParaRPr>
          </a:p>
        </p:txBody>
      </p:sp>
    </p:spTree>
    <p:extLst>
      <p:ext uri="{BB962C8B-B14F-4D97-AF65-F5344CB8AC3E}">
        <p14:creationId xmlns:p14="http://schemas.microsoft.com/office/powerpoint/2010/main" val="1443308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841247" y="548640"/>
            <a:ext cx="3810265" cy="5431536"/>
          </a:xfrm>
        </p:spPr>
        <p:txBody>
          <a:bodyPr>
            <a:normAutofit/>
          </a:bodyPr>
          <a:lstStyle/>
          <a:p>
            <a:r>
              <a:rPr lang="en-US" sz="5100" dirty="0">
                <a:effectLst/>
                <a:latin typeface="Trebuchet MS" panose="020B0603020202020204" pitchFamily="34" charset="0"/>
                <a:cs typeface="Calibri" panose="020F0502020204030204" pitchFamily="34" charset="0"/>
              </a:rPr>
              <a:t>Scanning and </a:t>
            </a:r>
            <a:r>
              <a:rPr lang="en-US" sz="5100" dirty="0" err="1">
                <a:effectLst/>
                <a:latin typeface="Trebuchet MS" panose="020B0603020202020204" pitchFamily="34" charset="0"/>
                <a:cs typeface="Calibri" panose="020F0502020204030204" pitchFamily="34" charset="0"/>
              </a:rPr>
              <a:t>Surveilance</a:t>
            </a:r>
            <a:br>
              <a:rPr lang="en-US" sz="5100" dirty="0">
                <a:effectLst/>
                <a:latin typeface="Trebuchet MS" panose="020B0603020202020204" pitchFamily="34" charset="0"/>
                <a:cs typeface="Calibri" panose="020F0502020204030204" pitchFamily="34" charset="0"/>
              </a:rPr>
            </a:br>
            <a:endParaRPr lang="en-US" sz="5100" dirty="0">
              <a:latin typeface="Trebuchet MS" panose="020B0603020202020204" pitchFamily="34" charset="0"/>
              <a:cs typeface="Calibri" panose="020F0502020204030204" pitchFamily="34" charset="0"/>
            </a:endParaRPr>
          </a:p>
        </p:txBody>
      </p:sp>
      <p:sp>
        <p:nvSpPr>
          <p:cNvPr id="24"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8595" y="552091"/>
            <a:ext cx="6052158" cy="5431536"/>
          </a:xfrm>
        </p:spPr>
        <p:txBody>
          <a:bodyPr anchor="ctr">
            <a:normAutofit/>
          </a:bodyPr>
          <a:lstStyle/>
          <a:p>
            <a:pPr marL="0" indent="0">
              <a:buNone/>
            </a:pPr>
            <a:r>
              <a:rPr lang="en-US" sz="2400" dirty="0">
                <a:effectLst/>
                <a:latin typeface="Trebuchet MS" panose="020B0603020202020204" pitchFamily="34" charset="0"/>
                <a:cs typeface="Calibri" panose="020F0502020204030204" pitchFamily="34" charset="0"/>
              </a:rPr>
              <a:t>Providing decision makers with the ability to anticipate threats and opportunities. This function performs scanning and surveillance of the internal and external environments for significant trends or changes. Statistical procedures are used to identify such trends or changes in critical indicators before organizational performance is affected.</a:t>
            </a:r>
          </a:p>
          <a:p>
            <a:pPr marL="0" indent="0">
              <a:buNone/>
            </a:pPr>
            <a:endParaRPr lang="en-US" sz="2400" dirty="0">
              <a:effectLst/>
              <a:latin typeface="Trebuchet MS" panose="020B0603020202020204" pitchFamily="34" charset="0"/>
              <a:cs typeface="Calibri" panose="020F0502020204030204" pitchFamily="34" charset="0"/>
            </a:endParaRPr>
          </a:p>
          <a:p>
            <a:pPr marL="0" indent="0">
              <a:buNone/>
            </a:pPr>
            <a:endParaRPr lang="en-US"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3030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3D04-2D27-F0E5-538B-CDE45FCDAFE4}"/>
              </a:ext>
            </a:extLst>
          </p:cNvPr>
          <p:cNvSpPr>
            <a:spLocks noGrp="1"/>
          </p:cNvSpPr>
          <p:nvPr>
            <p:ph type="title"/>
          </p:nvPr>
        </p:nvSpPr>
        <p:spPr>
          <a:xfrm>
            <a:off x="841247" y="548640"/>
            <a:ext cx="3810265" cy="5431536"/>
          </a:xfrm>
        </p:spPr>
        <p:txBody>
          <a:bodyPr>
            <a:normAutofit/>
          </a:bodyPr>
          <a:lstStyle/>
          <a:p>
            <a:r>
              <a:rPr lang="en-US" sz="5100" dirty="0">
                <a:effectLst/>
                <a:latin typeface="Trebuchet MS" panose="020B0603020202020204" pitchFamily="34" charset="0"/>
                <a:cs typeface="Calibri" panose="020F0502020204030204" pitchFamily="34" charset="0"/>
              </a:rPr>
              <a:t>Thank you</a:t>
            </a:r>
            <a:br>
              <a:rPr lang="en-US" sz="5100" dirty="0">
                <a:effectLst/>
                <a:latin typeface="Trebuchet MS" panose="020B0603020202020204" pitchFamily="34" charset="0"/>
                <a:cs typeface="Calibri" panose="020F0502020204030204" pitchFamily="34" charset="0"/>
              </a:rPr>
            </a:br>
            <a:endParaRPr lang="en-US" sz="5100" dirty="0">
              <a:latin typeface="Trebuchet MS" panose="020B060302020202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4823CCB-CD68-7FE9-1352-175EC95B5FD5}"/>
              </a:ext>
            </a:extLst>
          </p:cNvPr>
          <p:cNvSpPr>
            <a:spLocks noGrp="1"/>
          </p:cNvSpPr>
          <p:nvPr>
            <p:ph idx="1"/>
          </p:nvPr>
        </p:nvSpPr>
        <p:spPr>
          <a:xfrm>
            <a:off x="5298595" y="2337683"/>
            <a:ext cx="6052158" cy="1765190"/>
          </a:xfrm>
        </p:spPr>
        <p:txBody>
          <a:bodyPr anchor="ctr">
            <a:normAutofit/>
          </a:bodyPr>
          <a:lstStyle/>
          <a:p>
            <a:pPr marL="0" indent="0">
              <a:buNone/>
            </a:pPr>
            <a:r>
              <a:rPr lang="en-US" sz="2400" dirty="0">
                <a:effectLst/>
                <a:latin typeface="Trebuchet MS" panose="020B0603020202020204" pitchFamily="34" charset="0"/>
                <a:cs typeface="Calibri" panose="020F0502020204030204" pitchFamily="34" charset="0"/>
              </a:rPr>
              <a:t>Questions and Discussion</a:t>
            </a:r>
          </a:p>
          <a:p>
            <a:pPr marL="0" indent="0">
              <a:buNone/>
            </a:pPr>
            <a:endParaRPr lang="en-US" sz="2000" dirty="0">
              <a:effectLst/>
              <a:latin typeface="Calibri" panose="020F0502020204030204" pitchFamily="34" charset="0"/>
              <a:cs typeface="Calibri" panose="020F0502020204030204" pitchFamily="34" charset="0"/>
            </a:endParaRPr>
          </a:p>
        </p:txBody>
      </p:sp>
      <p:pic>
        <p:nvPicPr>
          <p:cNvPr id="2050" name="Picture 2" descr="Three Questions to Help Facilitate Effective Classroom ...">
            <a:extLst>
              <a:ext uri="{FF2B5EF4-FFF2-40B4-BE49-F238E27FC236}">
                <a16:creationId xmlns:a16="http://schemas.microsoft.com/office/drawing/2014/main" id="{A42078CF-AB40-49BB-AC85-F11885D18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459" y="3429000"/>
            <a:ext cx="6096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99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11">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6A786-C263-4B86-DB60-B883DDC8007D}"/>
              </a:ext>
            </a:extLst>
          </p:cNvPr>
          <p:cNvSpPr>
            <a:spLocks noGrp="1"/>
          </p:cNvSpPr>
          <p:nvPr>
            <p:ph type="title"/>
          </p:nvPr>
        </p:nvSpPr>
        <p:spPr>
          <a:xfrm>
            <a:off x="838200" y="1122362"/>
            <a:ext cx="6281928" cy="4135437"/>
          </a:xfrm>
        </p:spPr>
        <p:txBody>
          <a:bodyPr vert="horz" lIns="91440" tIns="45720" rIns="91440" bIns="45720" rtlCol="0" anchor="b">
            <a:normAutofit/>
          </a:bodyPr>
          <a:lstStyle/>
          <a:p>
            <a:pPr>
              <a:lnSpc>
                <a:spcPct val="90000"/>
              </a:lnSpc>
            </a:pPr>
            <a:r>
              <a:rPr lang="en-US" sz="3200" b="1" i="1" dirty="0">
                <a:effectLst/>
                <a:latin typeface="Trebuchet MS" panose="020B0603020202020204" pitchFamily="34" charset="0"/>
              </a:rPr>
              <a:t>Proficiency</a:t>
            </a:r>
            <a:r>
              <a:rPr lang="en-US" sz="3200" dirty="0">
                <a:effectLst/>
                <a:latin typeface="Trebuchet MS" panose="020B0603020202020204" pitchFamily="34" charset="0"/>
              </a:rPr>
              <a:t> to make effective decisions for improved performance in dynamic complexity is </a:t>
            </a:r>
            <a:r>
              <a:rPr lang="en-US" sz="3200" b="1" i="1" dirty="0">
                <a:effectLst/>
                <a:latin typeface="Trebuchet MS" panose="020B0603020202020204" pitchFamily="34" charset="0"/>
              </a:rPr>
              <a:t>lacking</a:t>
            </a:r>
            <a:r>
              <a:rPr lang="en-US" sz="3200" dirty="0">
                <a:effectLst/>
                <a:latin typeface="Trebuchet MS" panose="020B0603020202020204" pitchFamily="34" charset="0"/>
              </a:rPr>
              <a:t>!</a:t>
            </a:r>
            <a:br>
              <a:rPr lang="en-US" sz="3200" dirty="0">
                <a:effectLst/>
                <a:latin typeface="Trebuchet MS" panose="020B0603020202020204" pitchFamily="34" charset="0"/>
              </a:rPr>
            </a:br>
            <a:endParaRPr lang="en-US" sz="3200" dirty="0">
              <a:latin typeface="Trebuchet MS" panose="020B0603020202020204" pitchFamily="34" charset="0"/>
            </a:endParaRPr>
          </a:p>
        </p:txBody>
      </p:sp>
      <p:sp>
        <p:nvSpPr>
          <p:cNvPr id="22"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ln w="57150">
            <a:solidFill>
              <a:schemeClr val="accent1"/>
            </a:solidFill>
            <a:extLst>
              <a:ext uri="{C807C97D-BFC1-408E-A445-0C87EB9F89A2}">
                <ask:lineSketchStyleProps xmln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B6AA6BC-AE65-948B-F499-BE2C2DCC4065}"/>
              </a:ext>
            </a:extLst>
          </p:cNvPr>
          <p:cNvSpPr>
            <a:spLocks noGrp="1"/>
          </p:cNvSpPr>
          <p:nvPr>
            <p:ph type="body" idx="1"/>
          </p:nvPr>
        </p:nvSpPr>
        <p:spPr>
          <a:xfrm>
            <a:off x="7928114" y="1232452"/>
            <a:ext cx="3200400" cy="3850919"/>
          </a:xfrm>
        </p:spPr>
        <p:txBody>
          <a:bodyPr vert="horz" lIns="91440" tIns="45720" rIns="91440" bIns="45720" rtlCol="0" anchor="b">
            <a:normAutofit fontScale="85000" lnSpcReduction="20000"/>
          </a:bodyPr>
          <a:lstStyle/>
          <a:p>
            <a:pPr>
              <a:lnSpc>
                <a:spcPct val="100000"/>
              </a:lnSpc>
            </a:pPr>
            <a:r>
              <a:rPr lang="en-US" sz="2700" b="1" dirty="0">
                <a:solidFill>
                  <a:schemeClr val="bg1"/>
                </a:solidFill>
                <a:effectLst/>
                <a:latin typeface="Trebuchet MS" panose="020B0603020202020204" pitchFamily="34" charset="0"/>
              </a:rPr>
              <a:t>Like pilots on the flight deck, executives and managers are continuously making decisions. But unlike the pilots, they are rarely supported by systems that help them navigate the “permanent white water” in today’s environment.</a:t>
            </a:r>
          </a:p>
        </p:txBody>
      </p:sp>
      <p:sp>
        <p:nvSpPr>
          <p:cNvPr id="23" name="Rectangle 6">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27432"/>
          </a:xfrm>
          <a:custGeom>
            <a:avLst/>
            <a:gdLst>
              <a:gd name="connsiteX0" fmla="*/ 0 w 6281928"/>
              <a:gd name="connsiteY0" fmla="*/ 0 h 27432"/>
              <a:gd name="connsiteX1" fmla="*/ 572353 w 6281928"/>
              <a:gd name="connsiteY1" fmla="*/ 0 h 27432"/>
              <a:gd name="connsiteX2" fmla="*/ 1207526 w 6281928"/>
              <a:gd name="connsiteY2" fmla="*/ 0 h 27432"/>
              <a:gd name="connsiteX3" fmla="*/ 1779880 w 6281928"/>
              <a:gd name="connsiteY3" fmla="*/ 0 h 27432"/>
              <a:gd name="connsiteX4" fmla="*/ 2540691 w 6281928"/>
              <a:gd name="connsiteY4" fmla="*/ 0 h 27432"/>
              <a:gd name="connsiteX5" fmla="*/ 3238683 w 6281928"/>
              <a:gd name="connsiteY5" fmla="*/ 0 h 27432"/>
              <a:gd name="connsiteX6" fmla="*/ 3936675 w 6281928"/>
              <a:gd name="connsiteY6" fmla="*/ 0 h 27432"/>
              <a:gd name="connsiteX7" fmla="*/ 4760305 w 6281928"/>
              <a:gd name="connsiteY7" fmla="*/ 0 h 27432"/>
              <a:gd name="connsiteX8" fmla="*/ 5521117 w 6281928"/>
              <a:gd name="connsiteY8" fmla="*/ 0 h 27432"/>
              <a:gd name="connsiteX9" fmla="*/ 6281928 w 6281928"/>
              <a:gd name="connsiteY9" fmla="*/ 0 h 27432"/>
              <a:gd name="connsiteX10" fmla="*/ 6281928 w 6281928"/>
              <a:gd name="connsiteY10" fmla="*/ 27432 h 27432"/>
              <a:gd name="connsiteX11" fmla="*/ 5772394 w 6281928"/>
              <a:gd name="connsiteY11" fmla="*/ 27432 h 27432"/>
              <a:gd name="connsiteX12" fmla="*/ 5200040 w 6281928"/>
              <a:gd name="connsiteY12" fmla="*/ 27432 h 27432"/>
              <a:gd name="connsiteX13" fmla="*/ 4439229 w 6281928"/>
              <a:gd name="connsiteY13" fmla="*/ 27432 h 27432"/>
              <a:gd name="connsiteX14" fmla="*/ 3615599 w 6281928"/>
              <a:gd name="connsiteY14" fmla="*/ 27432 h 27432"/>
              <a:gd name="connsiteX15" fmla="*/ 2980426 w 6281928"/>
              <a:gd name="connsiteY15" fmla="*/ 27432 h 27432"/>
              <a:gd name="connsiteX16" fmla="*/ 2156795 w 6281928"/>
              <a:gd name="connsiteY16" fmla="*/ 27432 h 27432"/>
              <a:gd name="connsiteX17" fmla="*/ 1584442 w 6281928"/>
              <a:gd name="connsiteY17" fmla="*/ 27432 h 27432"/>
              <a:gd name="connsiteX18" fmla="*/ 1074908 w 6281928"/>
              <a:gd name="connsiteY18" fmla="*/ 27432 h 27432"/>
              <a:gd name="connsiteX19" fmla="*/ 0 w 6281928"/>
              <a:gd name="connsiteY19" fmla="*/ 27432 h 27432"/>
              <a:gd name="connsiteX20" fmla="*/ 0 w 6281928"/>
              <a:gd name="connsiteY2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27432"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764" y="13055"/>
                  <a:pt x="6281755" y="18641"/>
                  <a:pt x="6281928" y="27432"/>
                </a:cubicBezTo>
                <a:cubicBezTo>
                  <a:pt x="6078981" y="17572"/>
                  <a:pt x="5961061" y="11434"/>
                  <a:pt x="5772394" y="27432"/>
                </a:cubicBezTo>
                <a:cubicBezTo>
                  <a:pt x="5583727" y="43430"/>
                  <a:pt x="5329968" y="33352"/>
                  <a:pt x="5200040" y="27432"/>
                </a:cubicBezTo>
                <a:cubicBezTo>
                  <a:pt x="5070112" y="21512"/>
                  <a:pt x="4793288" y="30214"/>
                  <a:pt x="4439229" y="27432"/>
                </a:cubicBezTo>
                <a:cubicBezTo>
                  <a:pt x="4085170" y="24650"/>
                  <a:pt x="3813765" y="-7322"/>
                  <a:pt x="3615599" y="27432"/>
                </a:cubicBezTo>
                <a:cubicBezTo>
                  <a:pt x="3417433" y="62186"/>
                  <a:pt x="3133643" y="29871"/>
                  <a:pt x="2980426" y="27432"/>
                </a:cubicBezTo>
                <a:cubicBezTo>
                  <a:pt x="2827209" y="24993"/>
                  <a:pt x="2380685" y="60994"/>
                  <a:pt x="2156795" y="27432"/>
                </a:cubicBezTo>
                <a:cubicBezTo>
                  <a:pt x="1932905" y="-6130"/>
                  <a:pt x="1716744" y="7746"/>
                  <a:pt x="1584442" y="27432"/>
                </a:cubicBezTo>
                <a:cubicBezTo>
                  <a:pt x="1452140" y="47118"/>
                  <a:pt x="1280887" y="21894"/>
                  <a:pt x="1074908" y="27432"/>
                </a:cubicBezTo>
                <a:cubicBezTo>
                  <a:pt x="868929" y="32970"/>
                  <a:pt x="318124" y="-8734"/>
                  <a:pt x="0" y="27432"/>
                </a:cubicBezTo>
                <a:cubicBezTo>
                  <a:pt x="988" y="17221"/>
                  <a:pt x="-970" y="7538"/>
                  <a:pt x="0" y="0"/>
                </a:cubicBezTo>
                <a:close/>
              </a:path>
              <a:path w="6281928" h="27432"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725" y="11634"/>
                  <a:pt x="6283131" y="16994"/>
                  <a:pt x="6281928" y="27432"/>
                </a:cubicBezTo>
                <a:cubicBezTo>
                  <a:pt x="6036108" y="24483"/>
                  <a:pt x="5743611" y="19559"/>
                  <a:pt x="5583936" y="27432"/>
                </a:cubicBezTo>
                <a:cubicBezTo>
                  <a:pt x="5424261" y="35305"/>
                  <a:pt x="5250533" y="8965"/>
                  <a:pt x="4948763" y="27432"/>
                </a:cubicBezTo>
                <a:cubicBezTo>
                  <a:pt x="4646993" y="45899"/>
                  <a:pt x="4354673" y="16709"/>
                  <a:pt x="4125133" y="27432"/>
                </a:cubicBezTo>
                <a:cubicBezTo>
                  <a:pt x="3895593" y="38156"/>
                  <a:pt x="3570246" y="38353"/>
                  <a:pt x="3301502" y="27432"/>
                </a:cubicBezTo>
                <a:cubicBezTo>
                  <a:pt x="3032758" y="16511"/>
                  <a:pt x="2955340" y="21049"/>
                  <a:pt x="2729149" y="27432"/>
                </a:cubicBezTo>
                <a:cubicBezTo>
                  <a:pt x="2502958" y="33815"/>
                  <a:pt x="2269423" y="12286"/>
                  <a:pt x="2031157" y="27432"/>
                </a:cubicBezTo>
                <a:cubicBezTo>
                  <a:pt x="1792891" y="42578"/>
                  <a:pt x="1484731" y="31266"/>
                  <a:pt x="1207526" y="27432"/>
                </a:cubicBezTo>
                <a:cubicBezTo>
                  <a:pt x="930321" y="23598"/>
                  <a:pt x="560231" y="-24258"/>
                  <a:pt x="0" y="27432"/>
                </a:cubicBezTo>
                <a:cubicBezTo>
                  <a:pt x="894" y="14250"/>
                  <a:pt x="667" y="11053"/>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57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9ECD50-ADD9-47D1-8015-A68B02046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FE32A-4E5F-40C3-BD4D-B8419151DDA4}"/>
              </a:ext>
            </a:extLst>
          </p:cNvPr>
          <p:cNvSpPr>
            <a:spLocks noGrp="1"/>
          </p:cNvSpPr>
          <p:nvPr>
            <p:ph type="title"/>
          </p:nvPr>
        </p:nvSpPr>
        <p:spPr>
          <a:xfrm>
            <a:off x="8138341" y="640823"/>
            <a:ext cx="3674912" cy="5583148"/>
          </a:xfrm>
        </p:spPr>
        <p:txBody>
          <a:bodyPr anchor="ctr">
            <a:normAutofit/>
          </a:bodyPr>
          <a:lstStyle/>
          <a:p>
            <a:pPr>
              <a:lnSpc>
                <a:spcPct val="90000"/>
              </a:lnSpc>
            </a:pPr>
            <a:r>
              <a:rPr lang="en-US" sz="3800" b="1" dirty="0">
                <a:latin typeface="Trebuchet MS" panose="020B0603020202020204" pitchFamily="34" charset="0"/>
                <a:cs typeface="Calibri" panose="020F0502020204030204" pitchFamily="34" charset="0"/>
              </a:rPr>
              <a:t>Analogous Learning: Discovering commonalities in the </a:t>
            </a:r>
            <a:r>
              <a:rPr lang="en-US" sz="3800" b="1" i="1" dirty="0">
                <a:latin typeface="Trebuchet MS" panose="020B0603020202020204" pitchFamily="34" charset="0"/>
                <a:cs typeface="Calibri" panose="020F0502020204030204" pitchFamily="34" charset="0"/>
              </a:rPr>
              <a:t>most uncommon </a:t>
            </a:r>
            <a:r>
              <a:rPr lang="en-US" sz="3800" b="1" dirty="0">
                <a:latin typeface="Trebuchet MS" panose="020B0603020202020204" pitchFamily="34" charset="0"/>
                <a:cs typeface="Calibri" panose="020F0502020204030204" pitchFamily="34" charset="0"/>
              </a:rPr>
              <a:t>places</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8720"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BCBAFC-C04F-30C8-302D-02034DB50D55}"/>
              </a:ext>
            </a:extLst>
          </p:cNvPr>
          <p:cNvGraphicFramePr>
            <a:graphicFrameLocks noGrp="1"/>
          </p:cNvGraphicFramePr>
          <p:nvPr>
            <p:ph idx="1"/>
            <p:extLst>
              <p:ext uri="{D42A27DB-BD31-4B8C-83A1-F6EECF244321}">
                <p14:modId xmlns:p14="http://schemas.microsoft.com/office/powerpoint/2010/main" val="277870007"/>
              </p:ext>
            </p:extLst>
          </p:nvPr>
        </p:nvGraphicFramePr>
        <p:xfrm>
          <a:off x="643470"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36B79C2A-2C82-D411-D4CC-381207F0446F}"/>
              </a:ext>
            </a:extLst>
          </p:cNvPr>
          <p:cNvSpPr txBox="1"/>
          <p:nvPr/>
        </p:nvSpPr>
        <p:spPr>
          <a:xfrm>
            <a:off x="5891917" y="6168627"/>
            <a:ext cx="6242171" cy="523220"/>
          </a:xfrm>
          <a:prstGeom prst="rect">
            <a:avLst/>
          </a:prstGeom>
          <a:noFill/>
        </p:spPr>
        <p:txBody>
          <a:bodyPr wrap="square">
            <a:spAutoFit/>
          </a:bodyPr>
          <a:lstStyle/>
          <a:p>
            <a:r>
              <a:rPr lang="en-US" sz="1400" b="1" dirty="0">
                <a:latin typeface="Trebuchet MS" panose="020B0603020202020204" pitchFamily="34" charset="0"/>
              </a:rPr>
              <a:t>Analogous Learning: Discovering Commonalities in the Most Uncommon Places: https://tinyurl.com/cj4n4efu</a:t>
            </a:r>
          </a:p>
        </p:txBody>
      </p:sp>
    </p:spTree>
    <p:extLst>
      <p:ext uri="{BB962C8B-B14F-4D97-AF65-F5344CB8AC3E}">
        <p14:creationId xmlns:p14="http://schemas.microsoft.com/office/powerpoint/2010/main" val="205173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87757"/>
          </a:solidFill>
          <a:ln w="38100" cap="rnd">
            <a:solidFill>
              <a:srgbClr val="F87757"/>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651AF7-A111-012E-71EE-D853EAF1125F}"/>
              </a:ext>
            </a:extLst>
          </p:cNvPr>
          <p:cNvSpPr txBox="1"/>
          <p:nvPr/>
        </p:nvSpPr>
        <p:spPr>
          <a:xfrm>
            <a:off x="640080" y="2706624"/>
            <a:ext cx="6894576" cy="3483864"/>
          </a:xfrm>
          <a:prstGeom prst="rect">
            <a:avLst/>
          </a:prstGeom>
        </p:spPr>
        <p:txBody>
          <a:bodyPr vert="horz" lIns="91440" tIns="45720" rIns="91440" bIns="45720" rtlCol="0">
            <a:normAutofit lnSpcReduction="10000"/>
          </a:bodyPr>
          <a:lstStyle/>
          <a:p>
            <a:pPr>
              <a:lnSpc>
                <a:spcPct val="110000"/>
              </a:lnSpc>
              <a:spcAft>
                <a:spcPts val="600"/>
              </a:spcAft>
            </a:pPr>
            <a:r>
              <a:rPr lang="en-US" sz="2000" dirty="0">
                <a:latin typeface="Trebuchet MS" panose="020B0603020202020204" pitchFamily="34" charset="0"/>
                <a:cs typeface="Calibri" panose="020F0502020204030204" pitchFamily="34" charset="0"/>
              </a:rPr>
              <a:t>The Japanese Shinkansen bullet trains now move more passengers between metros than any rail in the world. But during development, their super speed caused them to exit the long, straight tunnels with a loud sonic boom. After several failed attempts at a solution, engineers knew they needed to think differently. So they looked to the kingfisher bird. Studying its long, narrow beak and smooth ability to transition from air to water, they were able to implement the same design to allow the trains to enter and exit the tunnels quietly, saving millions in build costs.</a:t>
            </a:r>
          </a:p>
        </p:txBody>
      </p:sp>
      <p:pic>
        <p:nvPicPr>
          <p:cNvPr id="2" name="Picture 1">
            <a:extLst>
              <a:ext uri="{FF2B5EF4-FFF2-40B4-BE49-F238E27FC236}">
                <a16:creationId xmlns:a16="http://schemas.microsoft.com/office/drawing/2014/main" id="{7F61DA77-2A71-CDE5-89CD-6B0A612B2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2" r="33845" b="-3"/>
          <a:stretch/>
        </p:blipFill>
        <p:spPr bwMode="auto">
          <a:xfrm>
            <a:off x="8156454" y="385766"/>
            <a:ext cx="4035547" cy="2944373"/>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37A747-8F0B-EA2D-D0B3-4E8BB3F9F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1" r="6340" b="-4"/>
          <a:stretch/>
        </p:blipFill>
        <p:spPr bwMode="auto">
          <a:xfrm>
            <a:off x="8144356" y="3762111"/>
            <a:ext cx="4047645" cy="2495811"/>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84B375-389C-485E-26FF-849A1E7F4DF9}"/>
              </a:ext>
            </a:extLst>
          </p:cNvPr>
          <p:cNvSpPr txBox="1"/>
          <p:nvPr/>
        </p:nvSpPr>
        <p:spPr>
          <a:xfrm>
            <a:off x="778654" y="1015468"/>
            <a:ext cx="6100762" cy="1077218"/>
          </a:xfrm>
          <a:prstGeom prst="rect">
            <a:avLst/>
          </a:prstGeom>
          <a:noFill/>
        </p:spPr>
        <p:txBody>
          <a:bodyPr wrap="square">
            <a:spAutoFit/>
          </a:bodyPr>
          <a:lstStyle/>
          <a:p>
            <a:r>
              <a:rPr lang="en-US" sz="3200" b="1" dirty="0">
                <a:latin typeface="Trebuchet MS" panose="020B0603020202020204" pitchFamily="34" charset="0"/>
                <a:cs typeface="Calibri" panose="020F0502020204030204" pitchFamily="34" charset="0"/>
              </a:rPr>
              <a:t>Lesson: Shinkansen bullet trains and the kingfisher bird </a:t>
            </a:r>
            <a:endParaRPr lang="en-US" sz="3200" b="1" dirty="0">
              <a:latin typeface="Trebuchet MS" panose="020B0603020202020204" pitchFamily="34" charset="0"/>
            </a:endParaRPr>
          </a:p>
        </p:txBody>
      </p:sp>
      <p:sp>
        <p:nvSpPr>
          <p:cNvPr id="8" name="TextBox 7">
            <a:extLst>
              <a:ext uri="{FF2B5EF4-FFF2-40B4-BE49-F238E27FC236}">
                <a16:creationId xmlns:a16="http://schemas.microsoft.com/office/drawing/2014/main" id="{EEFD258E-88FB-14E0-7602-5F33787B3A33}"/>
              </a:ext>
            </a:extLst>
          </p:cNvPr>
          <p:cNvSpPr txBox="1"/>
          <p:nvPr/>
        </p:nvSpPr>
        <p:spPr>
          <a:xfrm>
            <a:off x="5310944" y="6240186"/>
            <a:ext cx="6806844" cy="523220"/>
          </a:xfrm>
          <a:prstGeom prst="rect">
            <a:avLst/>
          </a:prstGeom>
          <a:noFill/>
        </p:spPr>
        <p:txBody>
          <a:bodyPr wrap="square">
            <a:spAutoFit/>
          </a:bodyPr>
          <a:lstStyle/>
          <a:p>
            <a:r>
              <a:rPr lang="en-US" sz="1400" b="1" dirty="0">
                <a:latin typeface="Trebuchet MS" panose="020B0603020202020204" pitchFamily="34" charset="0"/>
              </a:rPr>
              <a:t>Analogous Learning: Discovering Commonalities in the Most Uncommon Places</a:t>
            </a:r>
          </a:p>
          <a:p>
            <a:r>
              <a:rPr lang="en-US" sz="1400" b="1" dirty="0">
                <a:latin typeface="Trebuchet MS" panose="020B0603020202020204" pitchFamily="34" charset="0"/>
              </a:rPr>
              <a:t>https://</a:t>
            </a:r>
            <a:r>
              <a:rPr lang="en-US" sz="1400" b="1" dirty="0" err="1">
                <a:latin typeface="Trebuchet MS" panose="020B0603020202020204" pitchFamily="34" charset="0"/>
              </a:rPr>
              <a:t>tinyurl.com</a:t>
            </a:r>
            <a:r>
              <a:rPr lang="en-US" sz="1400" b="1" dirty="0">
                <a:latin typeface="Trebuchet MS" panose="020B0603020202020204" pitchFamily="34" charset="0"/>
              </a:rPr>
              <a:t>/cj4n4efu</a:t>
            </a:r>
          </a:p>
        </p:txBody>
      </p:sp>
    </p:spTree>
    <p:extLst>
      <p:ext uri="{BB962C8B-B14F-4D97-AF65-F5344CB8AC3E}">
        <p14:creationId xmlns:p14="http://schemas.microsoft.com/office/powerpoint/2010/main" val="219390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ric Trist">
            <a:extLst>
              <a:ext uri="{FF2B5EF4-FFF2-40B4-BE49-F238E27FC236}">
                <a16:creationId xmlns:a16="http://schemas.microsoft.com/office/drawing/2014/main" id="{96B3A475-B6DF-50F0-6607-2D8A9042B8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8418" y="2213769"/>
            <a:ext cx="285750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Search Conference Fred Emery • Breadtag Sagas">
            <a:extLst>
              <a:ext uri="{FF2B5EF4-FFF2-40B4-BE49-F238E27FC236}">
                <a16:creationId xmlns:a16="http://schemas.microsoft.com/office/drawing/2014/main" id="{A12FAC85-3AAA-E677-E9E9-09B0F848F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40" y="220027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494E8E-FDAE-82DB-6486-BA22E903C7BB}"/>
              </a:ext>
            </a:extLst>
          </p:cNvPr>
          <p:cNvSpPr txBox="1"/>
          <p:nvPr/>
        </p:nvSpPr>
        <p:spPr>
          <a:xfrm>
            <a:off x="1468418" y="6157916"/>
            <a:ext cx="10261620" cy="646331"/>
          </a:xfrm>
          <a:prstGeom prst="rect">
            <a:avLst/>
          </a:prstGeom>
          <a:noFill/>
        </p:spPr>
        <p:txBody>
          <a:bodyPr wrap="square" rtlCol="0">
            <a:spAutoFit/>
          </a:bodyPr>
          <a:lstStyle/>
          <a:p>
            <a:pPr algn="l"/>
            <a:r>
              <a:rPr lang="en-US" b="0" i="0" dirty="0">
                <a:solidFill>
                  <a:srgbClr val="202122"/>
                </a:solidFill>
                <a:effectLst/>
                <a:latin typeface="Trebuchet MS" panose="020B0603020202020204" pitchFamily="34" charset="0"/>
              </a:rPr>
              <a:t>Emery F. and Trist E. (1965). </a:t>
            </a:r>
            <a:r>
              <a:rPr lang="en-US" b="0" dirty="0">
                <a:solidFill>
                  <a:srgbClr val="202122"/>
                </a:solidFill>
                <a:effectLst/>
                <a:latin typeface="Trebuchet MS" panose="020B0603020202020204" pitchFamily="34" charset="0"/>
              </a:rPr>
              <a:t>The Causal Texture of Organizational Environments</a:t>
            </a:r>
            <a:r>
              <a:rPr lang="en-US" b="0" i="1" dirty="0">
                <a:solidFill>
                  <a:srgbClr val="202122"/>
                </a:solidFill>
                <a:effectLst/>
                <a:latin typeface="Trebuchet MS" panose="020B0603020202020204" pitchFamily="34" charset="0"/>
              </a:rPr>
              <a:t>. Human Relations</a:t>
            </a:r>
            <a:r>
              <a:rPr lang="en-US" b="0" i="0" dirty="0">
                <a:solidFill>
                  <a:srgbClr val="202122"/>
                </a:solidFill>
                <a:effectLst/>
                <a:latin typeface="Trebuchet MS" panose="020B0603020202020204" pitchFamily="34" charset="0"/>
              </a:rPr>
              <a:t>, Vol 18 (1): 21-32.</a:t>
            </a:r>
          </a:p>
        </p:txBody>
      </p:sp>
      <p:sp>
        <p:nvSpPr>
          <p:cNvPr id="5" name="TextBox 4">
            <a:extLst>
              <a:ext uri="{FF2B5EF4-FFF2-40B4-BE49-F238E27FC236}">
                <a16:creationId xmlns:a16="http://schemas.microsoft.com/office/drawing/2014/main" id="{131CDF16-3EF3-F10C-5097-95DC6B2DB6A4}"/>
              </a:ext>
            </a:extLst>
          </p:cNvPr>
          <p:cNvSpPr txBox="1"/>
          <p:nvPr/>
        </p:nvSpPr>
        <p:spPr>
          <a:xfrm>
            <a:off x="2543173" y="5243513"/>
            <a:ext cx="1144288" cy="369332"/>
          </a:xfrm>
          <a:prstGeom prst="rect">
            <a:avLst/>
          </a:prstGeom>
          <a:noFill/>
        </p:spPr>
        <p:txBody>
          <a:bodyPr wrap="none" rtlCol="0">
            <a:spAutoFit/>
          </a:bodyPr>
          <a:lstStyle/>
          <a:p>
            <a:r>
              <a:rPr lang="en-US" b="1" dirty="0">
                <a:latin typeface="Trebuchet MS" panose="020B0603020202020204" pitchFamily="34" charset="0"/>
                <a:cs typeface="Calibri" panose="020F0502020204030204" pitchFamily="34" charset="0"/>
              </a:rPr>
              <a:t>Eric Trist</a:t>
            </a:r>
          </a:p>
        </p:txBody>
      </p:sp>
      <p:sp>
        <p:nvSpPr>
          <p:cNvPr id="6" name="TextBox 5">
            <a:extLst>
              <a:ext uri="{FF2B5EF4-FFF2-40B4-BE49-F238E27FC236}">
                <a16:creationId xmlns:a16="http://schemas.microsoft.com/office/drawing/2014/main" id="{E3319BF9-2DB0-D998-0E74-EA7EB96FCD9B}"/>
              </a:ext>
            </a:extLst>
          </p:cNvPr>
          <p:cNvSpPr txBox="1"/>
          <p:nvPr/>
        </p:nvSpPr>
        <p:spPr>
          <a:xfrm>
            <a:off x="8653506" y="5238745"/>
            <a:ext cx="1441420" cy="369332"/>
          </a:xfrm>
          <a:prstGeom prst="rect">
            <a:avLst/>
          </a:prstGeom>
          <a:noFill/>
        </p:spPr>
        <p:txBody>
          <a:bodyPr wrap="none" rtlCol="0">
            <a:spAutoFit/>
          </a:bodyPr>
          <a:lstStyle/>
          <a:p>
            <a:r>
              <a:rPr lang="en-US" b="1" dirty="0">
                <a:latin typeface="Trebuchet MS" panose="020B0603020202020204" pitchFamily="34" charset="0"/>
                <a:cs typeface="Calibri" panose="020F0502020204030204" pitchFamily="34" charset="0"/>
              </a:rPr>
              <a:t>Fred Emery</a:t>
            </a:r>
          </a:p>
        </p:txBody>
      </p:sp>
      <p:pic>
        <p:nvPicPr>
          <p:cNvPr id="4102" name="Picture 6">
            <a:extLst>
              <a:ext uri="{FF2B5EF4-FFF2-40B4-BE49-F238E27FC236}">
                <a16:creationId xmlns:a16="http://schemas.microsoft.com/office/drawing/2014/main" id="{A6241255-43DB-5C38-D4C0-0930EAFC8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113" y="1847856"/>
            <a:ext cx="3434349" cy="425291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47AA96D-4CC2-A5EE-CD13-A61E3D2ABEC2}"/>
              </a:ext>
            </a:extLst>
          </p:cNvPr>
          <p:cNvSpPr>
            <a:spLocks noGrp="1"/>
          </p:cNvSpPr>
          <p:nvPr>
            <p:ph type="title"/>
          </p:nvPr>
        </p:nvSpPr>
        <p:spPr/>
        <p:txBody>
          <a:bodyPr vert="horz" lIns="91440" tIns="45720" rIns="91440" bIns="45720" rtlCol="0">
            <a:normAutofit/>
          </a:bodyPr>
          <a:lstStyle/>
          <a:p>
            <a:pPr>
              <a:lnSpc>
                <a:spcPct val="90000"/>
              </a:lnSpc>
            </a:pPr>
            <a:r>
              <a:rPr lang="en-US" sz="3200" b="1" dirty="0">
                <a:latin typeface="Trebuchet MS" panose="020B0603020202020204" pitchFamily="34" charset="0"/>
                <a:cs typeface="Calibri" panose="020F0502020204030204" pitchFamily="34" charset="0"/>
              </a:rPr>
              <a:t>Causal Texture of Organizational Environments</a:t>
            </a:r>
          </a:p>
        </p:txBody>
      </p:sp>
    </p:spTree>
    <p:extLst>
      <p:ext uri="{BB962C8B-B14F-4D97-AF65-F5344CB8AC3E}">
        <p14:creationId xmlns:p14="http://schemas.microsoft.com/office/powerpoint/2010/main" val="388925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6919A-E026-C31B-8116-83A8B77AB74D}"/>
              </a:ext>
            </a:extLst>
          </p:cNvPr>
          <p:cNvSpPr>
            <a:spLocks noGrp="1"/>
          </p:cNvSpPr>
          <p:nvPr>
            <p:ph type="title"/>
          </p:nvPr>
        </p:nvSpPr>
        <p:spPr>
          <a:xfrm>
            <a:off x="572493" y="238539"/>
            <a:ext cx="11047013" cy="870075"/>
          </a:xfrm>
        </p:spPr>
        <p:txBody>
          <a:bodyPr vert="horz" lIns="91440" tIns="45720" rIns="91440" bIns="45720" rtlCol="0" anchor="b">
            <a:normAutofit/>
          </a:bodyPr>
          <a:lstStyle/>
          <a:p>
            <a:pPr>
              <a:lnSpc>
                <a:spcPct val="90000"/>
              </a:lnSpc>
            </a:pPr>
            <a:r>
              <a:rPr lang="en-US" sz="3200" dirty="0">
                <a:latin typeface="Trebuchet MS" panose="020B0603020202020204" pitchFamily="34" charset="0"/>
                <a:cs typeface="Calibri" panose="020F0502020204030204" pitchFamily="34" charset="0"/>
              </a:rPr>
              <a:t>Causal Texture of Organizational Environments</a:t>
            </a:r>
          </a:p>
        </p:txBody>
      </p:sp>
      <p:sp>
        <p:nvSpPr>
          <p:cNvPr id="105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2B4CE"/>
          </a:solidFill>
          <a:ln w="38100" cap="rnd">
            <a:solidFill>
              <a:srgbClr val="32B4CE"/>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ext&#10;&#10;Description automatically generated">
            <a:extLst>
              <a:ext uri="{FF2B5EF4-FFF2-40B4-BE49-F238E27FC236}">
                <a16:creationId xmlns:a16="http://schemas.microsoft.com/office/drawing/2014/main" id="{DCE509C9-A410-CD50-611F-32C36F42A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56" r="30280"/>
          <a:stretch/>
        </p:blipFill>
        <p:spPr bwMode="auto">
          <a:xfrm>
            <a:off x="572492" y="2002056"/>
            <a:ext cx="3836124" cy="3658132"/>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C51E2E5-D77D-9BFF-B495-BC1463084553}"/>
              </a:ext>
            </a:extLst>
          </p:cNvPr>
          <p:cNvSpPr>
            <a:spLocks noGrp="1"/>
          </p:cNvSpPr>
          <p:nvPr>
            <p:ph idx="1"/>
          </p:nvPr>
        </p:nvSpPr>
        <p:spPr>
          <a:xfrm>
            <a:off x="4408616" y="1746106"/>
            <a:ext cx="7598900" cy="3889448"/>
          </a:xfrm>
        </p:spPr>
        <p:txBody>
          <a:bodyPr vert="horz" lIns="91440" tIns="45720" rIns="91440" bIns="45720" rtlCol="0" anchor="t">
            <a:noAutofit/>
          </a:bodyPr>
          <a:lstStyle/>
          <a:p>
            <a:pPr marL="57150" indent="0">
              <a:lnSpc>
                <a:spcPct val="100000"/>
              </a:lnSpc>
              <a:spcAft>
                <a:spcPts val="600"/>
              </a:spcAft>
              <a:buNone/>
            </a:pPr>
            <a:r>
              <a:rPr lang="en-US" sz="1800" dirty="0">
                <a:latin typeface="Trebuchet MS" panose="020B0603020202020204" pitchFamily="34" charset="0"/>
                <a:cs typeface="Calibri" panose="020F0502020204030204" pitchFamily="34" charset="0"/>
              </a:rPr>
              <a:t>A main problem in the study of organization change is that the environmental contexts in which organizations exists are themselves changing, at an increasing rate, and towards increasing complexity. </a:t>
            </a:r>
          </a:p>
          <a:p>
            <a:pPr marL="514350" indent="-457200">
              <a:lnSpc>
                <a:spcPct val="100000"/>
              </a:lnSpc>
              <a:spcAft>
                <a:spcPts val="600"/>
              </a:spcAft>
            </a:pPr>
            <a:endParaRPr lang="en-US" sz="1800" dirty="0">
              <a:latin typeface="Trebuchet MS" panose="020B0603020202020204" pitchFamily="34" charset="0"/>
              <a:cs typeface="Calibri" panose="020F0502020204030204" pitchFamily="34" charset="0"/>
            </a:endParaRPr>
          </a:p>
          <a:p>
            <a:pPr marL="57150" indent="0">
              <a:lnSpc>
                <a:spcPct val="100000"/>
              </a:lnSpc>
              <a:spcAft>
                <a:spcPts val="600"/>
              </a:spcAft>
              <a:buNone/>
            </a:pPr>
            <a:endParaRPr lang="en-US" sz="1800" dirty="0">
              <a:latin typeface="Calibri" panose="020F0502020204030204" pitchFamily="34" charset="0"/>
              <a:cs typeface="Calibri" panose="020F0502020204030204" pitchFamily="34" charset="0"/>
            </a:endParaRPr>
          </a:p>
        </p:txBody>
      </p:sp>
      <p:pic>
        <p:nvPicPr>
          <p:cNvPr id="7" name="Content Placeholder 3" descr="Table&#10;&#10;Description automatically generated">
            <a:extLst>
              <a:ext uri="{FF2B5EF4-FFF2-40B4-BE49-F238E27FC236}">
                <a16:creationId xmlns:a16="http://schemas.microsoft.com/office/drawing/2014/main" id="{CFD9DA6A-DC74-7651-4D5C-15BCA188D4B7}"/>
              </a:ext>
            </a:extLst>
          </p:cNvPr>
          <p:cNvPicPr>
            <a:picLocks noChangeAspect="1"/>
          </p:cNvPicPr>
          <p:nvPr/>
        </p:nvPicPr>
        <p:blipFill>
          <a:blip r:embed="rId3"/>
          <a:stretch>
            <a:fillRect/>
          </a:stretch>
        </p:blipFill>
        <p:spPr>
          <a:xfrm>
            <a:off x="5200645" y="2853595"/>
            <a:ext cx="5414964" cy="2583184"/>
          </a:xfrm>
          <a:prstGeom prst="rect">
            <a:avLst/>
          </a:prstGeom>
        </p:spPr>
      </p:pic>
      <p:sp>
        <p:nvSpPr>
          <p:cNvPr id="11" name="TextBox 10">
            <a:extLst>
              <a:ext uri="{FF2B5EF4-FFF2-40B4-BE49-F238E27FC236}">
                <a16:creationId xmlns:a16="http://schemas.microsoft.com/office/drawing/2014/main" id="{C96D291E-7F12-83B7-26AC-CE9A2DB5ABA3}"/>
              </a:ext>
            </a:extLst>
          </p:cNvPr>
          <p:cNvSpPr txBox="1"/>
          <p:nvPr/>
        </p:nvSpPr>
        <p:spPr>
          <a:xfrm>
            <a:off x="11415713" y="4100513"/>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6D25F20-4E48-22C6-BAD6-B8A830662D11}"/>
              </a:ext>
            </a:extLst>
          </p:cNvPr>
          <p:cNvSpPr txBox="1"/>
          <p:nvPr/>
        </p:nvSpPr>
        <p:spPr>
          <a:xfrm>
            <a:off x="4590052" y="5438048"/>
            <a:ext cx="7417464" cy="1477328"/>
          </a:xfrm>
          <a:prstGeom prst="rect">
            <a:avLst/>
          </a:prstGeom>
          <a:noFill/>
        </p:spPr>
        <p:txBody>
          <a:bodyPr wrap="square">
            <a:spAutoFit/>
          </a:bodyPr>
          <a:lstStyle/>
          <a:p>
            <a:pPr marL="0" indent="0">
              <a:buNone/>
            </a:pPr>
            <a:r>
              <a:rPr lang="en-US" dirty="0">
                <a:latin typeface="Trebuchet MS" panose="020B0603020202020204" pitchFamily="34" charset="0"/>
                <a:cs typeface="Calibri" panose="020F0502020204030204" pitchFamily="34" charset="0"/>
              </a:rPr>
              <a:t>The characteristics of organizational environments demand consideration for their own sake, if there is to be an advancement of understanding in the behavioral sciences of a great deal that is taking place under the impact of technological change, especially at the present time.</a:t>
            </a:r>
          </a:p>
        </p:txBody>
      </p:sp>
    </p:spTree>
    <p:extLst>
      <p:ext uri="{BB962C8B-B14F-4D97-AF65-F5344CB8AC3E}">
        <p14:creationId xmlns:p14="http://schemas.microsoft.com/office/powerpoint/2010/main" val="3698494226"/>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8727</TotalTime>
  <Words>3038</Words>
  <Application>Microsoft Office PowerPoint</Application>
  <PresentationFormat>Widescreen</PresentationFormat>
  <Paragraphs>196</Paragraphs>
  <Slides>41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MS PGothic</vt:lpstr>
      <vt:lpstr>Apple Chancery</vt:lpstr>
      <vt:lpstr>Arial</vt:lpstr>
      <vt:lpstr>Calibri</vt:lpstr>
      <vt:lpstr>Helvetica</vt:lpstr>
      <vt:lpstr>Roboto</vt:lpstr>
      <vt:lpstr>Roboto Slab</vt:lpstr>
      <vt:lpstr>The Hand Bold</vt:lpstr>
      <vt:lpstr>The Serif Hand Black</vt:lpstr>
      <vt:lpstr>Trebuchet MS</vt:lpstr>
      <vt:lpstr>Wingdings</vt:lpstr>
      <vt:lpstr>SketchyVTI</vt:lpstr>
      <vt:lpstr>PowerPoint Presentation</vt:lpstr>
      <vt:lpstr> Analogous learning: Lessons learned from aviation   How to deal with complexity</vt:lpstr>
      <vt:lpstr>PowerPoint Presentation</vt:lpstr>
      <vt:lpstr>Rising Complexity</vt:lpstr>
      <vt:lpstr>Proficiency to make effective decisions for improved performance in dynamic complexity is lacking! </vt:lpstr>
      <vt:lpstr>Analogous Learning: Discovering commonalities in the most uncommon places</vt:lpstr>
      <vt:lpstr>PowerPoint Presentation</vt:lpstr>
      <vt:lpstr>Causal Texture of Organizational Environments</vt:lpstr>
      <vt:lpstr>Causal Texture of Organizational Environments</vt:lpstr>
      <vt:lpstr>Professor David Hawk’s Comment about Turbulence</vt:lpstr>
      <vt:lpstr>Turbulence in organizations: New metaphor for organizational research</vt:lpstr>
      <vt:lpstr>Two strands of thought are coming together  that have one thing in common</vt:lpstr>
      <vt:lpstr>PowerPoint Presentation</vt:lpstr>
      <vt:lpstr>PowerPoint Presentation</vt:lpstr>
      <vt:lpstr>Harvard Business Review, January 2014</vt:lpstr>
      <vt:lpstr>Need For Diverse Thinking</vt:lpstr>
      <vt:lpstr>Need For Diverse Thinking</vt:lpstr>
      <vt:lpstr>PowerPoint Presentation</vt:lpstr>
      <vt:lpstr>PowerPoint Presentation</vt:lpstr>
      <vt:lpstr>What Really Happens When There’s Turbulence  </vt:lpstr>
      <vt:lpstr>PowerPoint Presentation</vt:lpstr>
      <vt:lpstr>Complex System (Professor M. C. Jackson)</vt:lpstr>
      <vt:lpstr>Complexity</vt:lpstr>
      <vt:lpstr>Complexity and Emergence</vt:lpstr>
      <vt:lpstr>Management Manifestation of Complexity</vt:lpstr>
      <vt:lpstr>Examples of Organizational COMPLEXITY</vt:lpstr>
      <vt:lpstr>“S H E L L” model</vt:lpstr>
      <vt:lpstr>Complex Adaptive and Complex Evolving Systems: Difference</vt:lpstr>
      <vt:lpstr>PowerPoint Presentation</vt:lpstr>
      <vt:lpstr>Counterintuitive behavior</vt:lpstr>
      <vt:lpstr>Resilience</vt:lpstr>
      <vt:lpstr>Resilience and Robustness</vt:lpstr>
      <vt:lpstr>Resilience</vt:lpstr>
      <vt:lpstr>PowerPoint Presentation</vt:lpstr>
      <vt:lpstr>Example of Resilience  Miracle on Northwest Airlines Flight 85 – How 4 pilots saved 404 lives. </vt:lpstr>
      <vt:lpstr>POSSIBILITY-SEEKING &amp; IMPLEMENTATION STRUCTURE</vt:lpstr>
      <vt:lpstr>Agile Thinking</vt:lpstr>
      <vt:lpstr>Aviation as a Complex Adaptive System</vt:lpstr>
      <vt:lpstr>Detecting and Correcting Errors </vt:lpstr>
      <vt:lpstr>Scanning and Surveilance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Analogous learning  Lessons learned from aviation  How to deal with complexity:</dc:title>
  <dc:creator>John Pourdehnad</dc:creator>
  <cp:lastModifiedBy>Starr, Lawrence</cp:lastModifiedBy>
  <cp:revision>107</cp:revision>
  <dcterms:created xsi:type="dcterms:W3CDTF">2022-10-19T17:00:14Z</dcterms:created>
  <dcterms:modified xsi:type="dcterms:W3CDTF">2022-11-03T12:49:23Z</dcterms:modified>
</cp:coreProperties>
</file>