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Lst>
  <p:sldSz cy="5143500" cx="9144000"/>
  <p:notesSz cx="6858000" cy="9144000"/>
  <p:embeddedFontLst>
    <p:embeddedFont>
      <p:font typeface="Roboto Thin"/>
      <p:regular r:id="rId69"/>
      <p:bold r:id="rId70"/>
      <p:italic r:id="rId71"/>
      <p:boldItalic r:id="rId72"/>
    </p:embeddedFont>
    <p:embeddedFont>
      <p:font typeface="Roboto"/>
      <p:regular r:id="rId73"/>
      <p:bold r:id="rId74"/>
      <p:italic r:id="rId75"/>
      <p:boldItalic r:id="rId76"/>
    </p:embeddedFont>
    <p:embeddedFont>
      <p:font typeface="Lobster"/>
      <p:regular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93D581-D695-4EED-8574-5E277D221AEF}">
  <a:tblStyle styleId="{5A93D581-D695-4EED-8574-5E277D221AE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oboto-regular.fntdata"/><Relationship Id="rId72" Type="http://schemas.openxmlformats.org/officeDocument/2006/relationships/font" Target="fonts/RobotoThin-boldItalic.fntdata"/><Relationship Id="rId31" Type="http://schemas.openxmlformats.org/officeDocument/2006/relationships/slide" Target="slides/slide24.xml"/><Relationship Id="rId75" Type="http://schemas.openxmlformats.org/officeDocument/2006/relationships/font" Target="fonts/Roboto-italic.fntdata"/><Relationship Id="rId30" Type="http://schemas.openxmlformats.org/officeDocument/2006/relationships/slide" Target="slides/slide23.xml"/><Relationship Id="rId74" Type="http://schemas.openxmlformats.org/officeDocument/2006/relationships/font" Target="fonts/Roboto-bold.fntdata"/><Relationship Id="rId33" Type="http://schemas.openxmlformats.org/officeDocument/2006/relationships/slide" Target="slides/slide26.xml"/><Relationship Id="rId77" Type="http://schemas.openxmlformats.org/officeDocument/2006/relationships/font" Target="fonts/Lobster-regular.fntdata"/><Relationship Id="rId32" Type="http://schemas.openxmlformats.org/officeDocument/2006/relationships/slide" Target="slides/slide25.xml"/><Relationship Id="rId76" Type="http://schemas.openxmlformats.org/officeDocument/2006/relationships/font" Target="fonts/Roboto-boldItalic.fntdata"/><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RobotoThin-italic.fntdata"/><Relationship Id="rId70" Type="http://schemas.openxmlformats.org/officeDocument/2006/relationships/font" Target="fonts/RobotoThin-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RobotoThin-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books/NBK519704/table/ch3.t15/" TargetMode="External"/><Relationship Id="rId3" Type="http://schemas.openxmlformats.org/officeDocument/2006/relationships/hyperlink" Target="https://chsciowa.org/sites/chsciowa.org/files/resource/files/7_-_depression_dsm-5_checklist.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6701bf39f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6701bf39f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eb3435dd8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eb3435dd8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eb3435dd8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eb3435dd8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0000"/>
                </a:solidFill>
              </a:rPr>
              <a:t>In order to be diagnosed with depression or anxiety, an individual must meet specific criteria according to the DSM-V. S</a:t>
            </a:r>
            <a:r>
              <a:rPr lang="en">
                <a:solidFill>
                  <a:srgbClr val="FF0000"/>
                </a:solidFill>
              </a:rPr>
              <a:t>ymptoms of anxiety can include restlessness, excessive worry, fatigue, and sleep disturbance. The DSM-V states that symptoms of depression can include fatigue, loss of interest or pleasure inactivities, recurrent thoughts of death or suicide, and feeling sad/empty/hopeless/or worthless. The DSM-V lists that both anxiety and depression can cause an impairment in social, occupational, and or other life functioning areas. It is important to note that symptoms of anxiety must not occur due to the effects of drugs or medications and is not the result of another </a:t>
            </a:r>
            <a:r>
              <a:rPr lang="en">
                <a:solidFill>
                  <a:srgbClr val="FF0000"/>
                </a:solidFill>
              </a:rPr>
              <a:t>psychological</a:t>
            </a:r>
            <a:r>
              <a:rPr lang="en">
                <a:solidFill>
                  <a:srgbClr val="FF0000"/>
                </a:solidFill>
              </a:rPr>
              <a:t> disorder such as panic disorder, obsessive-compulsive disorder, posttraumatic stress disorder, etc. </a:t>
            </a:r>
            <a:endParaRPr>
              <a:solidFill>
                <a:srgbClr val="FF0000"/>
              </a:solidFill>
            </a:endParaRPr>
          </a:p>
          <a:p>
            <a:pPr indent="0" lvl="0" marL="0" rtl="0" algn="l">
              <a:spcBef>
                <a:spcPts val="0"/>
              </a:spcBef>
              <a:spcAft>
                <a:spcPts val="0"/>
              </a:spcAft>
              <a:buClr>
                <a:schemeClr val="dk1"/>
              </a:buClr>
              <a:buSzPts val="1100"/>
              <a:buFont typeface="Arial"/>
              <a:buNone/>
            </a:pPr>
            <a:r>
              <a:t/>
            </a:r>
            <a:endParaRPr>
              <a:solidFill>
                <a:srgbClr val="FF0000"/>
              </a:solidFill>
            </a:endParaRPr>
          </a:p>
          <a:p>
            <a:pPr indent="-368300" lvl="0" marL="457200" rtl="0" algn="l">
              <a:spcBef>
                <a:spcPts val="360"/>
              </a:spcBef>
              <a:spcAft>
                <a:spcPts val="0"/>
              </a:spcAft>
              <a:buClr>
                <a:srgbClr val="58B7DD"/>
              </a:buClr>
              <a:buSzPts val="2200"/>
              <a:buChar char="•"/>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solidFill>
                <a:srgbClr val="152456"/>
              </a:solidFill>
            </a:endParaRPr>
          </a:p>
          <a:p>
            <a:pPr indent="0" lvl="0" marL="0" rtl="0" algn="l">
              <a:spcBef>
                <a:spcPts val="0"/>
              </a:spcBef>
              <a:spcAft>
                <a:spcPts val="0"/>
              </a:spcAft>
              <a:buClr>
                <a:schemeClr val="dk1"/>
              </a:buClr>
              <a:buSzPts val="1100"/>
              <a:buFont typeface="Arial"/>
              <a:buNone/>
            </a:pPr>
            <a:r>
              <a:t/>
            </a:r>
            <a:endParaRPr>
              <a:solidFill>
                <a:srgbClr val="152456"/>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58B7DD"/>
                </a:solidFill>
                <a:hlinkClick r:id="rId2">
                  <a:extLst>
                    <a:ext uri="{A12FA001-AC4F-418D-AE19-62706E023703}">
                      <ahyp:hlinkClr val="tx"/>
                    </a:ext>
                  </a:extLst>
                </a:hlinkClick>
              </a:rPr>
              <a:t>https://www.ncbi.nlm.nih.gov/books/NBK519704/table/ch3.t15/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58B7DD"/>
                </a:solidFill>
                <a:hlinkClick r:id="rId3">
                  <a:extLst>
                    <a:ext uri="{A12FA001-AC4F-418D-AE19-62706E023703}">
                      <ahyp:hlinkClr val="tx"/>
                    </a:ext>
                  </a:extLst>
                </a:hlinkClick>
              </a:rPr>
              <a:t>https://chsciowa.org/sites/chsciowa.org/files/resource/files/7_-_depression_dsm-5_checklist.pdf</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e8c758283e_2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e8c758283e_2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Clr>
                <a:schemeClr val="dk1"/>
              </a:buClr>
              <a:buSzPts val="1100"/>
              <a:buFont typeface="Arial"/>
              <a:buNone/>
            </a:pPr>
            <a:r>
              <a:t/>
            </a:r>
            <a:endParaRPr>
              <a:solidFill>
                <a:srgbClr val="152456"/>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e6821d70b4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e6821d70b4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Clr>
                <a:schemeClr val="dk1"/>
              </a:buClr>
              <a:buSzPts val="1100"/>
              <a:buFont typeface="Arial"/>
              <a:buNone/>
            </a:pPr>
            <a:r>
              <a:t/>
            </a:r>
            <a:endParaRPr>
              <a:solidFill>
                <a:srgbClr val="152456"/>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e8be59991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e8be59991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e6701bf39f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e6701bf39f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e6821d70b4_2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e6821d70b4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6821d70b4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e6821d70b4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e6821d70b4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e6821d70b4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e6821d70b4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e6821d70b4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6821dd86a_3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6821dd86a_3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eaf3b5fe7f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eaf3b5fe7f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e6b3c010d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e6b3c010d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e6821d70b4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e6821d70b4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e6821dd86a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e6821dd86a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b85006d5e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b85006d5e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e7cf1f293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e7cf1f293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e6821d70b4_2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e6821d70b4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e6ff3c6316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e6ff3c6316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e700a39d81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e700a39d81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e9da94153b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e9da94153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55600" rtl="0" algn="l">
              <a:lnSpc>
                <a:spcPct val="115000"/>
              </a:lnSpc>
              <a:spcBef>
                <a:spcPts val="1200"/>
              </a:spcBef>
              <a:spcAft>
                <a:spcPts val="1200"/>
              </a:spcAft>
              <a:buClr>
                <a:schemeClr val="dk1"/>
              </a:buClr>
              <a:buSzPts val="11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6821dd86a_3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6821dd86a_3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eb3435dd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eb3435dd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e8c758283e_2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e8c758283e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eaf3b5fe7f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eaf3b5fe7f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e6ff3c6316_3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e6ff3c6316_3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e6ff3c631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e6ff3c631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After peer reviewing and thematic analysis; Three overarching themes were identified across studies: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1. 	Aerobic exercise and physical activity for concussive symptom relief</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2. 	Emotional well-being strategies (such as mindfulness)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3. 	And Technology-based interventions; however we have found mixed results on this intervention  </a:t>
            </a:r>
            <a:endParaRPr>
              <a:solidFill>
                <a:schemeClr val="dk1"/>
              </a:solidFill>
            </a:endParaRPr>
          </a:p>
          <a:p>
            <a:pPr indent="0" lvl="0" marL="0" rtl="0" algn="l">
              <a:spcBef>
                <a:spcPts val="360"/>
              </a:spcBef>
              <a:spcAft>
                <a:spcPts val="0"/>
              </a:spcAft>
              <a:buNone/>
            </a:pPr>
            <a:r>
              <a:t/>
            </a:r>
            <a:endParaRPr sz="700">
              <a:solidFill>
                <a:srgbClr val="152456"/>
              </a:solidFill>
              <a:latin typeface="Verdana"/>
              <a:ea typeface="Verdana"/>
              <a:cs typeface="Verdana"/>
              <a:sym typeface="Verdan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e9271fb5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e9271fb5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eaeb91949c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eaeb91949c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eaeb91949c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eaeb91949c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e6ff3c6316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e6ff3c631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e9271fb52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e9271fb52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b3435dd8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b3435dd8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eaeb91949c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eaeb91949c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e700a39d8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e700a39d8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e6ff3c6316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e6ff3c6316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e9271fb52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e9271fb52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360"/>
              </a:spcBef>
              <a:spcAft>
                <a:spcPts val="0"/>
              </a:spcAft>
              <a:buNone/>
            </a:pPr>
            <a:r>
              <a:t/>
            </a:r>
            <a:endParaRPr sz="1200">
              <a:solidFill>
                <a:schemeClr val="dk1"/>
              </a:solidFill>
              <a:latin typeface="Calibri"/>
              <a:ea typeface="Calibri"/>
              <a:cs typeface="Calibri"/>
              <a:sym typeface="Calibri"/>
            </a:endParaRPr>
          </a:p>
          <a:p>
            <a:pPr indent="0" lvl="0" marL="68580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eaeb91949c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eaeb91949c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e6ff3c631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e6ff3c631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Trebuchet MS"/>
              <a:ea typeface="Trebuchet MS"/>
              <a:cs typeface="Trebuchet MS"/>
              <a:sym typeface="Trebuchet M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e6ff3c6316_3_1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e6ff3c6316_3_1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highlight>
                <a:srgbClr val="FFFF00"/>
              </a:highlight>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e6ff3c6316_3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e6ff3c6316_3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e9da94153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e9da94153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e8c758283e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e8c758283e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b3435dd8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b3435dd8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eaeb91949c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eaeb91949c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eaf3b5fe7f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eaf3b5fe7f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e6821d70b4_4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e6821d70b4_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e9da94153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e9da94153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e6821d70b4_4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e6821d70b4_4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e6821d70b4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e6821d70b4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e6821d70b4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e6821d70b4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e6821d70b4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e6821d70b4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15000"/>
              </a:lnSpc>
              <a:spcBef>
                <a:spcPts val="360"/>
              </a:spcBef>
              <a:spcAft>
                <a:spcPts val="0"/>
              </a:spcAft>
              <a:buClr>
                <a:schemeClr val="dk1"/>
              </a:buClr>
              <a:buSzPts val="1100"/>
              <a:buFont typeface="Arial"/>
              <a:buNone/>
            </a:pPr>
            <a:r>
              <a:t/>
            </a:r>
            <a:endParaRPr sz="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e6ff3c6316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e6ff3c6316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e6b3c010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e6b3c010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b3435dd8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b3435dd8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e6821d70b4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e6821d70b4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eb5ac3837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eb5ac3837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b3435dd8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b3435dd8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of </a:t>
            </a:r>
            <a:r>
              <a:rPr lang="en"/>
              <a:t> the many symptoms of concussions are listed here,  symptoms can include blurred vision dizziness,Forgetfulness, Sensitivity to light and noise, Headaches, fatigue, nausea and vomiting, as well as depression, anxiety and other behavioral changes.  These symptoms can be debilitating and cause a lack of </a:t>
            </a:r>
            <a:r>
              <a:rPr lang="en"/>
              <a:t>engagement</a:t>
            </a:r>
            <a:r>
              <a:rPr lang="en"/>
              <a:t> in meaningful occupations for the individual.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eb3435dd8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eb3435dd8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b3435dd8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b3435dd8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428757"/>
            <a:ext cx="7993500" cy="19455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4000">
                <a:solidFill>
                  <a:srgbClr val="152456"/>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14"/>
          <p:cNvSpPr txBox="1"/>
          <p:nvPr>
            <p:ph idx="1" type="subTitle"/>
          </p:nvPr>
        </p:nvSpPr>
        <p:spPr>
          <a:xfrm>
            <a:off x="685800" y="3429008"/>
            <a:ext cx="7993500" cy="800100"/>
          </a:xfrm>
          <a:prstGeom prst="rect">
            <a:avLst/>
          </a:prstGeom>
          <a:noFill/>
          <a:ln>
            <a:noFill/>
          </a:ln>
        </p:spPr>
        <p:txBody>
          <a:bodyPr anchorCtr="0" anchor="t" bIns="45700" lIns="91425" spcFirstLastPara="1" rIns="91425" wrap="square" tIns="45700">
            <a:noAutofit/>
          </a:bodyPr>
          <a:lstStyle>
            <a:lvl1pPr lvl="0" rtl="0" algn="l">
              <a:spcBef>
                <a:spcPts val="400"/>
              </a:spcBef>
              <a:spcAft>
                <a:spcPts val="0"/>
              </a:spcAft>
              <a:buSzPts val="2000"/>
              <a:buNone/>
              <a:defRPr sz="2000">
                <a:solidFill>
                  <a:srgbClr val="58B7DD"/>
                </a:solidFill>
              </a:defRPr>
            </a:lvl1pPr>
            <a:lvl2pPr lvl="1" rtl="0" algn="ctr">
              <a:spcBef>
                <a:spcPts val="400"/>
              </a:spcBef>
              <a:spcAft>
                <a:spcPts val="0"/>
              </a:spcAft>
              <a:buSzPts val="2000"/>
              <a:buNone/>
              <a:defRPr>
                <a:solidFill>
                  <a:srgbClr val="898A98"/>
                </a:solidFill>
              </a:defRPr>
            </a:lvl2pPr>
            <a:lvl3pPr lvl="2" rtl="0" algn="ctr">
              <a:spcBef>
                <a:spcPts val="360"/>
              </a:spcBef>
              <a:spcAft>
                <a:spcPts val="0"/>
              </a:spcAft>
              <a:buSzPts val="1800"/>
              <a:buNone/>
              <a:defRPr>
                <a:solidFill>
                  <a:srgbClr val="898A98"/>
                </a:solidFill>
              </a:defRPr>
            </a:lvl3pPr>
            <a:lvl4pPr lvl="3" rtl="0" algn="ctr">
              <a:spcBef>
                <a:spcPts val="320"/>
              </a:spcBef>
              <a:spcAft>
                <a:spcPts val="0"/>
              </a:spcAft>
              <a:buSzPts val="1600"/>
              <a:buNone/>
              <a:defRPr>
                <a:solidFill>
                  <a:srgbClr val="898A98"/>
                </a:solidFill>
              </a:defRPr>
            </a:lvl4pPr>
            <a:lvl5pPr lvl="4" rtl="0" algn="ctr">
              <a:spcBef>
                <a:spcPts val="280"/>
              </a:spcBef>
              <a:spcAft>
                <a:spcPts val="0"/>
              </a:spcAft>
              <a:buSzPts val="1400"/>
              <a:buNone/>
              <a:defRPr>
                <a:solidFill>
                  <a:srgbClr val="898A98"/>
                </a:solidFill>
              </a:defRPr>
            </a:lvl5pPr>
            <a:lvl6pPr lvl="5" rtl="0" algn="ctr">
              <a:spcBef>
                <a:spcPts val="280"/>
              </a:spcBef>
              <a:spcAft>
                <a:spcPts val="0"/>
              </a:spcAft>
              <a:buSzPts val="1400"/>
              <a:buNone/>
              <a:defRPr>
                <a:solidFill>
                  <a:srgbClr val="898A98"/>
                </a:solidFill>
              </a:defRPr>
            </a:lvl6pPr>
            <a:lvl7pPr lvl="6" rtl="0" algn="ctr">
              <a:spcBef>
                <a:spcPts val="280"/>
              </a:spcBef>
              <a:spcAft>
                <a:spcPts val="0"/>
              </a:spcAft>
              <a:buSzPts val="1400"/>
              <a:buNone/>
              <a:defRPr>
                <a:solidFill>
                  <a:srgbClr val="898A98"/>
                </a:solidFill>
              </a:defRPr>
            </a:lvl7pPr>
            <a:lvl8pPr lvl="7" rtl="0" algn="ctr">
              <a:spcBef>
                <a:spcPts val="280"/>
              </a:spcBef>
              <a:spcAft>
                <a:spcPts val="0"/>
              </a:spcAft>
              <a:buSzPts val="1400"/>
              <a:buNone/>
              <a:defRPr>
                <a:solidFill>
                  <a:srgbClr val="898A98"/>
                </a:solidFill>
              </a:defRPr>
            </a:lvl8pPr>
            <a:lvl9pPr lvl="8" rtl="0" algn="ctr">
              <a:spcBef>
                <a:spcPts val="280"/>
              </a:spcBef>
              <a:spcAft>
                <a:spcPts val="0"/>
              </a:spcAft>
              <a:buSzPts val="1400"/>
              <a:buNone/>
              <a:defRPr>
                <a:solidFill>
                  <a:srgbClr val="898A98"/>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15"/>
          <p:cNvSpPr txBox="1"/>
          <p:nvPr>
            <p:ph type="title"/>
          </p:nvPr>
        </p:nvSpPr>
        <p:spPr>
          <a:xfrm>
            <a:off x="457200" y="346636"/>
            <a:ext cx="8229600" cy="87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solidFill>
                  <a:srgbClr val="FCAF17"/>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5"/>
          <p:cNvSpPr txBox="1"/>
          <p:nvPr>
            <p:ph idx="1" type="body"/>
          </p:nvPr>
        </p:nvSpPr>
        <p:spPr>
          <a:xfrm>
            <a:off x="457200" y="1223954"/>
            <a:ext cx="8229600" cy="3329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62" name="Google Shape;62;p15"/>
          <p:cNvSpPr txBox="1"/>
          <p:nvPr>
            <p:ph idx="10" type="dt"/>
          </p:nvPr>
        </p:nvSpPr>
        <p:spPr>
          <a:xfrm>
            <a:off x="457200" y="4553508"/>
            <a:ext cx="2133600" cy="272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15"/>
          <p:cNvSpPr txBox="1"/>
          <p:nvPr>
            <p:ph idx="11" type="ftr"/>
          </p:nvPr>
        </p:nvSpPr>
        <p:spPr>
          <a:xfrm>
            <a:off x="3124200" y="4553508"/>
            <a:ext cx="2895600" cy="2727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15"/>
          <p:cNvSpPr txBox="1"/>
          <p:nvPr>
            <p:ph idx="12" type="sldNum"/>
          </p:nvPr>
        </p:nvSpPr>
        <p:spPr>
          <a:xfrm>
            <a:off x="6553200" y="4553508"/>
            <a:ext cx="2133600" cy="2727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1pPr>
            <a:lvl2pPr indent="0" lvl="1"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2pPr>
            <a:lvl3pPr indent="0" lvl="2"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3pPr>
            <a:lvl4pPr indent="0" lvl="3"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4pPr>
            <a:lvl5pPr indent="0" lvl="4"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5pPr>
            <a:lvl6pPr indent="0" lvl="5"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6pPr>
            <a:lvl7pPr indent="0" lvl="6"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7pPr>
            <a:lvl8pPr indent="0" lvl="7"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8pPr>
            <a:lvl9pPr indent="0" lvl="8"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5" name="Shape 65"/>
        <p:cNvGrpSpPr/>
        <p:nvPr/>
      </p:nvGrpSpPr>
      <p:grpSpPr>
        <a:xfrm>
          <a:off x="0" y="0"/>
          <a:ext cx="0" cy="0"/>
          <a:chOff x="0" y="0"/>
          <a:chExt cx="0" cy="0"/>
        </a:xfrm>
      </p:grpSpPr>
      <p:sp>
        <p:nvSpPr>
          <p:cNvPr id="66" name="Google Shape;66;p16"/>
          <p:cNvSpPr txBox="1"/>
          <p:nvPr>
            <p:ph type="title"/>
          </p:nvPr>
        </p:nvSpPr>
        <p:spPr>
          <a:xfrm>
            <a:off x="457200" y="346636"/>
            <a:ext cx="8229600" cy="87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solidFill>
                  <a:srgbClr val="FCAF17"/>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6"/>
          <p:cNvSpPr txBox="1"/>
          <p:nvPr>
            <p:ph idx="1" type="body"/>
          </p:nvPr>
        </p:nvSpPr>
        <p:spPr>
          <a:xfrm>
            <a:off x="457199" y="1223954"/>
            <a:ext cx="4023300" cy="3329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sz="1800"/>
            </a:lvl1pPr>
            <a:lvl2pPr indent="-330200" lvl="1" marL="914400" rtl="0" algn="l">
              <a:spcBef>
                <a:spcPts val="320"/>
              </a:spcBef>
              <a:spcAft>
                <a:spcPts val="0"/>
              </a:spcAft>
              <a:buSzPts val="1600"/>
              <a:buChar char="•"/>
              <a:defRPr sz="1600"/>
            </a:lvl2pPr>
            <a:lvl3pPr indent="-317500" lvl="2" marL="1371600" rtl="0" algn="l">
              <a:spcBef>
                <a:spcPts val="280"/>
              </a:spcBef>
              <a:spcAft>
                <a:spcPts val="0"/>
              </a:spcAft>
              <a:buSzPts val="1400"/>
              <a:buChar char="•"/>
              <a:defRPr sz="1400"/>
            </a:lvl3pPr>
            <a:lvl4pPr indent="-304800" lvl="3" marL="1828800" rtl="0" algn="l">
              <a:spcBef>
                <a:spcPts val="240"/>
              </a:spcBef>
              <a:spcAft>
                <a:spcPts val="0"/>
              </a:spcAft>
              <a:buSzPts val="1200"/>
              <a:buChar char="•"/>
              <a:defRPr sz="1200"/>
            </a:lvl4pPr>
            <a:lvl5pPr indent="-304800" lvl="4" marL="2286000" rtl="0" algn="l">
              <a:spcBef>
                <a:spcPts val="240"/>
              </a:spcBef>
              <a:spcAft>
                <a:spcPts val="0"/>
              </a:spcAft>
              <a:buSzPts val="1200"/>
              <a:buChar char="•"/>
              <a:defRPr sz="1200"/>
            </a:lvl5pPr>
            <a:lvl6pPr indent="-342900" lvl="5" marL="2743200" rtl="0" algn="l">
              <a:spcBef>
                <a:spcPts val="360"/>
              </a:spcBef>
              <a:spcAft>
                <a:spcPts val="0"/>
              </a:spcAft>
              <a:buSzPts val="1800"/>
              <a:buChar char="•"/>
              <a:defRPr sz="1800"/>
            </a:lvl6pPr>
            <a:lvl7pPr indent="-342900" lvl="6" marL="3200400" rtl="0" algn="l">
              <a:spcBef>
                <a:spcPts val="360"/>
              </a:spcBef>
              <a:spcAft>
                <a:spcPts val="0"/>
              </a:spcAft>
              <a:buSzPts val="1800"/>
              <a:buChar char="•"/>
              <a:defRPr sz="1800"/>
            </a:lvl7pPr>
            <a:lvl8pPr indent="-342900" lvl="7" marL="3657600" rtl="0" algn="l">
              <a:spcBef>
                <a:spcPts val="360"/>
              </a:spcBef>
              <a:spcAft>
                <a:spcPts val="0"/>
              </a:spcAft>
              <a:buSzPts val="1800"/>
              <a:buChar char="•"/>
              <a:defRPr sz="1800"/>
            </a:lvl8pPr>
            <a:lvl9pPr indent="-342900" lvl="8" marL="4114800" rtl="0" algn="l">
              <a:spcBef>
                <a:spcPts val="360"/>
              </a:spcBef>
              <a:spcAft>
                <a:spcPts val="0"/>
              </a:spcAft>
              <a:buSzPts val="1800"/>
              <a:buChar char="•"/>
              <a:defRPr sz="1800"/>
            </a:lvl9pPr>
          </a:lstStyle>
          <a:p/>
        </p:txBody>
      </p:sp>
      <p:sp>
        <p:nvSpPr>
          <p:cNvPr id="68" name="Google Shape;68;p16"/>
          <p:cNvSpPr txBox="1"/>
          <p:nvPr>
            <p:ph idx="2" type="body"/>
          </p:nvPr>
        </p:nvSpPr>
        <p:spPr>
          <a:xfrm>
            <a:off x="4663440" y="1223954"/>
            <a:ext cx="4023300" cy="3329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sz="1800"/>
            </a:lvl1pPr>
            <a:lvl2pPr indent="-330200" lvl="1" marL="914400" rtl="0" algn="l">
              <a:spcBef>
                <a:spcPts val="320"/>
              </a:spcBef>
              <a:spcAft>
                <a:spcPts val="0"/>
              </a:spcAft>
              <a:buSzPts val="1600"/>
              <a:buChar char="•"/>
              <a:defRPr sz="1600"/>
            </a:lvl2pPr>
            <a:lvl3pPr indent="-317500" lvl="2" marL="1371600" rtl="0" algn="l">
              <a:spcBef>
                <a:spcPts val="280"/>
              </a:spcBef>
              <a:spcAft>
                <a:spcPts val="0"/>
              </a:spcAft>
              <a:buSzPts val="1400"/>
              <a:buChar char="•"/>
              <a:defRPr sz="1400"/>
            </a:lvl3pPr>
            <a:lvl4pPr indent="-304800" lvl="3" marL="1828800" rtl="0" algn="l">
              <a:spcBef>
                <a:spcPts val="240"/>
              </a:spcBef>
              <a:spcAft>
                <a:spcPts val="0"/>
              </a:spcAft>
              <a:buSzPts val="1200"/>
              <a:buChar char="•"/>
              <a:defRPr sz="1200"/>
            </a:lvl4pPr>
            <a:lvl5pPr indent="-304800" lvl="4" marL="2286000" rtl="0" algn="l">
              <a:spcBef>
                <a:spcPts val="240"/>
              </a:spcBef>
              <a:spcAft>
                <a:spcPts val="0"/>
              </a:spcAft>
              <a:buSzPts val="1200"/>
              <a:buChar char="•"/>
              <a:defRPr sz="1200"/>
            </a:lvl5pPr>
            <a:lvl6pPr indent="-342900" lvl="5" marL="2743200" rtl="0" algn="l">
              <a:spcBef>
                <a:spcPts val="360"/>
              </a:spcBef>
              <a:spcAft>
                <a:spcPts val="0"/>
              </a:spcAft>
              <a:buSzPts val="1800"/>
              <a:buChar char="•"/>
              <a:defRPr sz="1800"/>
            </a:lvl6pPr>
            <a:lvl7pPr indent="-342900" lvl="6" marL="3200400" rtl="0" algn="l">
              <a:spcBef>
                <a:spcPts val="360"/>
              </a:spcBef>
              <a:spcAft>
                <a:spcPts val="0"/>
              </a:spcAft>
              <a:buSzPts val="1800"/>
              <a:buChar char="•"/>
              <a:defRPr sz="1800"/>
            </a:lvl7pPr>
            <a:lvl8pPr indent="-342900" lvl="7" marL="3657600" rtl="0" algn="l">
              <a:spcBef>
                <a:spcPts val="360"/>
              </a:spcBef>
              <a:spcAft>
                <a:spcPts val="0"/>
              </a:spcAft>
              <a:buSzPts val="1800"/>
              <a:buChar char="•"/>
              <a:defRPr sz="1800"/>
            </a:lvl8pPr>
            <a:lvl9pPr indent="-342900" lvl="8" marL="4114800" rtl="0" algn="l">
              <a:spcBef>
                <a:spcPts val="360"/>
              </a:spcBef>
              <a:spcAft>
                <a:spcPts val="0"/>
              </a:spcAft>
              <a:buSzPts val="1800"/>
              <a:buChar char="•"/>
              <a:defRPr sz="1800"/>
            </a:lvl9pPr>
          </a:lstStyle>
          <a:p/>
        </p:txBody>
      </p:sp>
      <p:sp>
        <p:nvSpPr>
          <p:cNvPr id="69" name="Google Shape;69;p16"/>
          <p:cNvSpPr txBox="1"/>
          <p:nvPr>
            <p:ph idx="10" type="dt"/>
          </p:nvPr>
        </p:nvSpPr>
        <p:spPr>
          <a:xfrm>
            <a:off x="457200" y="4553508"/>
            <a:ext cx="2133600" cy="272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16"/>
          <p:cNvSpPr txBox="1"/>
          <p:nvPr>
            <p:ph idx="11" type="ftr"/>
          </p:nvPr>
        </p:nvSpPr>
        <p:spPr>
          <a:xfrm>
            <a:off x="3124200" y="4553508"/>
            <a:ext cx="2895600" cy="2727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6"/>
          <p:cNvSpPr txBox="1"/>
          <p:nvPr>
            <p:ph idx="12" type="sldNum"/>
          </p:nvPr>
        </p:nvSpPr>
        <p:spPr>
          <a:xfrm>
            <a:off x="6553200" y="4553508"/>
            <a:ext cx="2133600" cy="2727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1pPr>
            <a:lvl2pPr indent="0" lvl="1"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2pPr>
            <a:lvl3pPr indent="0" lvl="2"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3pPr>
            <a:lvl4pPr indent="0" lvl="3"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4pPr>
            <a:lvl5pPr indent="0" lvl="4"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5pPr>
            <a:lvl6pPr indent="0" lvl="5"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6pPr>
            <a:lvl7pPr indent="0" lvl="6"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7pPr>
            <a:lvl8pPr indent="0" lvl="7"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8pPr>
            <a:lvl9pPr indent="0" lvl="8"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2" name="Shape 72"/>
        <p:cNvGrpSpPr/>
        <p:nvPr/>
      </p:nvGrpSpPr>
      <p:grpSpPr>
        <a:xfrm>
          <a:off x="0" y="0"/>
          <a:ext cx="0" cy="0"/>
          <a:chOff x="0" y="0"/>
          <a:chExt cx="0" cy="0"/>
        </a:xfrm>
      </p:grpSpPr>
      <p:sp>
        <p:nvSpPr>
          <p:cNvPr id="73" name="Google Shape;73;p17"/>
          <p:cNvSpPr txBox="1"/>
          <p:nvPr>
            <p:ph type="title"/>
          </p:nvPr>
        </p:nvSpPr>
        <p:spPr>
          <a:xfrm>
            <a:off x="0" y="1566313"/>
            <a:ext cx="9144000" cy="1828800"/>
          </a:xfrm>
          <a:prstGeom prst="rect">
            <a:avLst/>
          </a:prstGeom>
          <a:solidFill>
            <a:srgbClr val="58B7DD">
              <a:alpha val="23920"/>
            </a:srgbClr>
          </a:solid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3600">
                <a:solidFill>
                  <a:srgbClr val="58B7DD"/>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4" name="Shape 74"/>
        <p:cNvGrpSpPr/>
        <p:nvPr/>
      </p:nvGrpSpPr>
      <p:grpSpPr>
        <a:xfrm>
          <a:off x="0" y="0"/>
          <a:ext cx="0" cy="0"/>
          <a:chOff x="0" y="0"/>
          <a:chExt cx="0" cy="0"/>
        </a:xfrm>
      </p:grpSpPr>
      <p:sp>
        <p:nvSpPr>
          <p:cNvPr id="75" name="Google Shape;75;p18"/>
          <p:cNvSpPr txBox="1"/>
          <p:nvPr>
            <p:ph idx="1" type="body"/>
          </p:nvPr>
        </p:nvSpPr>
        <p:spPr>
          <a:xfrm>
            <a:off x="457200" y="346636"/>
            <a:ext cx="4023300" cy="877200"/>
          </a:xfrm>
          <a:prstGeom prst="rect">
            <a:avLst/>
          </a:prstGeom>
          <a:noFill/>
          <a:ln>
            <a:noFill/>
          </a:ln>
        </p:spPr>
        <p:txBody>
          <a:bodyPr anchorCtr="0" anchor="b" bIns="45700" lIns="91425" spcFirstLastPara="1" rIns="91425" wrap="square" tIns="45700">
            <a:noAutofit/>
          </a:bodyPr>
          <a:lstStyle>
            <a:lvl1pPr indent="-228600" lvl="0" marL="457200" rtl="0" algn="ctr">
              <a:spcBef>
                <a:spcPts val="400"/>
              </a:spcBef>
              <a:spcAft>
                <a:spcPts val="0"/>
              </a:spcAft>
              <a:buSzPts val="2000"/>
              <a:buNone/>
              <a:defRPr b="1" sz="2000">
                <a:solidFill>
                  <a:srgbClr val="FCAF17"/>
                </a:solidFill>
              </a:defRPr>
            </a:lvl1pPr>
            <a:lvl2pPr indent="-228600" lvl="1" marL="914400" rtl="0" algn="l">
              <a:spcBef>
                <a:spcPts val="400"/>
              </a:spcBef>
              <a:spcAft>
                <a:spcPts val="0"/>
              </a:spcAft>
              <a:buSzPts val="20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None/>
              <a:defRPr b="1" sz="1600"/>
            </a:lvl4pPr>
            <a:lvl5pPr indent="-228600" lvl="4" marL="2286000" rtl="0" algn="l">
              <a:spcBef>
                <a:spcPts val="320"/>
              </a:spcBef>
              <a:spcAft>
                <a:spcPts val="0"/>
              </a:spcAft>
              <a:buSzPts val="1600"/>
              <a:buNone/>
              <a:defRPr b="1" sz="1600"/>
            </a:lvl5pPr>
            <a:lvl6pPr indent="-228600" lvl="5" marL="2743200" rtl="0" algn="l">
              <a:spcBef>
                <a:spcPts val="320"/>
              </a:spcBef>
              <a:spcAft>
                <a:spcPts val="0"/>
              </a:spcAft>
              <a:buSzPts val="1600"/>
              <a:buNone/>
              <a:defRPr b="1" sz="1600"/>
            </a:lvl6pPr>
            <a:lvl7pPr indent="-228600" lvl="6" marL="3200400" rtl="0" algn="l">
              <a:spcBef>
                <a:spcPts val="320"/>
              </a:spcBef>
              <a:spcAft>
                <a:spcPts val="0"/>
              </a:spcAft>
              <a:buSzPts val="1600"/>
              <a:buNone/>
              <a:defRPr b="1" sz="1600"/>
            </a:lvl7pPr>
            <a:lvl8pPr indent="-228600" lvl="7" marL="3657600" rtl="0" algn="l">
              <a:spcBef>
                <a:spcPts val="320"/>
              </a:spcBef>
              <a:spcAft>
                <a:spcPts val="0"/>
              </a:spcAft>
              <a:buSzPts val="1600"/>
              <a:buNone/>
              <a:defRPr b="1" sz="1600"/>
            </a:lvl8pPr>
            <a:lvl9pPr indent="-228600" lvl="8" marL="4114800" rtl="0" algn="l">
              <a:spcBef>
                <a:spcPts val="320"/>
              </a:spcBef>
              <a:spcAft>
                <a:spcPts val="0"/>
              </a:spcAft>
              <a:buSzPts val="1600"/>
              <a:buNone/>
              <a:defRPr b="1" sz="1600"/>
            </a:lvl9pPr>
          </a:lstStyle>
          <a:p/>
        </p:txBody>
      </p:sp>
      <p:sp>
        <p:nvSpPr>
          <p:cNvPr id="76" name="Google Shape;76;p18"/>
          <p:cNvSpPr txBox="1"/>
          <p:nvPr>
            <p:ph idx="2" type="body"/>
          </p:nvPr>
        </p:nvSpPr>
        <p:spPr>
          <a:xfrm>
            <a:off x="4781752" y="346635"/>
            <a:ext cx="3905100" cy="877200"/>
          </a:xfrm>
          <a:prstGeom prst="rect">
            <a:avLst/>
          </a:prstGeom>
          <a:noFill/>
          <a:ln>
            <a:noFill/>
          </a:ln>
        </p:spPr>
        <p:txBody>
          <a:bodyPr anchorCtr="0" anchor="b" bIns="45700" lIns="91425" spcFirstLastPara="1" rIns="91425" wrap="square" tIns="45700">
            <a:noAutofit/>
          </a:bodyPr>
          <a:lstStyle>
            <a:lvl1pPr indent="-228600" lvl="0" marL="457200" rtl="0" algn="ctr">
              <a:spcBef>
                <a:spcPts val="400"/>
              </a:spcBef>
              <a:spcAft>
                <a:spcPts val="0"/>
              </a:spcAft>
              <a:buSzPts val="2000"/>
              <a:buNone/>
              <a:defRPr b="1" sz="2000">
                <a:solidFill>
                  <a:srgbClr val="FCAF17"/>
                </a:solidFill>
              </a:defRPr>
            </a:lvl1pPr>
            <a:lvl2pPr indent="-228600" lvl="1" marL="914400" rtl="0" algn="l">
              <a:spcBef>
                <a:spcPts val="400"/>
              </a:spcBef>
              <a:spcAft>
                <a:spcPts val="0"/>
              </a:spcAft>
              <a:buSzPts val="20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None/>
              <a:defRPr b="1" sz="1600"/>
            </a:lvl4pPr>
            <a:lvl5pPr indent="-228600" lvl="4" marL="2286000" rtl="0" algn="l">
              <a:spcBef>
                <a:spcPts val="320"/>
              </a:spcBef>
              <a:spcAft>
                <a:spcPts val="0"/>
              </a:spcAft>
              <a:buSzPts val="1600"/>
              <a:buNone/>
              <a:defRPr b="1" sz="1600"/>
            </a:lvl5pPr>
            <a:lvl6pPr indent="-228600" lvl="5" marL="2743200" rtl="0" algn="l">
              <a:spcBef>
                <a:spcPts val="320"/>
              </a:spcBef>
              <a:spcAft>
                <a:spcPts val="0"/>
              </a:spcAft>
              <a:buSzPts val="1600"/>
              <a:buNone/>
              <a:defRPr b="1" sz="1600"/>
            </a:lvl6pPr>
            <a:lvl7pPr indent="-228600" lvl="6" marL="3200400" rtl="0" algn="l">
              <a:spcBef>
                <a:spcPts val="320"/>
              </a:spcBef>
              <a:spcAft>
                <a:spcPts val="0"/>
              </a:spcAft>
              <a:buSzPts val="1600"/>
              <a:buNone/>
              <a:defRPr b="1" sz="1600"/>
            </a:lvl7pPr>
            <a:lvl8pPr indent="-228600" lvl="7" marL="3657600" rtl="0" algn="l">
              <a:spcBef>
                <a:spcPts val="320"/>
              </a:spcBef>
              <a:spcAft>
                <a:spcPts val="0"/>
              </a:spcAft>
              <a:buSzPts val="1600"/>
              <a:buNone/>
              <a:defRPr b="1" sz="1600"/>
            </a:lvl8pPr>
            <a:lvl9pPr indent="-228600" lvl="8" marL="4114800" rtl="0" algn="l">
              <a:spcBef>
                <a:spcPts val="320"/>
              </a:spcBef>
              <a:spcAft>
                <a:spcPts val="0"/>
              </a:spcAft>
              <a:buSzPts val="1600"/>
              <a:buNone/>
              <a:defRPr b="1" sz="1600"/>
            </a:lvl9pPr>
          </a:lstStyle>
          <a:p/>
        </p:txBody>
      </p:sp>
      <p:sp>
        <p:nvSpPr>
          <p:cNvPr id="77" name="Google Shape;77;p18"/>
          <p:cNvSpPr txBox="1"/>
          <p:nvPr>
            <p:ph idx="3" type="body"/>
          </p:nvPr>
        </p:nvSpPr>
        <p:spPr>
          <a:xfrm>
            <a:off x="457199" y="1309842"/>
            <a:ext cx="4023300" cy="3243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sz="1800"/>
            </a:lvl1pPr>
            <a:lvl2pPr indent="-330200" lvl="1" marL="914400" rtl="0" algn="l">
              <a:spcBef>
                <a:spcPts val="320"/>
              </a:spcBef>
              <a:spcAft>
                <a:spcPts val="0"/>
              </a:spcAft>
              <a:buSzPts val="1600"/>
              <a:buChar char="•"/>
              <a:defRPr sz="1600"/>
            </a:lvl2pPr>
            <a:lvl3pPr indent="-317500" lvl="2" marL="1371600" rtl="0" algn="l">
              <a:spcBef>
                <a:spcPts val="280"/>
              </a:spcBef>
              <a:spcAft>
                <a:spcPts val="0"/>
              </a:spcAft>
              <a:buSzPts val="1400"/>
              <a:buChar char="•"/>
              <a:defRPr sz="1400"/>
            </a:lvl3pPr>
            <a:lvl4pPr indent="-304800" lvl="3" marL="1828800" rtl="0" algn="l">
              <a:spcBef>
                <a:spcPts val="240"/>
              </a:spcBef>
              <a:spcAft>
                <a:spcPts val="0"/>
              </a:spcAft>
              <a:buSzPts val="1200"/>
              <a:buChar char="•"/>
              <a:defRPr sz="1200"/>
            </a:lvl4pPr>
            <a:lvl5pPr indent="-304800" lvl="4" marL="2286000" rtl="0" algn="l">
              <a:spcBef>
                <a:spcPts val="240"/>
              </a:spcBef>
              <a:spcAft>
                <a:spcPts val="0"/>
              </a:spcAft>
              <a:buSzPts val="1200"/>
              <a:buChar char="•"/>
              <a:defRPr sz="1200"/>
            </a:lvl5pPr>
            <a:lvl6pPr indent="-342900" lvl="5" marL="2743200" rtl="0" algn="l">
              <a:spcBef>
                <a:spcPts val="360"/>
              </a:spcBef>
              <a:spcAft>
                <a:spcPts val="0"/>
              </a:spcAft>
              <a:buSzPts val="1800"/>
              <a:buChar char="•"/>
              <a:defRPr sz="1800"/>
            </a:lvl6pPr>
            <a:lvl7pPr indent="-342900" lvl="6" marL="3200400" rtl="0" algn="l">
              <a:spcBef>
                <a:spcPts val="360"/>
              </a:spcBef>
              <a:spcAft>
                <a:spcPts val="0"/>
              </a:spcAft>
              <a:buSzPts val="1800"/>
              <a:buChar char="•"/>
              <a:defRPr sz="1800"/>
            </a:lvl7pPr>
            <a:lvl8pPr indent="-342900" lvl="7" marL="3657600" rtl="0" algn="l">
              <a:spcBef>
                <a:spcPts val="360"/>
              </a:spcBef>
              <a:spcAft>
                <a:spcPts val="0"/>
              </a:spcAft>
              <a:buSzPts val="1800"/>
              <a:buChar char="•"/>
              <a:defRPr sz="1800"/>
            </a:lvl8pPr>
            <a:lvl9pPr indent="-342900" lvl="8" marL="4114800" rtl="0" algn="l">
              <a:spcBef>
                <a:spcPts val="360"/>
              </a:spcBef>
              <a:spcAft>
                <a:spcPts val="0"/>
              </a:spcAft>
              <a:buSzPts val="1800"/>
              <a:buChar char="•"/>
              <a:defRPr sz="1800"/>
            </a:lvl9pPr>
          </a:lstStyle>
          <a:p/>
        </p:txBody>
      </p:sp>
      <p:sp>
        <p:nvSpPr>
          <p:cNvPr id="78" name="Google Shape;78;p18"/>
          <p:cNvSpPr txBox="1"/>
          <p:nvPr>
            <p:ph idx="4" type="body"/>
          </p:nvPr>
        </p:nvSpPr>
        <p:spPr>
          <a:xfrm>
            <a:off x="4781752" y="1309842"/>
            <a:ext cx="3905100" cy="3243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sz="1800"/>
            </a:lvl1pPr>
            <a:lvl2pPr indent="-330200" lvl="1" marL="914400" rtl="0" algn="l">
              <a:spcBef>
                <a:spcPts val="320"/>
              </a:spcBef>
              <a:spcAft>
                <a:spcPts val="0"/>
              </a:spcAft>
              <a:buSzPts val="1600"/>
              <a:buChar char="•"/>
              <a:defRPr sz="1600"/>
            </a:lvl2pPr>
            <a:lvl3pPr indent="-317500" lvl="2" marL="1371600" rtl="0" algn="l">
              <a:spcBef>
                <a:spcPts val="280"/>
              </a:spcBef>
              <a:spcAft>
                <a:spcPts val="0"/>
              </a:spcAft>
              <a:buSzPts val="1400"/>
              <a:buChar char="•"/>
              <a:defRPr sz="1400"/>
            </a:lvl3pPr>
            <a:lvl4pPr indent="-304800" lvl="3" marL="1828800" rtl="0" algn="l">
              <a:spcBef>
                <a:spcPts val="240"/>
              </a:spcBef>
              <a:spcAft>
                <a:spcPts val="0"/>
              </a:spcAft>
              <a:buSzPts val="1200"/>
              <a:buChar char="•"/>
              <a:defRPr sz="1200"/>
            </a:lvl4pPr>
            <a:lvl5pPr indent="-304800" lvl="4" marL="2286000" rtl="0" algn="l">
              <a:spcBef>
                <a:spcPts val="240"/>
              </a:spcBef>
              <a:spcAft>
                <a:spcPts val="0"/>
              </a:spcAft>
              <a:buSzPts val="1200"/>
              <a:buChar char="•"/>
              <a:defRPr sz="1200"/>
            </a:lvl5pPr>
            <a:lvl6pPr indent="-342900" lvl="5" marL="2743200" rtl="0" algn="l">
              <a:spcBef>
                <a:spcPts val="360"/>
              </a:spcBef>
              <a:spcAft>
                <a:spcPts val="0"/>
              </a:spcAft>
              <a:buSzPts val="1800"/>
              <a:buChar char="•"/>
              <a:defRPr sz="1800"/>
            </a:lvl6pPr>
            <a:lvl7pPr indent="-342900" lvl="6" marL="3200400" rtl="0" algn="l">
              <a:spcBef>
                <a:spcPts val="360"/>
              </a:spcBef>
              <a:spcAft>
                <a:spcPts val="0"/>
              </a:spcAft>
              <a:buSzPts val="1800"/>
              <a:buChar char="•"/>
              <a:defRPr sz="1800"/>
            </a:lvl7pPr>
            <a:lvl8pPr indent="-342900" lvl="7" marL="3657600" rtl="0" algn="l">
              <a:spcBef>
                <a:spcPts val="360"/>
              </a:spcBef>
              <a:spcAft>
                <a:spcPts val="0"/>
              </a:spcAft>
              <a:buSzPts val="1800"/>
              <a:buChar char="•"/>
              <a:defRPr sz="1800"/>
            </a:lvl8pPr>
            <a:lvl9pPr indent="-342900" lvl="8" marL="4114800" rtl="0" algn="l">
              <a:spcBef>
                <a:spcPts val="360"/>
              </a:spcBef>
              <a:spcAft>
                <a:spcPts val="0"/>
              </a:spcAft>
              <a:buSzPts val="1800"/>
              <a:buChar char="•"/>
              <a:defRPr sz="1800"/>
            </a:lvl9pPr>
          </a:lstStyle>
          <a:p/>
        </p:txBody>
      </p:sp>
      <p:sp>
        <p:nvSpPr>
          <p:cNvPr id="79" name="Google Shape;79;p18"/>
          <p:cNvSpPr txBox="1"/>
          <p:nvPr>
            <p:ph idx="10" type="dt"/>
          </p:nvPr>
        </p:nvSpPr>
        <p:spPr>
          <a:xfrm>
            <a:off x="457200" y="4553508"/>
            <a:ext cx="2133600" cy="272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18"/>
          <p:cNvSpPr txBox="1"/>
          <p:nvPr>
            <p:ph idx="11" type="ftr"/>
          </p:nvPr>
        </p:nvSpPr>
        <p:spPr>
          <a:xfrm>
            <a:off x="3124200" y="4553508"/>
            <a:ext cx="2895600" cy="2727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18"/>
          <p:cNvSpPr txBox="1"/>
          <p:nvPr>
            <p:ph idx="12" type="sldNum"/>
          </p:nvPr>
        </p:nvSpPr>
        <p:spPr>
          <a:xfrm>
            <a:off x="6553200" y="4553508"/>
            <a:ext cx="2133600" cy="2727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1pPr>
            <a:lvl2pPr indent="0" lvl="1"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2pPr>
            <a:lvl3pPr indent="0" lvl="2"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3pPr>
            <a:lvl4pPr indent="0" lvl="3"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4pPr>
            <a:lvl5pPr indent="0" lvl="4"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5pPr>
            <a:lvl6pPr indent="0" lvl="5"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6pPr>
            <a:lvl7pPr indent="0" lvl="6"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7pPr>
            <a:lvl8pPr indent="0" lvl="7"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8pPr>
            <a:lvl9pPr indent="0" lvl="8"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19"/>
          <p:cNvSpPr txBox="1"/>
          <p:nvPr>
            <p:ph type="title"/>
          </p:nvPr>
        </p:nvSpPr>
        <p:spPr>
          <a:xfrm>
            <a:off x="457200" y="349759"/>
            <a:ext cx="8229600" cy="926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solidFill>
                  <a:srgbClr val="FCAF17"/>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p19"/>
          <p:cNvSpPr txBox="1"/>
          <p:nvPr>
            <p:ph idx="10" type="dt"/>
          </p:nvPr>
        </p:nvSpPr>
        <p:spPr>
          <a:xfrm>
            <a:off x="457200" y="4553508"/>
            <a:ext cx="2133600" cy="272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5" name="Google Shape;85;p19"/>
          <p:cNvSpPr txBox="1"/>
          <p:nvPr>
            <p:ph idx="11" type="ftr"/>
          </p:nvPr>
        </p:nvSpPr>
        <p:spPr>
          <a:xfrm>
            <a:off x="3124200" y="4553508"/>
            <a:ext cx="2895600" cy="2727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p19"/>
          <p:cNvSpPr txBox="1"/>
          <p:nvPr>
            <p:ph idx="12" type="sldNum"/>
          </p:nvPr>
        </p:nvSpPr>
        <p:spPr>
          <a:xfrm>
            <a:off x="6553200" y="4553508"/>
            <a:ext cx="2133600" cy="2727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1pPr>
            <a:lvl2pPr indent="0" lvl="1"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2pPr>
            <a:lvl3pPr indent="0" lvl="2"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3pPr>
            <a:lvl4pPr indent="0" lvl="3"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4pPr>
            <a:lvl5pPr indent="0" lvl="4"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5pPr>
            <a:lvl6pPr indent="0" lvl="5"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6pPr>
            <a:lvl7pPr indent="0" lvl="6"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7pPr>
            <a:lvl8pPr indent="0" lvl="7"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8pPr>
            <a:lvl9pPr indent="0" lvl="8"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20"/>
          <p:cNvSpPr txBox="1"/>
          <p:nvPr>
            <p:ph idx="10" type="dt"/>
          </p:nvPr>
        </p:nvSpPr>
        <p:spPr>
          <a:xfrm>
            <a:off x="457200" y="4553508"/>
            <a:ext cx="2133600" cy="272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20"/>
          <p:cNvSpPr txBox="1"/>
          <p:nvPr>
            <p:ph idx="11" type="ftr"/>
          </p:nvPr>
        </p:nvSpPr>
        <p:spPr>
          <a:xfrm>
            <a:off x="3124200" y="4553508"/>
            <a:ext cx="2895600" cy="2727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20"/>
          <p:cNvSpPr txBox="1"/>
          <p:nvPr>
            <p:ph idx="12" type="sldNum"/>
          </p:nvPr>
        </p:nvSpPr>
        <p:spPr>
          <a:xfrm>
            <a:off x="6553200" y="4553508"/>
            <a:ext cx="2133600" cy="2727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1pPr>
            <a:lvl2pPr indent="0" lvl="1"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2pPr>
            <a:lvl3pPr indent="0" lvl="2"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3pPr>
            <a:lvl4pPr indent="0" lvl="3"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4pPr>
            <a:lvl5pPr indent="0" lvl="4"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5pPr>
            <a:lvl6pPr indent="0" lvl="5"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6pPr>
            <a:lvl7pPr indent="0" lvl="6"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7pPr>
            <a:lvl8pPr indent="0" lvl="7"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8pPr>
            <a:lvl9pPr indent="0" lvl="8"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 name="Shape 91"/>
        <p:cNvGrpSpPr/>
        <p:nvPr/>
      </p:nvGrpSpPr>
      <p:grpSpPr>
        <a:xfrm>
          <a:off x="0" y="0"/>
          <a:ext cx="0" cy="0"/>
          <a:chOff x="0" y="0"/>
          <a:chExt cx="0" cy="0"/>
        </a:xfrm>
      </p:grpSpPr>
      <p:sp>
        <p:nvSpPr>
          <p:cNvPr id="92" name="Google Shape;92;p21"/>
          <p:cNvSpPr txBox="1"/>
          <p:nvPr>
            <p:ph type="title"/>
          </p:nvPr>
        </p:nvSpPr>
        <p:spPr>
          <a:xfrm>
            <a:off x="301752" y="4121469"/>
            <a:ext cx="8405400" cy="4377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b="1" sz="2200">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21"/>
          <p:cNvSpPr/>
          <p:nvPr>
            <p:ph idx="2" type="pic"/>
          </p:nvPr>
        </p:nvSpPr>
        <p:spPr>
          <a:xfrm>
            <a:off x="301752" y="349759"/>
            <a:ext cx="8405400" cy="3720300"/>
          </a:xfrm>
          <a:prstGeom prst="rect">
            <a:avLst/>
          </a:prstGeom>
          <a:noFill/>
          <a:ln>
            <a:noFill/>
          </a:ln>
        </p:spPr>
        <p:txBody>
          <a:bodyPr anchorCtr="0" anchor="t" bIns="45700" lIns="91425" spcFirstLastPara="1" rIns="91425" wrap="square" tIns="45700">
            <a:noAutofit/>
          </a:bodyPr>
          <a:lstStyle>
            <a:lvl1pPr lvl="0" marR="0" rtl="0" algn="ctr">
              <a:spcBef>
                <a:spcPts val="480"/>
              </a:spcBef>
              <a:spcAft>
                <a:spcPts val="0"/>
              </a:spcAft>
              <a:buClr>
                <a:srgbClr val="58B7DD"/>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spcBef>
                <a:spcPts val="560"/>
              </a:spcBef>
              <a:spcAft>
                <a:spcPts val="0"/>
              </a:spcAft>
              <a:buClr>
                <a:srgbClr val="58B7DD"/>
              </a:buClr>
              <a:buSzPts val="2800"/>
              <a:buFont typeface="Arial"/>
              <a:buNone/>
              <a:defRPr b="0" i="0" sz="2800" u="none" cap="none" strike="noStrike">
                <a:solidFill>
                  <a:schemeClr val="dk1"/>
                </a:solidFill>
                <a:latin typeface="Trebuchet MS"/>
                <a:ea typeface="Trebuchet MS"/>
                <a:cs typeface="Trebuchet MS"/>
                <a:sym typeface="Trebuchet MS"/>
              </a:defRPr>
            </a:lvl2pPr>
            <a:lvl3pPr lvl="2" marR="0" rtl="0" algn="l">
              <a:spcBef>
                <a:spcPts val="480"/>
              </a:spcBef>
              <a:spcAft>
                <a:spcPts val="0"/>
              </a:spcAft>
              <a:buClr>
                <a:srgbClr val="58B7DD"/>
              </a:buClr>
              <a:buSzPts val="2400"/>
              <a:buFont typeface="Arial"/>
              <a:buNone/>
              <a:defRPr b="0" i="0" sz="2400" u="none" cap="none" strike="noStrike">
                <a:solidFill>
                  <a:schemeClr val="dk1"/>
                </a:solidFill>
                <a:latin typeface="Trebuchet MS"/>
                <a:ea typeface="Trebuchet MS"/>
                <a:cs typeface="Trebuchet MS"/>
                <a:sym typeface="Trebuchet MS"/>
              </a:defRPr>
            </a:lvl3pPr>
            <a:lvl4pPr lvl="3" marR="0" rtl="0" algn="l">
              <a:spcBef>
                <a:spcPts val="400"/>
              </a:spcBef>
              <a:spcAft>
                <a:spcPts val="0"/>
              </a:spcAft>
              <a:buClr>
                <a:srgbClr val="58B7DD"/>
              </a:buClr>
              <a:buSzPts val="2000"/>
              <a:buFont typeface="Arial"/>
              <a:buNone/>
              <a:defRPr b="0" i="0" sz="2000" u="none" cap="none" strike="noStrike">
                <a:solidFill>
                  <a:schemeClr val="dk1"/>
                </a:solidFill>
                <a:latin typeface="Trebuchet MS"/>
                <a:ea typeface="Trebuchet MS"/>
                <a:cs typeface="Trebuchet MS"/>
                <a:sym typeface="Trebuchet MS"/>
              </a:defRPr>
            </a:lvl4pPr>
            <a:lvl5pPr lvl="4" marR="0" rtl="0" algn="l">
              <a:spcBef>
                <a:spcPts val="400"/>
              </a:spcBef>
              <a:spcAft>
                <a:spcPts val="0"/>
              </a:spcAft>
              <a:buClr>
                <a:srgbClr val="58B7DD"/>
              </a:buClr>
              <a:buSzPts val="2000"/>
              <a:buFont typeface="Arial"/>
              <a:buNone/>
              <a:defRPr b="0" i="0" sz="2000" u="none" cap="none" strike="noStrike">
                <a:solidFill>
                  <a:schemeClr val="dk1"/>
                </a:solidFill>
                <a:latin typeface="Trebuchet MS"/>
                <a:ea typeface="Trebuchet MS"/>
                <a:cs typeface="Trebuchet MS"/>
                <a:sym typeface="Trebuchet MS"/>
              </a:defRPr>
            </a:lvl5pPr>
            <a:lvl6pPr lvl="5" marR="0" rtl="0" algn="l">
              <a:spcBef>
                <a:spcPts val="400"/>
              </a:spcBef>
              <a:spcAft>
                <a:spcPts val="0"/>
              </a:spcAft>
              <a:buClr>
                <a:schemeClr val="accent1"/>
              </a:buClr>
              <a:buSzPts val="2000"/>
              <a:buFont typeface="Arial"/>
              <a:buNone/>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accent2"/>
              </a:buClr>
              <a:buSzPts val="2000"/>
              <a:buFont typeface="Arial"/>
              <a:buNone/>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accent3"/>
              </a:buClr>
              <a:buSzPts val="2000"/>
              <a:buFont typeface="Arial"/>
              <a:buNone/>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accent4"/>
              </a:buClr>
              <a:buSzPts val="2000"/>
              <a:buFont typeface="Arial"/>
              <a:buNone/>
              <a:defRPr b="0" i="0" sz="2000" u="none" cap="none" strike="noStrike">
                <a:solidFill>
                  <a:schemeClr val="dk1"/>
                </a:solidFill>
                <a:latin typeface="Trebuchet MS"/>
                <a:ea typeface="Trebuchet MS"/>
                <a:cs typeface="Trebuchet MS"/>
                <a:sym typeface="Trebuchet MS"/>
              </a:defRPr>
            </a:lvl9pPr>
          </a:lstStyle>
          <a:p/>
        </p:txBody>
      </p:sp>
      <p:sp>
        <p:nvSpPr>
          <p:cNvPr id="94" name="Google Shape;94;p21"/>
          <p:cNvSpPr txBox="1"/>
          <p:nvPr>
            <p:ph idx="1" type="body"/>
          </p:nvPr>
        </p:nvSpPr>
        <p:spPr>
          <a:xfrm>
            <a:off x="301752" y="4559227"/>
            <a:ext cx="8405400" cy="286200"/>
          </a:xfrm>
          <a:prstGeom prst="rect">
            <a:avLst/>
          </a:prstGeom>
          <a:noFill/>
          <a:ln>
            <a:noFill/>
          </a:ln>
        </p:spPr>
        <p:txBody>
          <a:bodyPr anchorCtr="0" anchor="t" bIns="45700" lIns="91425" spcFirstLastPara="1" rIns="91425" wrap="square" tIns="45700">
            <a:noAutofit/>
          </a:bodyPr>
          <a:lstStyle>
            <a:lvl1pPr indent="-228600" lvl="0" marL="457200" rtl="0" algn="ctr">
              <a:spcBef>
                <a:spcPts val="320"/>
              </a:spcBef>
              <a:spcAft>
                <a:spcPts val="0"/>
              </a:spcAft>
              <a:buSzPts val="1600"/>
              <a:buNone/>
              <a:defRPr sz="1600">
                <a:solidFill>
                  <a:srgbClr val="58B7DD"/>
                </a:solidFill>
              </a:defRPr>
            </a:lvl1pPr>
            <a:lvl2pPr indent="-228600" lvl="1" marL="914400" rtl="0" algn="l">
              <a:spcBef>
                <a:spcPts val="240"/>
              </a:spcBef>
              <a:spcAft>
                <a:spcPts val="0"/>
              </a:spcAft>
              <a:buSzPts val="1200"/>
              <a:buNone/>
              <a:defRPr sz="1200"/>
            </a:lvl2pPr>
            <a:lvl3pPr indent="-228600" lvl="2" marL="1371600" rtl="0" algn="l">
              <a:spcBef>
                <a:spcPts val="200"/>
              </a:spcBef>
              <a:spcAft>
                <a:spcPts val="0"/>
              </a:spcAft>
              <a:buSzPts val="1000"/>
              <a:buNone/>
              <a:defRPr sz="1000"/>
            </a:lvl3pPr>
            <a:lvl4pPr indent="-228600" lvl="3" marL="1828800" rtl="0" algn="l">
              <a:spcBef>
                <a:spcPts val="180"/>
              </a:spcBef>
              <a:spcAft>
                <a:spcPts val="0"/>
              </a:spcAft>
              <a:buSzPts val="900"/>
              <a:buNone/>
              <a:defRPr sz="900"/>
            </a:lvl4pPr>
            <a:lvl5pPr indent="-228600" lvl="4" marL="2286000" rtl="0" algn="l">
              <a:spcBef>
                <a:spcPts val="180"/>
              </a:spcBef>
              <a:spcAft>
                <a:spcPts val="0"/>
              </a:spcAft>
              <a:buSzPts val="900"/>
              <a:buNone/>
              <a:defRPr sz="900"/>
            </a:lvl5pPr>
            <a:lvl6pPr indent="-228600" lvl="5" marL="2743200" rtl="0" algn="l">
              <a:spcBef>
                <a:spcPts val="180"/>
              </a:spcBef>
              <a:spcAft>
                <a:spcPts val="0"/>
              </a:spcAft>
              <a:buSzPts val="900"/>
              <a:buNone/>
              <a:defRPr sz="900"/>
            </a:lvl6pPr>
            <a:lvl7pPr indent="-228600" lvl="6" marL="3200400" rtl="0" algn="l">
              <a:spcBef>
                <a:spcPts val="180"/>
              </a:spcBef>
              <a:spcAft>
                <a:spcPts val="0"/>
              </a:spcAft>
              <a:buSzPts val="900"/>
              <a:buNone/>
              <a:defRPr sz="900"/>
            </a:lvl7pPr>
            <a:lvl8pPr indent="-228600" lvl="7" marL="3657600" rtl="0" algn="l">
              <a:spcBef>
                <a:spcPts val="180"/>
              </a:spcBef>
              <a:spcAft>
                <a:spcPts val="0"/>
              </a:spcAft>
              <a:buSzPts val="900"/>
              <a:buNone/>
              <a:defRPr sz="900"/>
            </a:lvl8pPr>
            <a:lvl9pPr indent="-228600" lvl="8" marL="4114800" rtl="0" algn="l">
              <a:spcBef>
                <a:spcPts val="180"/>
              </a:spcBef>
              <a:spcAft>
                <a:spcPts val="0"/>
              </a:spcAft>
              <a:buSzPts val="900"/>
              <a:buNone/>
              <a:defRPr sz="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 name="Shape 95"/>
        <p:cNvGrpSpPr/>
        <p:nvPr/>
      </p:nvGrpSpPr>
      <p:grpSpPr>
        <a:xfrm>
          <a:off x="0" y="0"/>
          <a:ext cx="0" cy="0"/>
          <a:chOff x="0" y="0"/>
          <a:chExt cx="0" cy="0"/>
        </a:xfrm>
      </p:grpSpPr>
      <p:sp>
        <p:nvSpPr>
          <p:cNvPr id="96" name="Google Shape;96;p22"/>
          <p:cNvSpPr txBox="1"/>
          <p:nvPr>
            <p:ph type="title"/>
          </p:nvPr>
        </p:nvSpPr>
        <p:spPr>
          <a:xfrm>
            <a:off x="311700" y="445025"/>
            <a:ext cx="8520600" cy="572700"/>
          </a:xfrm>
          <a:prstGeom prst="rect">
            <a:avLst/>
          </a:prstGeom>
        </p:spPr>
        <p:txBody>
          <a:bodyPr anchorCtr="0" anchor="t" bIns="45700" lIns="91425" spcFirstLastPara="1" rIns="91425" wrap="square" t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 name="Google Shape;97;p22"/>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lvl1pPr indent="-368300" lvl="0" marL="457200" rtl="0">
              <a:spcBef>
                <a:spcPts val="440"/>
              </a:spcBef>
              <a:spcAft>
                <a:spcPts val="0"/>
              </a:spcAft>
              <a:buSzPts val="22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17500" lvl="4" marL="2286000" rtl="0">
              <a:spcBef>
                <a:spcPts val="280"/>
              </a:spcBef>
              <a:spcAft>
                <a:spcPts val="0"/>
              </a:spcAft>
              <a:buSzPts val="1400"/>
              <a:buChar char="•"/>
              <a:defRPr/>
            </a:lvl5pPr>
            <a:lvl6pPr indent="-317500" lvl="5" marL="2743200" rtl="0">
              <a:spcBef>
                <a:spcPts val="280"/>
              </a:spcBef>
              <a:spcAft>
                <a:spcPts val="0"/>
              </a:spcAft>
              <a:buSzPts val="1400"/>
              <a:buChar char="•"/>
              <a:defRPr/>
            </a:lvl6pPr>
            <a:lvl7pPr indent="-317500" lvl="6" marL="3200400" rtl="0">
              <a:spcBef>
                <a:spcPts val="280"/>
              </a:spcBef>
              <a:spcAft>
                <a:spcPts val="0"/>
              </a:spcAft>
              <a:buSzPts val="1400"/>
              <a:buChar char="•"/>
              <a:defRPr/>
            </a:lvl7pPr>
            <a:lvl8pPr indent="-317500" lvl="7" marL="3657600" rtl="0">
              <a:spcBef>
                <a:spcPts val="280"/>
              </a:spcBef>
              <a:spcAft>
                <a:spcPts val="0"/>
              </a:spcAft>
              <a:buSzPts val="1400"/>
              <a:buChar char="•"/>
              <a:defRPr/>
            </a:lvl8pPr>
            <a:lvl9pPr indent="-317500" lvl="8" marL="4114800" rtl="0">
              <a:spcBef>
                <a:spcPts val="280"/>
              </a:spcBef>
              <a:spcAft>
                <a:spcPts val="0"/>
              </a:spcAft>
              <a:buSzPts val="1400"/>
              <a:buChar char="•"/>
              <a:defRPr/>
            </a:lvl9pPr>
          </a:lstStyle>
          <a:p/>
        </p:txBody>
      </p:sp>
      <p:sp>
        <p:nvSpPr>
          <p:cNvPr id="98" name="Google Shape;98;p22"/>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2.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2798"/>
            <a:ext cx="8229600" cy="986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800" u="none" cap="none" strike="noStrike">
                <a:solidFill>
                  <a:srgbClr val="FCAF17"/>
                </a:solidFill>
                <a:latin typeface="Trebuchet MS"/>
                <a:ea typeface="Trebuchet MS"/>
                <a:cs typeface="Trebuchet MS"/>
                <a:sym typeface="Trebuchet MS"/>
              </a:defRPr>
            </a:lvl1pPr>
            <a:lvl2pPr lvl="1" marR="0" rtl="0" algn="l">
              <a:spcBef>
                <a:spcPts val="0"/>
              </a:spcBef>
              <a:spcAft>
                <a:spcPts val="0"/>
              </a:spcAft>
              <a:buSzPts val="1400"/>
              <a:buNone/>
              <a:defRPr b="0" i="0" sz="2800" u="none" cap="none" strike="noStrike">
                <a:solidFill>
                  <a:srgbClr val="FCAF17"/>
                </a:solidFill>
                <a:latin typeface="Trebuchet MS"/>
                <a:ea typeface="Trebuchet MS"/>
                <a:cs typeface="Trebuchet MS"/>
                <a:sym typeface="Trebuchet MS"/>
              </a:defRPr>
            </a:lvl2pPr>
            <a:lvl3pPr lvl="2" marR="0" rtl="0" algn="l">
              <a:spcBef>
                <a:spcPts val="0"/>
              </a:spcBef>
              <a:spcAft>
                <a:spcPts val="0"/>
              </a:spcAft>
              <a:buSzPts val="1400"/>
              <a:buNone/>
              <a:defRPr b="0" i="0" sz="2800" u="none" cap="none" strike="noStrike">
                <a:solidFill>
                  <a:srgbClr val="FCAF17"/>
                </a:solidFill>
                <a:latin typeface="Trebuchet MS"/>
                <a:ea typeface="Trebuchet MS"/>
                <a:cs typeface="Trebuchet MS"/>
                <a:sym typeface="Trebuchet MS"/>
              </a:defRPr>
            </a:lvl3pPr>
            <a:lvl4pPr lvl="3" marR="0" rtl="0" algn="l">
              <a:spcBef>
                <a:spcPts val="0"/>
              </a:spcBef>
              <a:spcAft>
                <a:spcPts val="0"/>
              </a:spcAft>
              <a:buSzPts val="1400"/>
              <a:buNone/>
              <a:defRPr b="0" i="0" sz="2800" u="none" cap="none" strike="noStrike">
                <a:solidFill>
                  <a:srgbClr val="FCAF17"/>
                </a:solidFill>
                <a:latin typeface="Trebuchet MS"/>
                <a:ea typeface="Trebuchet MS"/>
                <a:cs typeface="Trebuchet MS"/>
                <a:sym typeface="Trebuchet MS"/>
              </a:defRPr>
            </a:lvl4pPr>
            <a:lvl5pPr lvl="4" marR="0" rtl="0" algn="l">
              <a:spcBef>
                <a:spcPts val="0"/>
              </a:spcBef>
              <a:spcAft>
                <a:spcPts val="0"/>
              </a:spcAft>
              <a:buSzPts val="1400"/>
              <a:buNone/>
              <a:defRPr b="0" i="0" sz="2800" u="none" cap="none" strike="noStrike">
                <a:solidFill>
                  <a:srgbClr val="FCAF17"/>
                </a:solidFill>
                <a:latin typeface="Trebuchet MS"/>
                <a:ea typeface="Trebuchet MS"/>
                <a:cs typeface="Trebuchet MS"/>
                <a:sym typeface="Trebuchet MS"/>
              </a:defRPr>
            </a:lvl5pPr>
            <a:lvl6pPr lvl="5" marR="0" rtl="0" algn="l">
              <a:spcBef>
                <a:spcPts val="0"/>
              </a:spcBef>
              <a:spcAft>
                <a:spcPts val="0"/>
              </a:spcAft>
              <a:buSzPts val="1400"/>
              <a:buNone/>
              <a:defRPr b="0" i="0" sz="2800" u="none" cap="none" strike="noStrike">
                <a:solidFill>
                  <a:srgbClr val="FCAF17"/>
                </a:solidFill>
                <a:latin typeface="Trebuchet MS"/>
                <a:ea typeface="Trebuchet MS"/>
                <a:cs typeface="Trebuchet MS"/>
                <a:sym typeface="Trebuchet MS"/>
              </a:defRPr>
            </a:lvl6pPr>
            <a:lvl7pPr lvl="6" marR="0" rtl="0" algn="l">
              <a:spcBef>
                <a:spcPts val="0"/>
              </a:spcBef>
              <a:spcAft>
                <a:spcPts val="0"/>
              </a:spcAft>
              <a:buSzPts val="1400"/>
              <a:buNone/>
              <a:defRPr b="0" i="0" sz="2800" u="none" cap="none" strike="noStrike">
                <a:solidFill>
                  <a:srgbClr val="FCAF17"/>
                </a:solidFill>
                <a:latin typeface="Trebuchet MS"/>
                <a:ea typeface="Trebuchet MS"/>
                <a:cs typeface="Trebuchet MS"/>
                <a:sym typeface="Trebuchet MS"/>
              </a:defRPr>
            </a:lvl7pPr>
            <a:lvl8pPr lvl="7" marR="0" rtl="0" algn="l">
              <a:spcBef>
                <a:spcPts val="0"/>
              </a:spcBef>
              <a:spcAft>
                <a:spcPts val="0"/>
              </a:spcAft>
              <a:buSzPts val="1400"/>
              <a:buNone/>
              <a:defRPr b="0" i="0" sz="2800" u="none" cap="none" strike="noStrike">
                <a:solidFill>
                  <a:srgbClr val="FCAF17"/>
                </a:solidFill>
                <a:latin typeface="Trebuchet MS"/>
                <a:ea typeface="Trebuchet MS"/>
                <a:cs typeface="Trebuchet MS"/>
                <a:sym typeface="Trebuchet MS"/>
              </a:defRPr>
            </a:lvl8pPr>
            <a:lvl9pPr lvl="8" marR="0" rtl="0" algn="l">
              <a:spcBef>
                <a:spcPts val="0"/>
              </a:spcBef>
              <a:spcAft>
                <a:spcPts val="0"/>
              </a:spcAft>
              <a:buSzPts val="1400"/>
              <a:buNone/>
              <a:defRPr b="0" i="0" sz="2800" u="none" cap="none" strike="noStrike">
                <a:solidFill>
                  <a:srgbClr val="FCAF17"/>
                </a:solidFill>
                <a:latin typeface="Trebuchet MS"/>
                <a:ea typeface="Trebuchet MS"/>
                <a:cs typeface="Trebuchet MS"/>
                <a:sym typeface="Trebuchet MS"/>
              </a:defRPr>
            </a:lvl9pPr>
          </a:lstStyle>
          <a:p/>
        </p:txBody>
      </p:sp>
      <p:sp>
        <p:nvSpPr>
          <p:cNvPr id="52" name="Google Shape;52;p13"/>
          <p:cNvSpPr txBox="1"/>
          <p:nvPr>
            <p:ph idx="1" type="body"/>
          </p:nvPr>
        </p:nvSpPr>
        <p:spPr>
          <a:xfrm>
            <a:off x="457200" y="1259312"/>
            <a:ext cx="8229600" cy="3303600"/>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rgbClr val="58B7DD"/>
              </a:buClr>
              <a:buSzPts val="2200"/>
              <a:buFont typeface="Arial"/>
              <a:buChar char="•"/>
              <a:defRPr b="0" i="0" sz="2200" u="none" cap="none" strike="noStrike">
                <a:solidFill>
                  <a:schemeClr val="dk1"/>
                </a:solidFill>
                <a:latin typeface="Trebuchet MS"/>
                <a:ea typeface="Trebuchet MS"/>
                <a:cs typeface="Trebuchet MS"/>
                <a:sym typeface="Trebuchet MS"/>
              </a:defRPr>
            </a:lvl1pPr>
            <a:lvl2pPr indent="-355600" lvl="1" marL="914400" marR="0" rtl="0" algn="l">
              <a:spcBef>
                <a:spcPts val="400"/>
              </a:spcBef>
              <a:spcAft>
                <a:spcPts val="0"/>
              </a:spcAft>
              <a:buClr>
                <a:srgbClr val="58B7DD"/>
              </a:buClr>
              <a:buSzPts val="2000"/>
              <a:buFont typeface="Arial"/>
              <a:buChar char="•"/>
              <a:defRPr b="0" i="0" sz="2000" u="none" cap="none" strike="noStrike">
                <a:solidFill>
                  <a:schemeClr val="dk1"/>
                </a:solidFill>
                <a:latin typeface="Trebuchet MS"/>
                <a:ea typeface="Trebuchet MS"/>
                <a:cs typeface="Trebuchet MS"/>
                <a:sym typeface="Trebuchet MS"/>
              </a:defRPr>
            </a:lvl2pPr>
            <a:lvl3pPr indent="-342900" lvl="2" marL="1371600" marR="0" rtl="0" algn="l">
              <a:spcBef>
                <a:spcPts val="360"/>
              </a:spcBef>
              <a:spcAft>
                <a:spcPts val="0"/>
              </a:spcAft>
              <a:buClr>
                <a:srgbClr val="58B7DD"/>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indent="-330200" lvl="3" marL="1828800" marR="0" rtl="0" algn="l">
              <a:spcBef>
                <a:spcPts val="320"/>
              </a:spcBef>
              <a:spcAft>
                <a:spcPts val="0"/>
              </a:spcAft>
              <a:buClr>
                <a:srgbClr val="58B7DD"/>
              </a:buClr>
              <a:buSzPts val="1600"/>
              <a:buFont typeface="Arial"/>
              <a:buChar char="•"/>
              <a:defRPr b="0" i="0" sz="1600" u="none" cap="none" strike="noStrike">
                <a:solidFill>
                  <a:schemeClr val="dk1"/>
                </a:solidFill>
                <a:latin typeface="Trebuchet MS"/>
                <a:ea typeface="Trebuchet MS"/>
                <a:cs typeface="Trebuchet MS"/>
                <a:sym typeface="Trebuchet MS"/>
              </a:defRPr>
            </a:lvl4pPr>
            <a:lvl5pPr indent="-317500" lvl="4" marL="2286000" marR="0" rtl="0" algn="l">
              <a:spcBef>
                <a:spcPts val="280"/>
              </a:spcBef>
              <a:spcAft>
                <a:spcPts val="0"/>
              </a:spcAft>
              <a:buClr>
                <a:srgbClr val="58B7DD"/>
              </a:buClr>
              <a:buSzPts val="1400"/>
              <a:buFont typeface="Arial"/>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spcBef>
                <a:spcPts val="280"/>
              </a:spcBef>
              <a:spcAft>
                <a:spcPts val="0"/>
              </a:spcAft>
              <a:buClr>
                <a:schemeClr val="accent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spcBef>
                <a:spcPts val="280"/>
              </a:spcBef>
              <a:spcAft>
                <a:spcPts val="0"/>
              </a:spcAft>
              <a:buClr>
                <a:schemeClr val="accent2"/>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spcBef>
                <a:spcPts val="280"/>
              </a:spcBef>
              <a:spcAft>
                <a:spcPts val="0"/>
              </a:spcAft>
              <a:buClr>
                <a:schemeClr val="accent3"/>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spcBef>
                <a:spcPts val="280"/>
              </a:spcBef>
              <a:spcAft>
                <a:spcPts val="0"/>
              </a:spcAft>
              <a:buClr>
                <a:schemeClr val="accent4"/>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53" name="Google Shape;53;p13"/>
          <p:cNvSpPr txBox="1"/>
          <p:nvPr>
            <p:ph idx="11" type="ftr"/>
          </p:nvPr>
        </p:nvSpPr>
        <p:spPr>
          <a:xfrm>
            <a:off x="3124200" y="4563024"/>
            <a:ext cx="2895600" cy="2727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98A9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4" name="Google Shape;54;p13"/>
          <p:cNvSpPr txBox="1"/>
          <p:nvPr>
            <p:ph idx="10" type="dt"/>
          </p:nvPr>
        </p:nvSpPr>
        <p:spPr>
          <a:xfrm>
            <a:off x="457200" y="4563024"/>
            <a:ext cx="2133600" cy="2727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A9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5" name="Google Shape;55;p13"/>
          <p:cNvSpPr txBox="1"/>
          <p:nvPr>
            <p:ph idx="12" type="sldNum"/>
          </p:nvPr>
        </p:nvSpPr>
        <p:spPr>
          <a:xfrm>
            <a:off x="6553200" y="4563024"/>
            <a:ext cx="2133600" cy="2727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1pPr>
            <a:lvl2pPr indent="0" lvl="1"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2pPr>
            <a:lvl3pPr indent="0" lvl="2"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3pPr>
            <a:lvl4pPr indent="0" lvl="3"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4pPr>
            <a:lvl5pPr indent="0" lvl="4"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5pPr>
            <a:lvl6pPr indent="0" lvl="5"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6pPr>
            <a:lvl7pPr indent="0" lvl="6"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7pPr>
            <a:lvl8pPr indent="0" lvl="7"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8pPr>
            <a:lvl9pPr indent="0" lvl="8" marL="0" marR="0" rtl="0" algn="r">
              <a:spcBef>
                <a:spcPts val="0"/>
              </a:spcBef>
              <a:spcAft>
                <a:spcPts val="0"/>
              </a:spcAft>
              <a:buNone/>
              <a:defRPr b="0" i="0" sz="1200" u="none" cap="none" strike="noStrike">
                <a:solidFill>
                  <a:srgbClr val="898A9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drive.google.com/file/d/1ovW29HCjw__zArk8c3shcNACvHfS4rTR/view"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hyperlink" Target="http://drive.google.com/file/d/1Pi9POAYLWPJhyeukmW6f-to2u4gCxIG5/view" TargetMode="External"/><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drive.google.com/file/d/1VGUklyrH5MqGS3OuUy_rH8xSHrbvka3k/view"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drive.google.com/file/d/1KR-HfS7WoiXEIb--Q5uYTEKAd5sjYScV/view"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drive.google.com/file/d/19TFy68N9icy_EJ-CoUsaVJbXqV8D9WCB/view"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drive.google.com/file/d/1M7ghTUVZ0zHDA9lJWU405yA5nTqk9qQX/view"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hyperlink" Target="http://drive.google.com/file/d/1XIdnNR2XAob_CTnQfSc4dSjezzTf_VIe/view" TargetMode="External"/><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hyperlink" Target="http://drive.google.com/file/d/1efw7IepO4jexnMnLmDiN9JjU_Us3t_gk/view"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drive.google.com/file/d/1tivIqvPVwGilTKiLLvUdzainwiyegb2r/view"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drive.google.com/file/d/1vAcjuocMmyZwKdPQjlK2EI9yiEjcG11C/view"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drive.google.com/file/d/1N7xPIU6dT0oEoJCKP1rnN2LivJ4ClaRl/view"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hyperlink" Target="http://drive.google.com/file/d/1gSMZo0m0q1_9fx8P-ivWwUzS4U8R_FxW/view"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drive.google.com/file/d/1hVB9LMvBcw7FmYlgfjBTKZRcoADQVduK/view"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drive.google.com/file/d/1EXexO4uYagFGLzgTv2QfhFtILbaR_7-x/view"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drive.google.com/file/d/1-TIUceavH1p8qC9PoeNQISJe_Qmy9A_M/view"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drive.google.com/file/d/1swx8xE51amGlpRMjn-jE0FeUrCpOV-cc/view"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hyperlink" Target="http://drive.google.com/file/d/1iZpEnscPql_armmEid5R7A3rJyMMeE6G/view" TargetMode="Externa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hyperlink" Target="http://drive.google.com/file/d/11pa-dvwazvoR67tIAKR2nK-WXiIne9Re/view" TargetMode="Externa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hyperlink" Target="http://drive.google.com/file/d/11DzWWzjv_NffWwZL44ad3QgByKN6SHaO/view" TargetMode="Externa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drive.google.com/file/d/1PmyVy2a7QXyppkJ_tKEQTNrqcT-1xyrN/view" TargetMode="Externa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hyperlink" Target="http://drive.google.com/file/d/11s2usYYSAuToLf73saZcEs5wzdBaJJCS/view" TargetMode="External"/><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0.png"/><Relationship Id="rId4" Type="http://schemas.openxmlformats.org/officeDocument/2006/relationships/hyperlink" Target="http://drive.google.com/file/d/1yWCKm5JYSkT58Md35iDYRLHEapzPfJCD/view"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hyperlink" Target="http://drive.google.com/file/d/16C9-pLHPkKpSfn3ycz1MWALJEzbbbOzh/view" TargetMode="Externa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hyperlink" Target="http://drive.google.com/file/d/1rEZhQL8KzZEV2DPMZov1rzgo23eOEVm3/view" TargetMode="External"/><Relationship Id="rId5"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hyperlink" Target="http://drive.google.com/file/d/1Rg9YmA5B9hatK5N98GNANvWRG0YC3IYN/view" TargetMode="Externa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hyperlink" Target="http://drive.google.com/file/d/1lYb34vy6luqhd9uI7Fb7pN2faC70otKq/view" TargetMode="Externa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hyperlink" Target="http://drive.google.com/file/d/1Jo5WRoM0JjXeg3OqTuRqz_IvTMsUICVH/view" TargetMode="Externa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hyperlink" Target="http://drive.google.com/file/d/16IO-eXmAcx7ezmtTs0HhEZayWkM4IYHE/view" TargetMode="Externa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hyperlink" Target="http://drive.google.com/file/d/153MgOJG73tnuXODGP_3jJFqI37kFjfI3/view" TargetMode="Externa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hyperlink" Target="http://drive.google.com/file/d/18d-Db8pJbD-ikDZFZPkx0aa8Q6wYUZW8/view" TargetMode="Externa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hyperlink" Target="http://drive.google.com/file/d/1WYXyZQNlGzT_isKI4eET4VSJhDyXomvA/view" TargetMode="Externa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hyperlink" Target="http://drive.google.com/file/d/1qGhsVewFQgJT8QZLa1dg4LdUbsoBEDSw/view" TargetMode="Externa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hyperlink" Target="http://drive.google.com/file/d/1rUuTD4H0txQMuHSHsYuWbqOKFTQs-LLo/view"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hyperlink" Target="http://drive.google.com/file/d/1E_PIhTqSI9BqnWnzPHPM4hby1qq2_8-m/view" TargetMode="Externa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 Id="rId3" Type="http://schemas.openxmlformats.org/officeDocument/2006/relationships/hyperlink" Target="http://drive.google.com/file/d/1kuhPNHZzWARnq_7mZDfeMGAVTIZwNCvg/view" TargetMode="Externa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1.xml"/><Relationship Id="rId3" Type="http://schemas.openxmlformats.org/officeDocument/2006/relationships/hyperlink" Target="http://drive.google.com/file/d/1ahp0q5nouZXSBX4qYPsKxMcap3934SQM/view" TargetMode="Externa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2.xml"/><Relationship Id="rId3" Type="http://schemas.openxmlformats.org/officeDocument/2006/relationships/hyperlink" Target="http://drive.google.com/file/d/1T2zdmVXmBiAdieEWUUSsP-uYqTLdMeqE/view" TargetMode="Externa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hyperlink" Target="http://drive.google.com/file/d/1uk1zeWE5wsEQ7xl94USlcshKP9zPZauK/view" TargetMode="Externa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11.png"/><Relationship Id="rId4" Type="http://schemas.openxmlformats.org/officeDocument/2006/relationships/hyperlink" Target="http://drive.google.com/file/d/1XWMOmcWqN2mNwDuzkVd5DOFwh93hL4xw/view" TargetMode="External"/><Relationship Id="rId5"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hyperlink" Target="http://drive.google.com/file/d/1HLwQDxVRZzysrEr1qHZAct0TIBwcXqXn/view" TargetMode="Externa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hyperlink" Target="http://drive.google.com/file/d/1JdoeV3CJzM6dhQBjtx9LSqXotORY9hpM/view" TargetMode="Externa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hyperlink" Target="http://drive.google.com/file/d/1-xYWPig_1_0XLtYz3GqrSVveLIWFbJDu/view" TargetMode="Externa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hyperlink" Target="http://drive.google.com/file/d/1SYI2j7yjE9iy9FTxgbnSdmLAJqymvFR-/view" TargetMode="Externa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 Id="rId3" Type="http://schemas.openxmlformats.org/officeDocument/2006/relationships/hyperlink" Target="http://drive.google.com/file/d/1-MvVlZytZRohqtYt57cKLuT4_kye-0-L/view"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hyperlink" Target="http://drive.google.com/file/d/1tPBrjD8aU23xra-Pm9Zfv_qnotcBHxEn/view" TargetMode="External"/><Relationship Id="rId5"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 Id="rId3" Type="http://schemas.openxmlformats.org/officeDocument/2006/relationships/hyperlink" Target="http://drive.google.com/file/d/1gK39u8dgG1k7O4PU7_NbUuUXgkHTC_S6/view" TargetMode="Externa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hyperlink" Target="http://drive.google.com/file/d/1pVeQFLqsDJcZGDsH8KS_8accnlJSuMWc/view" TargetMode="Externa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hyperlink" Target="http://drive.google.com/file/d/1Ojrm7cQ8v3B3beLcC4oXFxC-UyjUVwS6/view" TargetMode="Externa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hyperlink" Target="http://drive.google.com/file/d/1QuoXHm6b2eEU4Rtnkxoi83BCR0ejdpC2/view" TargetMode="Externa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hyperlink" Target="http://drive.google.com/file/d/1UlPod4_Vr6J0tkKpkt0NnNAGHXdeQ5I6/view" TargetMode="Externa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hyperlink" Target="http://drive.google.com/file/d/1db8e5mcpIjVPLGBzR1iJKBou2lDDWm21/view" TargetMode="Externa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hyperlink" Target="http://drive.google.com/file/d/1KuKvHIsSnMhluCM9ROKmour5by0LlwYJ/view" TargetMode="Externa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13.png"/><Relationship Id="rId4" Type="http://schemas.openxmlformats.org/officeDocument/2006/relationships/hyperlink" Target="http://drive.google.com/file/d/1_p7dBp7i3M14FUJZC_LnE_DPcqfHiW5E/view" TargetMode="External"/><Relationship Id="rId5"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hyperlink" Target="mailto:umara.iftikhar@students.jefferson.edu" TargetMode="External"/><Relationship Id="rId4" Type="http://schemas.openxmlformats.org/officeDocument/2006/relationships/hyperlink" Target="mailto:ann.claire.maclintal@students.jefferson.edu" TargetMode="External"/><Relationship Id="rId5" Type="http://schemas.openxmlformats.org/officeDocument/2006/relationships/hyperlink" Target="mailto:madeline.rea@students.jefferson.edu" TargetMode="External"/><Relationship Id="rId6" Type="http://schemas.openxmlformats.org/officeDocument/2006/relationships/hyperlink" Target="mailto:allizey.shields@students.jefferson.edu" TargetMode="External"/><Relationship Id="rId7" Type="http://schemas.openxmlformats.org/officeDocument/2006/relationships/hyperlink" Target="http://drive.google.com/file/d/16eYflcxzK2dquluFT4smOUdx1Qk1EGJr/view" TargetMode="External"/><Relationship Id="rId8"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hyperlink" Target="https://doi.org/10.5014/ajot.2020.74S2001" TargetMode="External"/><Relationship Id="rId4" Type="http://schemas.openxmlformats.org/officeDocument/2006/relationships/hyperlink" Target="https://doi.org/10.1080/09638288.2019.167210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drive.google.com/file/d/1x9D5-ariIiRScCc8VQvfv5Or3n0AOBxt/view" TargetMode="External"/><Relationship Id="rId5"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hyperlink" Target="https://doi.org/10.1016/j.apmr.2012.04.027" TargetMode="External"/><Relationship Id="rId4" Type="http://schemas.openxmlformats.org/officeDocument/2006/relationships/hyperlink" Target="https://www.webmd.com/brain/post-concussion-syndrome" TargetMode="External"/><Relationship Id="rId5" Type="http://schemas.openxmlformats.org/officeDocument/2006/relationships/hyperlink" Target="https://doi.org/10.1080/02699052.2018.1552022"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hyperlink" Target="https://doi.org/10.1016/j.apmr.2012.05.009" TargetMode="External"/><Relationship Id="rId4" Type="http://schemas.openxmlformats.org/officeDocument/2006/relationships/hyperlink" Target="https://www.webmd.com/brain/concussion-traumatic-brain-injury-symptoms-causes-treatmen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drive.google.com/file/d/1WPR0x5gLiOMKtGXbQ6-58nMzpPBKduYN/view"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s://www.medicalnewstoday.com/articles/326227" TargetMode="External"/><Relationship Id="rId4" Type="http://schemas.openxmlformats.org/officeDocument/2006/relationships/image" Target="../media/image7.png"/><Relationship Id="rId5" Type="http://schemas.openxmlformats.org/officeDocument/2006/relationships/hyperlink" Target="http://drive.google.com/file/d/1kJimYayvMS6D8J_W7kZ34pLBSNIZtqAv/view" TargetMode="External"/><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drive.google.com/file/d/1ES5iv9Z6iVl_Fnjzn8qrBflMMFMA0hBz/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3"/>
          <p:cNvSpPr txBox="1"/>
          <p:nvPr>
            <p:ph type="ctrTitle"/>
          </p:nvPr>
        </p:nvSpPr>
        <p:spPr>
          <a:xfrm>
            <a:off x="240700" y="1384350"/>
            <a:ext cx="8715900" cy="194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900"/>
              <a:t>PromOTing Social </a:t>
            </a:r>
            <a:r>
              <a:rPr lang="en" sz="3900"/>
              <a:t>Participation</a:t>
            </a:r>
            <a:r>
              <a:rPr lang="en" sz="3900"/>
              <a:t> for Young </a:t>
            </a:r>
            <a:r>
              <a:rPr lang="en" sz="3900"/>
              <a:t>Individuals</a:t>
            </a:r>
            <a:r>
              <a:rPr lang="en" sz="3900"/>
              <a:t> Following Concussion</a:t>
            </a:r>
            <a:endParaRPr sz="3900"/>
          </a:p>
          <a:p>
            <a:pPr indent="0" lvl="0" marL="0" rtl="0" algn="ctr">
              <a:spcBef>
                <a:spcPts val="0"/>
              </a:spcBef>
              <a:spcAft>
                <a:spcPts val="0"/>
              </a:spcAft>
              <a:buNone/>
            </a:pPr>
            <a:r>
              <a:t/>
            </a:r>
            <a:endParaRPr sz="2000"/>
          </a:p>
        </p:txBody>
      </p:sp>
      <p:sp>
        <p:nvSpPr>
          <p:cNvPr id="104" name="Google Shape;104;p23"/>
          <p:cNvSpPr txBox="1"/>
          <p:nvPr>
            <p:ph idx="1" type="subTitle"/>
          </p:nvPr>
        </p:nvSpPr>
        <p:spPr>
          <a:xfrm>
            <a:off x="601900" y="3150352"/>
            <a:ext cx="7993500" cy="1245600"/>
          </a:xfrm>
          <a:prstGeom prst="rect">
            <a:avLst/>
          </a:prstGeom>
          <a:ln>
            <a:noFill/>
          </a:ln>
        </p:spPr>
        <p:txBody>
          <a:bodyPr anchorCtr="0" anchor="t" bIns="45700" lIns="91425" spcFirstLastPara="1" rIns="91425" wrap="square" tIns="45700">
            <a:noAutofit/>
          </a:bodyPr>
          <a:lstStyle/>
          <a:p>
            <a:pPr indent="0" lvl="0" marL="0" rtl="0" algn="ctr">
              <a:lnSpc>
                <a:spcPct val="136363"/>
              </a:lnSpc>
              <a:spcBef>
                <a:spcPts val="0"/>
              </a:spcBef>
              <a:spcAft>
                <a:spcPts val="0"/>
              </a:spcAft>
              <a:buNone/>
            </a:pPr>
            <a:r>
              <a:rPr lang="en" sz="1800">
                <a:solidFill>
                  <a:schemeClr val="dk1"/>
                </a:solidFill>
              </a:rPr>
              <a:t>Presented by: Umara Iftikhar, OTS; Ann Claire Macalintal,OTS; </a:t>
            </a:r>
            <a:endParaRPr sz="1800">
              <a:solidFill>
                <a:schemeClr val="dk1"/>
              </a:solidFill>
            </a:endParaRPr>
          </a:p>
          <a:p>
            <a:pPr indent="0" lvl="0" marL="0" rtl="0" algn="ctr">
              <a:lnSpc>
                <a:spcPct val="136363"/>
              </a:lnSpc>
              <a:spcBef>
                <a:spcPts val="0"/>
              </a:spcBef>
              <a:spcAft>
                <a:spcPts val="0"/>
              </a:spcAft>
              <a:buNone/>
            </a:pPr>
            <a:r>
              <a:rPr lang="en" sz="1800">
                <a:solidFill>
                  <a:schemeClr val="dk1"/>
                </a:solidFill>
              </a:rPr>
              <a:t>Madeline Rea, OTS; and Allizey Shields, OTS</a:t>
            </a:r>
            <a:endParaRPr sz="1800">
              <a:solidFill>
                <a:schemeClr val="dk1"/>
              </a:solidFill>
            </a:endParaRPr>
          </a:p>
          <a:p>
            <a:pPr indent="0" lvl="0" marL="0" rtl="0" algn="ctr">
              <a:lnSpc>
                <a:spcPct val="136363"/>
              </a:lnSpc>
              <a:spcBef>
                <a:spcPts val="0"/>
              </a:spcBef>
              <a:spcAft>
                <a:spcPts val="0"/>
              </a:spcAft>
              <a:buNone/>
            </a:pPr>
            <a:r>
              <a:rPr lang="en" sz="1800">
                <a:solidFill>
                  <a:schemeClr val="dk1"/>
                </a:solidFill>
              </a:rPr>
              <a:t>Faculty Advisor: Rebecca Sinko, OTD, OTR/L</a:t>
            </a:r>
            <a:endParaRPr sz="1800">
              <a:solidFill>
                <a:schemeClr val="dk1"/>
              </a:solidFill>
            </a:endParaRPr>
          </a:p>
        </p:txBody>
      </p:sp>
      <p:sp>
        <p:nvSpPr>
          <p:cNvPr id="105" name="Google Shape;105;p23"/>
          <p:cNvSpPr txBox="1"/>
          <p:nvPr/>
        </p:nvSpPr>
        <p:spPr>
          <a:xfrm>
            <a:off x="818700" y="593525"/>
            <a:ext cx="2363700" cy="222600"/>
          </a:xfrm>
          <a:prstGeom prst="rect">
            <a:avLst/>
          </a:prstGeom>
          <a:solidFill>
            <a:srgbClr val="15245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Trebuchet MS"/>
                <a:ea typeface="Trebuchet MS"/>
                <a:cs typeface="Trebuchet MS"/>
                <a:sym typeface="Trebuchet MS"/>
              </a:rPr>
              <a:t>Occupational Therapy</a:t>
            </a:r>
            <a:endParaRPr>
              <a:solidFill>
                <a:srgbClr val="FFFFFF"/>
              </a:solidFill>
              <a:latin typeface="Trebuchet MS"/>
              <a:ea typeface="Trebuchet MS"/>
              <a:cs typeface="Trebuchet MS"/>
              <a:sym typeface="Trebuchet MS"/>
            </a:endParaRPr>
          </a:p>
        </p:txBody>
      </p:sp>
      <p:sp>
        <p:nvSpPr>
          <p:cNvPr id="106" name="Google Shape;106;p23"/>
          <p:cNvSpPr txBox="1"/>
          <p:nvPr/>
        </p:nvSpPr>
        <p:spPr>
          <a:xfrm>
            <a:off x="203550" y="4395950"/>
            <a:ext cx="8736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latin typeface="Trebuchet MS"/>
                <a:ea typeface="Trebuchet MS"/>
                <a:cs typeface="Trebuchet MS"/>
                <a:sym typeface="Trebuchet MS"/>
              </a:rPr>
              <a:t>Presented in Partial Fulfillment of the Master of Science in Occupational Therapy degree at Thomas Jefferson University</a:t>
            </a:r>
            <a:endParaRPr sz="1200">
              <a:solidFill>
                <a:schemeClr val="dk2"/>
              </a:solidFill>
              <a:latin typeface="Trebuchet MS"/>
              <a:ea typeface="Trebuchet MS"/>
              <a:cs typeface="Trebuchet MS"/>
              <a:sym typeface="Trebuchet MS"/>
            </a:endParaRPr>
          </a:p>
        </p:txBody>
      </p:sp>
      <p:pic>
        <p:nvPicPr>
          <p:cNvPr id="107" name="Google Shape;107;p23" title="Slide 1.mp3">
            <a:hlinkClick r:id="rId3"/>
          </p:cNvPr>
          <p:cNvPicPr preferRelativeResize="0"/>
          <p:nvPr/>
        </p:nvPicPr>
        <p:blipFill>
          <a:blip r:embed="rId4">
            <a:alphaModFix/>
          </a:blip>
          <a:stretch>
            <a:fillRect/>
          </a:stretch>
        </p:blipFill>
        <p:spPr>
          <a:xfrm>
            <a:off x="0" y="4561200"/>
            <a:ext cx="457200"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457200" y="470361"/>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Depression and Anxiety Defined</a:t>
            </a:r>
            <a:endParaRPr/>
          </a:p>
        </p:txBody>
      </p:sp>
      <p:sp>
        <p:nvSpPr>
          <p:cNvPr id="196" name="Google Shape;196;p32"/>
          <p:cNvSpPr txBox="1"/>
          <p:nvPr>
            <p:ph idx="1" type="body"/>
          </p:nvPr>
        </p:nvSpPr>
        <p:spPr>
          <a:xfrm>
            <a:off x="307850" y="948300"/>
            <a:ext cx="8452800" cy="3563100"/>
          </a:xfrm>
          <a:prstGeom prst="rect">
            <a:avLst/>
          </a:prstGeom>
        </p:spPr>
        <p:txBody>
          <a:bodyPr anchorCtr="0" anchor="t" bIns="45700" lIns="91425" spcFirstLastPara="1" rIns="91425" wrap="square" tIns="45700">
            <a:noAutofit/>
          </a:bodyPr>
          <a:lstStyle/>
          <a:p>
            <a:pPr indent="0" lvl="0" marL="457200" rtl="0" algn="l">
              <a:spcBef>
                <a:spcPts val="360"/>
              </a:spcBef>
              <a:spcAft>
                <a:spcPts val="0"/>
              </a:spcAft>
              <a:buNone/>
            </a:pPr>
            <a:r>
              <a:t/>
            </a:r>
            <a:endParaRPr sz="2000"/>
          </a:p>
          <a:p>
            <a:pPr indent="-368300" lvl="0" marL="457200" rtl="0" algn="l">
              <a:spcBef>
                <a:spcPts val="360"/>
              </a:spcBef>
              <a:spcAft>
                <a:spcPts val="0"/>
              </a:spcAft>
              <a:buClr>
                <a:schemeClr val="hlink"/>
              </a:buClr>
              <a:buSzPts val="2200"/>
              <a:buChar char="•"/>
            </a:pPr>
            <a:r>
              <a:rPr b="1" lang="en" sz="2200">
                <a:solidFill>
                  <a:srgbClr val="FCAF17"/>
                </a:solidFill>
              </a:rPr>
              <a:t>Depression </a:t>
            </a:r>
            <a:r>
              <a:rPr lang="en" sz="2200"/>
              <a:t>is a common yet serious mood disorder that can affect many aspects of daily living.There are multiple forms of depression that may develop under unique situations. </a:t>
            </a:r>
            <a:endParaRPr sz="2200"/>
          </a:p>
          <a:p>
            <a:pPr indent="0" lvl="0" marL="457200" rtl="0" algn="l">
              <a:spcBef>
                <a:spcPts val="360"/>
              </a:spcBef>
              <a:spcAft>
                <a:spcPts val="0"/>
              </a:spcAft>
              <a:buNone/>
            </a:pPr>
            <a:r>
              <a:t/>
            </a:r>
            <a:endParaRPr sz="2200"/>
          </a:p>
          <a:p>
            <a:pPr indent="-368300" lvl="0" marL="457200" rtl="0" algn="l">
              <a:spcBef>
                <a:spcPts val="360"/>
              </a:spcBef>
              <a:spcAft>
                <a:spcPts val="0"/>
              </a:spcAft>
              <a:buClr>
                <a:schemeClr val="hlink"/>
              </a:buClr>
              <a:buSzPts val="2200"/>
              <a:buChar char="•"/>
            </a:pPr>
            <a:r>
              <a:rPr b="1" lang="en" sz="2200">
                <a:solidFill>
                  <a:srgbClr val="FCAF17"/>
                </a:solidFill>
              </a:rPr>
              <a:t>Anxiety </a:t>
            </a:r>
            <a:r>
              <a:rPr lang="en" sz="2200"/>
              <a:t>is a psychiatric disorder that is often characterized by intense, excessive, and constant worry and fear. These feelings can be difficult to control and affect everyday functioning. </a:t>
            </a:r>
            <a:endParaRPr sz="2200"/>
          </a:p>
        </p:txBody>
      </p:sp>
      <p:sp>
        <p:nvSpPr>
          <p:cNvPr id="197" name="Google Shape;197;p32"/>
          <p:cNvSpPr txBox="1"/>
          <p:nvPr/>
        </p:nvSpPr>
        <p:spPr>
          <a:xfrm>
            <a:off x="2730475" y="4547400"/>
            <a:ext cx="6413700" cy="3693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Clr>
                <a:schemeClr val="dk1"/>
              </a:buClr>
              <a:buSzPts val="1100"/>
              <a:buFont typeface="Arial"/>
              <a:buNone/>
            </a:pPr>
            <a:r>
              <a:t/>
            </a:r>
            <a:endParaRPr sz="1200">
              <a:latin typeface="Trebuchet MS"/>
              <a:ea typeface="Trebuchet MS"/>
              <a:cs typeface="Trebuchet MS"/>
              <a:sym typeface="Trebuchet MS"/>
            </a:endParaRPr>
          </a:p>
        </p:txBody>
      </p:sp>
      <p:pic>
        <p:nvPicPr>
          <p:cNvPr id="198" name="Google Shape;198;p32"/>
          <p:cNvPicPr preferRelativeResize="0"/>
          <p:nvPr/>
        </p:nvPicPr>
        <p:blipFill>
          <a:blip r:embed="rId3">
            <a:alphaModFix/>
          </a:blip>
          <a:stretch>
            <a:fillRect/>
          </a:stretch>
        </p:blipFill>
        <p:spPr>
          <a:xfrm>
            <a:off x="7077692" y="156650"/>
            <a:ext cx="1759153" cy="1190897"/>
          </a:xfrm>
          <a:prstGeom prst="rect">
            <a:avLst/>
          </a:prstGeom>
          <a:noFill/>
          <a:ln>
            <a:noFill/>
          </a:ln>
        </p:spPr>
      </p:pic>
      <p:sp>
        <p:nvSpPr>
          <p:cNvPr id="199" name="Google Shape;199;p32"/>
          <p:cNvSpPr txBox="1"/>
          <p:nvPr/>
        </p:nvSpPr>
        <p:spPr>
          <a:xfrm>
            <a:off x="2554725" y="4570500"/>
            <a:ext cx="7273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Trebuchet MS"/>
                <a:ea typeface="Trebuchet MS"/>
                <a:cs typeface="Trebuchet MS"/>
                <a:sym typeface="Trebuchet MS"/>
              </a:rPr>
              <a:t>(2021 icd-10-cm Diagnosis Code f41.9. 10. (n.d)., Mayo Clinic (2018), </a:t>
            </a:r>
            <a:r>
              <a:rPr lang="en" sz="900">
                <a:solidFill>
                  <a:schemeClr val="dk1"/>
                </a:solidFill>
                <a:latin typeface="Trebuchet MS"/>
                <a:ea typeface="Trebuchet MS"/>
                <a:cs typeface="Trebuchet MS"/>
                <a:sym typeface="Trebuchet MS"/>
              </a:rPr>
              <a:t>U.S. Department of Health and Human Services. (n.d.)</a:t>
            </a:r>
            <a:endParaRPr sz="900">
              <a:solidFill>
                <a:schemeClr val="dk1"/>
              </a:solidFill>
              <a:latin typeface="Trebuchet MS"/>
              <a:ea typeface="Trebuchet MS"/>
              <a:cs typeface="Trebuchet MS"/>
              <a:sym typeface="Trebuchet MS"/>
            </a:endParaRPr>
          </a:p>
        </p:txBody>
      </p:sp>
      <p:pic>
        <p:nvPicPr>
          <p:cNvPr id="200" name="Google Shape;200;p32" title="Slide 10.mp3">
            <a:hlinkClick r:id="rId4"/>
          </p:cNvPr>
          <p:cNvPicPr preferRelativeResize="0"/>
          <p:nvPr/>
        </p:nvPicPr>
        <p:blipFill>
          <a:blip r:embed="rId5">
            <a:alphaModFix/>
          </a:blip>
          <a:stretch>
            <a:fillRect/>
          </a:stretch>
        </p:blipFill>
        <p:spPr>
          <a:xfrm>
            <a:off x="0" y="4228125"/>
            <a:ext cx="665475" cy="66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4" name="Shape 204"/>
        <p:cNvGrpSpPr/>
        <p:nvPr/>
      </p:nvGrpSpPr>
      <p:grpSpPr>
        <a:xfrm>
          <a:off x="0" y="0"/>
          <a:ext cx="0" cy="0"/>
          <a:chOff x="0" y="0"/>
          <a:chExt cx="0" cy="0"/>
        </a:xfrm>
      </p:grpSpPr>
      <p:sp>
        <p:nvSpPr>
          <p:cNvPr id="205" name="Google Shape;205;p33"/>
          <p:cNvSpPr txBox="1"/>
          <p:nvPr>
            <p:ph type="title"/>
          </p:nvPr>
        </p:nvSpPr>
        <p:spPr>
          <a:xfrm>
            <a:off x="360150" y="129925"/>
            <a:ext cx="4081200" cy="877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
              <a:t>DSM-V Anxiety </a:t>
            </a:r>
            <a:endParaRPr/>
          </a:p>
        </p:txBody>
      </p:sp>
      <p:sp>
        <p:nvSpPr>
          <p:cNvPr id="206" name="Google Shape;206;p33"/>
          <p:cNvSpPr/>
          <p:nvPr/>
        </p:nvSpPr>
        <p:spPr>
          <a:xfrm>
            <a:off x="360150" y="778475"/>
            <a:ext cx="40812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Excessive worry </a:t>
            </a:r>
            <a:endParaRPr sz="1600">
              <a:latin typeface="Trebuchet MS"/>
              <a:ea typeface="Trebuchet MS"/>
              <a:cs typeface="Trebuchet MS"/>
              <a:sym typeface="Trebuchet MS"/>
            </a:endParaRPr>
          </a:p>
        </p:txBody>
      </p:sp>
      <p:sp>
        <p:nvSpPr>
          <p:cNvPr id="207" name="Google Shape;207;p33"/>
          <p:cNvSpPr/>
          <p:nvPr/>
        </p:nvSpPr>
        <p:spPr>
          <a:xfrm>
            <a:off x="4441350" y="778475"/>
            <a:ext cx="42693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Loss of interests </a:t>
            </a:r>
            <a:endParaRPr sz="1600">
              <a:latin typeface="Trebuchet MS"/>
              <a:ea typeface="Trebuchet MS"/>
              <a:cs typeface="Trebuchet MS"/>
              <a:sym typeface="Trebuchet MS"/>
            </a:endParaRPr>
          </a:p>
        </p:txBody>
      </p:sp>
      <p:sp>
        <p:nvSpPr>
          <p:cNvPr id="208" name="Google Shape;208;p33"/>
          <p:cNvSpPr/>
          <p:nvPr/>
        </p:nvSpPr>
        <p:spPr>
          <a:xfrm>
            <a:off x="360150" y="1456400"/>
            <a:ext cx="40812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Restlessness </a:t>
            </a:r>
            <a:endParaRPr sz="1600">
              <a:latin typeface="Trebuchet MS"/>
              <a:ea typeface="Trebuchet MS"/>
              <a:cs typeface="Trebuchet MS"/>
              <a:sym typeface="Trebuchet MS"/>
            </a:endParaRPr>
          </a:p>
        </p:txBody>
      </p:sp>
      <p:sp>
        <p:nvSpPr>
          <p:cNvPr id="209" name="Google Shape;209;p33"/>
          <p:cNvSpPr/>
          <p:nvPr/>
        </p:nvSpPr>
        <p:spPr>
          <a:xfrm>
            <a:off x="360150" y="2134325"/>
            <a:ext cx="40812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Fatigue / Sleep disturbance</a:t>
            </a:r>
            <a:endParaRPr sz="1600">
              <a:latin typeface="Trebuchet MS"/>
              <a:ea typeface="Trebuchet MS"/>
              <a:cs typeface="Trebuchet MS"/>
              <a:sym typeface="Trebuchet MS"/>
            </a:endParaRPr>
          </a:p>
        </p:txBody>
      </p:sp>
      <p:sp>
        <p:nvSpPr>
          <p:cNvPr id="210" name="Google Shape;210;p33"/>
          <p:cNvSpPr/>
          <p:nvPr/>
        </p:nvSpPr>
        <p:spPr>
          <a:xfrm>
            <a:off x="360150" y="2812250"/>
            <a:ext cx="40812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Difficulty Concentrating</a:t>
            </a:r>
            <a:endParaRPr sz="1600">
              <a:latin typeface="Trebuchet MS"/>
              <a:ea typeface="Trebuchet MS"/>
              <a:cs typeface="Trebuchet MS"/>
              <a:sym typeface="Trebuchet MS"/>
            </a:endParaRPr>
          </a:p>
        </p:txBody>
      </p:sp>
      <p:sp>
        <p:nvSpPr>
          <p:cNvPr id="211" name="Google Shape;211;p33"/>
          <p:cNvSpPr/>
          <p:nvPr/>
        </p:nvSpPr>
        <p:spPr>
          <a:xfrm>
            <a:off x="360150" y="3490175"/>
            <a:ext cx="40812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Irritable / Tense</a:t>
            </a:r>
            <a:endParaRPr sz="1600">
              <a:latin typeface="Trebuchet MS"/>
              <a:ea typeface="Trebuchet MS"/>
              <a:cs typeface="Trebuchet MS"/>
              <a:sym typeface="Trebuchet MS"/>
            </a:endParaRPr>
          </a:p>
        </p:txBody>
      </p:sp>
      <p:sp>
        <p:nvSpPr>
          <p:cNvPr id="212" name="Google Shape;212;p33"/>
          <p:cNvSpPr/>
          <p:nvPr/>
        </p:nvSpPr>
        <p:spPr>
          <a:xfrm>
            <a:off x="360150" y="4168100"/>
            <a:ext cx="8350500" cy="547800"/>
          </a:xfrm>
          <a:prstGeom prst="rect">
            <a:avLst/>
          </a:prstGeom>
          <a:solidFill>
            <a:srgbClr val="FCAF1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Trebuchet MS"/>
                <a:ea typeface="Trebuchet MS"/>
                <a:cs typeface="Trebuchet MS"/>
                <a:sym typeface="Trebuchet MS"/>
              </a:rPr>
              <a:t>Impairment in social, occupational, or other life functioning areas</a:t>
            </a:r>
            <a:endParaRPr b="1" sz="1600">
              <a:latin typeface="Trebuchet MS"/>
              <a:ea typeface="Trebuchet MS"/>
              <a:cs typeface="Trebuchet MS"/>
              <a:sym typeface="Trebuchet MS"/>
            </a:endParaRPr>
          </a:p>
        </p:txBody>
      </p:sp>
      <p:sp>
        <p:nvSpPr>
          <p:cNvPr id="213" name="Google Shape;213;p33"/>
          <p:cNvSpPr/>
          <p:nvPr/>
        </p:nvSpPr>
        <p:spPr>
          <a:xfrm>
            <a:off x="4441350" y="1456400"/>
            <a:ext cx="42693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Feeling sad / empty / hopeless / worthless</a:t>
            </a:r>
            <a:endParaRPr sz="1600">
              <a:latin typeface="Trebuchet MS"/>
              <a:ea typeface="Trebuchet MS"/>
              <a:cs typeface="Trebuchet MS"/>
              <a:sym typeface="Trebuchet MS"/>
            </a:endParaRPr>
          </a:p>
        </p:txBody>
      </p:sp>
      <p:sp>
        <p:nvSpPr>
          <p:cNvPr id="214" name="Google Shape;214;p33"/>
          <p:cNvSpPr/>
          <p:nvPr/>
        </p:nvSpPr>
        <p:spPr>
          <a:xfrm>
            <a:off x="4441350" y="2134325"/>
            <a:ext cx="42693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Insomnia or Hypersomnia</a:t>
            </a:r>
            <a:endParaRPr sz="1600">
              <a:latin typeface="Trebuchet MS"/>
              <a:ea typeface="Trebuchet MS"/>
              <a:cs typeface="Trebuchet MS"/>
              <a:sym typeface="Trebuchet MS"/>
            </a:endParaRPr>
          </a:p>
        </p:txBody>
      </p:sp>
      <p:sp>
        <p:nvSpPr>
          <p:cNvPr id="215" name="Google Shape;215;p33"/>
          <p:cNvSpPr/>
          <p:nvPr/>
        </p:nvSpPr>
        <p:spPr>
          <a:xfrm>
            <a:off x="4441350" y="2812250"/>
            <a:ext cx="42693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Recurrent thoughts of death or suicide</a:t>
            </a:r>
            <a:endParaRPr sz="1600">
              <a:latin typeface="Trebuchet MS"/>
              <a:ea typeface="Trebuchet MS"/>
              <a:cs typeface="Trebuchet MS"/>
              <a:sym typeface="Trebuchet MS"/>
            </a:endParaRPr>
          </a:p>
        </p:txBody>
      </p:sp>
      <p:sp>
        <p:nvSpPr>
          <p:cNvPr id="216" name="Google Shape;216;p33"/>
          <p:cNvSpPr/>
          <p:nvPr/>
        </p:nvSpPr>
        <p:spPr>
          <a:xfrm>
            <a:off x="4441350" y="3490175"/>
            <a:ext cx="42693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Inability to concentrate or make decisions </a:t>
            </a:r>
            <a:endParaRPr sz="1600">
              <a:latin typeface="Trebuchet MS"/>
              <a:ea typeface="Trebuchet MS"/>
              <a:cs typeface="Trebuchet MS"/>
              <a:sym typeface="Trebuchet MS"/>
            </a:endParaRPr>
          </a:p>
        </p:txBody>
      </p:sp>
      <p:sp>
        <p:nvSpPr>
          <p:cNvPr id="217" name="Google Shape;217;p33"/>
          <p:cNvSpPr txBox="1"/>
          <p:nvPr/>
        </p:nvSpPr>
        <p:spPr>
          <a:xfrm>
            <a:off x="5587800" y="4801625"/>
            <a:ext cx="35064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100">
                <a:solidFill>
                  <a:schemeClr val="lt1"/>
                </a:solidFill>
                <a:latin typeface="Trebuchet MS"/>
                <a:ea typeface="Trebuchet MS"/>
                <a:cs typeface="Trebuchet MS"/>
                <a:sym typeface="Trebuchet MS"/>
              </a:rPr>
              <a:t>(American Psychiatric Association, 2013)</a:t>
            </a:r>
            <a:endParaRPr sz="1100">
              <a:solidFill>
                <a:schemeClr val="lt1"/>
              </a:solidFill>
              <a:latin typeface="Trebuchet MS"/>
              <a:ea typeface="Trebuchet MS"/>
              <a:cs typeface="Trebuchet MS"/>
              <a:sym typeface="Trebuchet MS"/>
            </a:endParaRPr>
          </a:p>
        </p:txBody>
      </p:sp>
      <p:sp>
        <p:nvSpPr>
          <p:cNvPr id="218" name="Google Shape;218;p33"/>
          <p:cNvSpPr txBox="1"/>
          <p:nvPr>
            <p:ph type="title"/>
          </p:nvPr>
        </p:nvSpPr>
        <p:spPr>
          <a:xfrm>
            <a:off x="4535400" y="129925"/>
            <a:ext cx="4081200" cy="877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
              <a:t>DSM-V Depression </a:t>
            </a:r>
            <a:endParaRPr/>
          </a:p>
        </p:txBody>
      </p:sp>
      <p:pic>
        <p:nvPicPr>
          <p:cNvPr id="219" name="Google Shape;219;p33" title="Slide 11.mp3">
            <a:hlinkClick r:id="rId3"/>
          </p:cNvPr>
          <p:cNvPicPr preferRelativeResize="0"/>
          <p:nvPr/>
        </p:nvPicPr>
        <p:blipFill>
          <a:blip r:embed="rId4">
            <a:alphaModFix/>
          </a:blip>
          <a:stretch>
            <a:fillRect/>
          </a:stretch>
        </p:blipFill>
        <p:spPr>
          <a:xfrm>
            <a:off x="0" y="4595700"/>
            <a:ext cx="547800" cy="547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grpSp>
        <p:nvGrpSpPr>
          <p:cNvPr id="224" name="Google Shape;224;p34"/>
          <p:cNvGrpSpPr/>
          <p:nvPr/>
        </p:nvGrpSpPr>
        <p:grpSpPr>
          <a:xfrm>
            <a:off x="356556" y="1097196"/>
            <a:ext cx="2486812" cy="2283536"/>
            <a:chOff x="1118231" y="283725"/>
            <a:chExt cx="2090812" cy="3819900"/>
          </a:xfrm>
        </p:grpSpPr>
        <p:sp>
          <p:nvSpPr>
            <p:cNvPr id="225" name="Google Shape;225;p34"/>
            <p:cNvSpPr/>
            <p:nvPr/>
          </p:nvSpPr>
          <p:spPr>
            <a:xfrm>
              <a:off x="1178643" y="283725"/>
              <a:ext cx="2030400" cy="3819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4"/>
            <p:cNvSpPr/>
            <p:nvPr/>
          </p:nvSpPr>
          <p:spPr>
            <a:xfrm>
              <a:off x="1118231" y="341726"/>
              <a:ext cx="2048100" cy="13503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4"/>
            <p:cNvSpPr/>
            <p:nvPr/>
          </p:nvSpPr>
          <p:spPr>
            <a:xfrm>
              <a:off x="1225915" y="464504"/>
              <a:ext cx="1815000" cy="6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Roboto"/>
                  <a:ea typeface="Roboto"/>
                  <a:cs typeface="Roboto"/>
                  <a:sym typeface="Roboto"/>
                </a:rPr>
                <a:t>19.5%</a:t>
              </a:r>
              <a:endParaRPr b="1" sz="3000">
                <a:solidFill>
                  <a:schemeClr val="dk1"/>
                </a:solidFill>
                <a:latin typeface="Roboto"/>
                <a:ea typeface="Roboto"/>
                <a:cs typeface="Roboto"/>
                <a:sym typeface="Roboto"/>
              </a:endParaRPr>
            </a:p>
          </p:txBody>
        </p:sp>
        <p:sp>
          <p:nvSpPr>
            <p:cNvPr id="228" name="Google Shape;228;p34"/>
            <p:cNvSpPr/>
            <p:nvPr/>
          </p:nvSpPr>
          <p:spPr>
            <a:xfrm rot="5400000">
              <a:off x="1947731" y="1632350"/>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4"/>
            <p:cNvSpPr/>
            <p:nvPr/>
          </p:nvSpPr>
          <p:spPr>
            <a:xfrm>
              <a:off x="1178622" y="2159241"/>
              <a:ext cx="2030400" cy="1404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r>
                <a:rPr lang="en" sz="1500">
                  <a:solidFill>
                    <a:schemeClr val="lt1"/>
                  </a:solidFill>
                  <a:latin typeface="Trebuchet MS"/>
                  <a:ea typeface="Trebuchet MS"/>
                  <a:cs typeface="Trebuchet MS"/>
                  <a:sym typeface="Trebuchet MS"/>
                </a:rPr>
                <a:t>Adolescents diagnosed with a concussion</a:t>
              </a:r>
              <a:endParaRPr b="1" sz="1200">
                <a:solidFill>
                  <a:schemeClr val="lt1"/>
                </a:solidFill>
                <a:latin typeface="Trebuchet MS"/>
                <a:ea typeface="Trebuchet MS"/>
                <a:cs typeface="Trebuchet MS"/>
                <a:sym typeface="Trebuchet MS"/>
              </a:endParaRPr>
            </a:p>
          </p:txBody>
        </p:sp>
      </p:grpSp>
      <p:grpSp>
        <p:nvGrpSpPr>
          <p:cNvPr id="230" name="Google Shape;230;p34"/>
          <p:cNvGrpSpPr/>
          <p:nvPr/>
        </p:nvGrpSpPr>
        <p:grpSpPr>
          <a:xfrm>
            <a:off x="3110780" y="1097204"/>
            <a:ext cx="2582584" cy="2283599"/>
            <a:chOff x="1118228" y="283725"/>
            <a:chExt cx="2090822" cy="4076400"/>
          </a:xfrm>
        </p:grpSpPr>
        <p:sp>
          <p:nvSpPr>
            <p:cNvPr id="231" name="Google Shape;231;p34"/>
            <p:cNvSpPr/>
            <p:nvPr/>
          </p:nvSpPr>
          <p:spPr>
            <a:xfrm>
              <a:off x="1178650" y="283725"/>
              <a:ext cx="2030400" cy="407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4"/>
            <p:cNvSpPr/>
            <p:nvPr/>
          </p:nvSpPr>
          <p:spPr>
            <a:xfrm>
              <a:off x="1118228" y="341758"/>
              <a:ext cx="2048100" cy="14598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4"/>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Roboto"/>
                  <a:ea typeface="Roboto"/>
                  <a:cs typeface="Roboto"/>
                  <a:sym typeface="Roboto"/>
                </a:rPr>
                <a:t>14%	</a:t>
              </a:r>
              <a:endParaRPr sz="3000">
                <a:solidFill>
                  <a:schemeClr val="dk1"/>
                </a:solidFill>
                <a:latin typeface="Roboto Thin"/>
                <a:ea typeface="Roboto Thin"/>
                <a:cs typeface="Roboto Thin"/>
                <a:sym typeface="Roboto Thin"/>
              </a:endParaRPr>
            </a:p>
          </p:txBody>
        </p:sp>
        <p:sp>
          <p:nvSpPr>
            <p:cNvPr id="234" name="Google Shape;234;p34"/>
            <p:cNvSpPr/>
            <p:nvPr/>
          </p:nvSpPr>
          <p:spPr>
            <a:xfrm rot="5400000">
              <a:off x="1970840" y="1857153"/>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34"/>
          <p:cNvGrpSpPr/>
          <p:nvPr/>
        </p:nvGrpSpPr>
        <p:grpSpPr>
          <a:xfrm>
            <a:off x="5960796" y="1097200"/>
            <a:ext cx="2896017" cy="2283599"/>
            <a:chOff x="1118214" y="283725"/>
            <a:chExt cx="2090836" cy="4076400"/>
          </a:xfrm>
        </p:grpSpPr>
        <p:sp>
          <p:nvSpPr>
            <p:cNvPr id="236" name="Google Shape;236;p34"/>
            <p:cNvSpPr/>
            <p:nvPr/>
          </p:nvSpPr>
          <p:spPr>
            <a:xfrm>
              <a:off x="1178650" y="283725"/>
              <a:ext cx="2030400" cy="407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4"/>
            <p:cNvSpPr/>
            <p:nvPr/>
          </p:nvSpPr>
          <p:spPr>
            <a:xfrm>
              <a:off x="1118214" y="341759"/>
              <a:ext cx="2048100" cy="14559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4"/>
            <p:cNvSpPr/>
            <p:nvPr/>
          </p:nvSpPr>
          <p:spPr>
            <a:xfrm rot="5400000">
              <a:off x="1946795" y="1834647"/>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4"/>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Roboto"/>
                  <a:ea typeface="Roboto"/>
                  <a:cs typeface="Roboto"/>
                  <a:sym typeface="Roboto"/>
                </a:rPr>
                <a:t>5.5%</a:t>
              </a:r>
              <a:endParaRPr b="1" sz="3000">
                <a:solidFill>
                  <a:schemeClr val="dk1"/>
                </a:solidFill>
                <a:latin typeface="Roboto"/>
                <a:ea typeface="Roboto"/>
                <a:cs typeface="Roboto"/>
                <a:sym typeface="Roboto"/>
              </a:endParaRPr>
            </a:p>
          </p:txBody>
        </p:sp>
      </p:grpSp>
      <p:sp>
        <p:nvSpPr>
          <p:cNvPr id="240" name="Google Shape;240;p34"/>
          <p:cNvSpPr/>
          <p:nvPr/>
        </p:nvSpPr>
        <p:spPr>
          <a:xfrm>
            <a:off x="6201300" y="2590875"/>
            <a:ext cx="2415000" cy="789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500">
                <a:solidFill>
                  <a:schemeClr val="lt1"/>
                </a:solidFill>
                <a:latin typeface="Trebuchet MS"/>
                <a:ea typeface="Trebuchet MS"/>
                <a:cs typeface="Trebuchet MS"/>
                <a:sym typeface="Trebuchet MS"/>
              </a:rPr>
              <a:t>Report more than one concussion</a:t>
            </a:r>
            <a:endParaRPr sz="1800">
              <a:solidFill>
                <a:schemeClr val="lt1"/>
              </a:solidFill>
              <a:latin typeface="Trebuchet MS"/>
              <a:ea typeface="Trebuchet MS"/>
              <a:cs typeface="Trebuchet MS"/>
              <a:sym typeface="Trebuchet MS"/>
            </a:endParaRPr>
          </a:p>
          <a:p>
            <a:pPr indent="0" lvl="0" marL="0" rtl="0" algn="ctr">
              <a:spcBef>
                <a:spcPts val="1600"/>
              </a:spcBef>
              <a:spcAft>
                <a:spcPts val="0"/>
              </a:spcAft>
              <a:buNone/>
            </a:pPr>
            <a:r>
              <a:t/>
            </a:r>
            <a:endParaRPr b="1" sz="2800">
              <a:solidFill>
                <a:schemeClr val="lt1"/>
              </a:solidFill>
              <a:latin typeface="Trebuchet MS"/>
              <a:ea typeface="Trebuchet MS"/>
              <a:cs typeface="Trebuchet MS"/>
              <a:sym typeface="Trebuchet MS"/>
            </a:endParaRPr>
          </a:p>
        </p:txBody>
      </p:sp>
      <p:sp>
        <p:nvSpPr>
          <p:cNvPr id="241" name="Google Shape;241;p34"/>
          <p:cNvSpPr/>
          <p:nvPr/>
        </p:nvSpPr>
        <p:spPr>
          <a:xfrm>
            <a:off x="3194588" y="2507600"/>
            <a:ext cx="2415000" cy="789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chemeClr val="lt1"/>
                </a:solidFill>
                <a:latin typeface="Trebuchet MS"/>
                <a:ea typeface="Trebuchet MS"/>
                <a:cs typeface="Trebuchet MS"/>
                <a:sym typeface="Trebuchet MS"/>
              </a:rPr>
              <a:t>Report one concussion</a:t>
            </a:r>
            <a:endParaRPr sz="1600">
              <a:solidFill>
                <a:schemeClr val="lt1"/>
              </a:solidFill>
              <a:latin typeface="Trebuchet MS"/>
              <a:ea typeface="Trebuchet MS"/>
              <a:cs typeface="Trebuchet MS"/>
              <a:sym typeface="Trebuchet MS"/>
            </a:endParaRPr>
          </a:p>
          <a:p>
            <a:pPr indent="0" lvl="0" marL="0" rtl="0" algn="ctr">
              <a:spcBef>
                <a:spcPts val="1600"/>
              </a:spcBef>
              <a:spcAft>
                <a:spcPts val="0"/>
              </a:spcAft>
              <a:buNone/>
            </a:pPr>
            <a:r>
              <a:t/>
            </a:r>
            <a:endParaRPr b="1">
              <a:solidFill>
                <a:schemeClr val="lt1"/>
              </a:solidFill>
              <a:latin typeface="Trebuchet MS"/>
              <a:ea typeface="Trebuchet MS"/>
              <a:cs typeface="Trebuchet MS"/>
              <a:sym typeface="Trebuchet MS"/>
            </a:endParaRPr>
          </a:p>
        </p:txBody>
      </p:sp>
      <p:sp>
        <p:nvSpPr>
          <p:cNvPr id="242" name="Google Shape;242;p34"/>
          <p:cNvSpPr txBox="1"/>
          <p:nvPr>
            <p:ph type="title"/>
          </p:nvPr>
        </p:nvSpPr>
        <p:spPr>
          <a:xfrm>
            <a:off x="457200" y="198028"/>
            <a:ext cx="8229600" cy="628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t>Clinical Problem</a:t>
            </a:r>
            <a:endParaRPr b="1"/>
          </a:p>
        </p:txBody>
      </p:sp>
      <p:sp>
        <p:nvSpPr>
          <p:cNvPr id="243" name="Google Shape;243;p34"/>
          <p:cNvSpPr txBox="1"/>
          <p:nvPr/>
        </p:nvSpPr>
        <p:spPr>
          <a:xfrm>
            <a:off x="381000" y="3474325"/>
            <a:ext cx="8469000" cy="1390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Roboto"/>
              <a:buChar char="-"/>
            </a:pPr>
            <a:r>
              <a:rPr b="1" lang="en" sz="1800">
                <a:solidFill>
                  <a:schemeClr val="dk1"/>
                </a:solidFill>
                <a:latin typeface="Roboto"/>
                <a:ea typeface="Roboto"/>
                <a:cs typeface="Roboto"/>
                <a:sym typeface="Roboto"/>
              </a:rPr>
              <a:t>Post-concussion symptoms can cause elevated levels of </a:t>
            </a:r>
            <a:r>
              <a:rPr b="1" lang="en" sz="1800">
                <a:solidFill>
                  <a:srgbClr val="FCAF17"/>
                </a:solidFill>
                <a:latin typeface="Roboto"/>
                <a:ea typeface="Roboto"/>
                <a:cs typeface="Roboto"/>
                <a:sym typeface="Roboto"/>
              </a:rPr>
              <a:t>depression</a:t>
            </a:r>
            <a:r>
              <a:rPr b="1" lang="en" sz="1800">
                <a:solidFill>
                  <a:schemeClr val="dk1"/>
                </a:solidFill>
                <a:latin typeface="Roboto"/>
                <a:ea typeface="Roboto"/>
                <a:cs typeface="Roboto"/>
                <a:sym typeface="Roboto"/>
              </a:rPr>
              <a:t>, </a:t>
            </a:r>
            <a:r>
              <a:rPr b="1" lang="en" sz="1800">
                <a:solidFill>
                  <a:srgbClr val="FCAF17"/>
                </a:solidFill>
                <a:latin typeface="Roboto"/>
                <a:ea typeface="Roboto"/>
                <a:cs typeface="Roboto"/>
                <a:sym typeface="Roboto"/>
              </a:rPr>
              <a:t>anxiety</a:t>
            </a:r>
            <a:r>
              <a:rPr b="1" lang="en" sz="1800">
                <a:solidFill>
                  <a:schemeClr val="dk1"/>
                </a:solidFill>
                <a:latin typeface="Roboto"/>
                <a:ea typeface="Roboto"/>
                <a:cs typeface="Roboto"/>
                <a:sym typeface="Roboto"/>
              </a:rPr>
              <a:t>, </a:t>
            </a:r>
            <a:r>
              <a:rPr b="1" lang="en" sz="1800">
                <a:solidFill>
                  <a:srgbClr val="FCAF17"/>
                </a:solidFill>
                <a:latin typeface="Roboto"/>
                <a:ea typeface="Roboto"/>
                <a:cs typeface="Roboto"/>
                <a:sym typeface="Roboto"/>
              </a:rPr>
              <a:t>loneliness</a:t>
            </a:r>
            <a:r>
              <a:rPr b="1" lang="en" sz="1800">
                <a:solidFill>
                  <a:schemeClr val="dk1"/>
                </a:solidFill>
                <a:latin typeface="Roboto"/>
                <a:ea typeface="Roboto"/>
                <a:cs typeface="Roboto"/>
                <a:sym typeface="Roboto"/>
              </a:rPr>
              <a:t>, and </a:t>
            </a:r>
            <a:r>
              <a:rPr b="1" lang="en" sz="1800">
                <a:solidFill>
                  <a:srgbClr val="FCAF17"/>
                </a:solidFill>
                <a:latin typeface="Roboto"/>
                <a:ea typeface="Roboto"/>
                <a:cs typeface="Roboto"/>
                <a:sym typeface="Roboto"/>
              </a:rPr>
              <a:t>isolation</a:t>
            </a:r>
            <a:endParaRPr b="1" sz="1800">
              <a:solidFill>
                <a:srgbClr val="FCAF17"/>
              </a:solidFill>
              <a:latin typeface="Roboto"/>
              <a:ea typeface="Roboto"/>
              <a:cs typeface="Roboto"/>
              <a:sym typeface="Roboto"/>
            </a:endParaRPr>
          </a:p>
          <a:p>
            <a:pPr indent="-336550" lvl="0" marL="457200" rtl="0" algn="l">
              <a:spcBef>
                <a:spcPts val="1000"/>
              </a:spcBef>
              <a:spcAft>
                <a:spcPts val="1000"/>
              </a:spcAft>
              <a:buClr>
                <a:schemeClr val="dk1"/>
              </a:buClr>
              <a:buSzPts val="1700"/>
              <a:buFont typeface="Roboto"/>
              <a:buChar char="-"/>
            </a:pPr>
            <a:r>
              <a:rPr b="1" lang="en" sz="1700">
                <a:solidFill>
                  <a:schemeClr val="dk1"/>
                </a:solidFill>
                <a:latin typeface="Roboto"/>
                <a:ea typeface="Roboto"/>
                <a:cs typeface="Roboto"/>
                <a:sym typeface="Roboto"/>
              </a:rPr>
              <a:t>This can affect the </a:t>
            </a:r>
            <a:r>
              <a:rPr b="1" lang="en" sz="1700">
                <a:solidFill>
                  <a:srgbClr val="FCAF17"/>
                </a:solidFill>
                <a:latin typeface="Roboto"/>
                <a:ea typeface="Roboto"/>
                <a:cs typeface="Roboto"/>
                <a:sym typeface="Roboto"/>
              </a:rPr>
              <a:t>quality </a:t>
            </a:r>
            <a:r>
              <a:rPr b="1" lang="en" sz="1700">
                <a:solidFill>
                  <a:schemeClr val="dk1"/>
                </a:solidFill>
                <a:latin typeface="Roboto"/>
                <a:ea typeface="Roboto"/>
                <a:cs typeface="Roboto"/>
                <a:sym typeface="Roboto"/>
              </a:rPr>
              <a:t>of </a:t>
            </a:r>
            <a:r>
              <a:rPr b="1" lang="en" sz="1700">
                <a:solidFill>
                  <a:srgbClr val="FCAF17"/>
                </a:solidFill>
                <a:latin typeface="Roboto"/>
                <a:ea typeface="Roboto"/>
                <a:cs typeface="Roboto"/>
                <a:sym typeface="Roboto"/>
              </a:rPr>
              <a:t>social relationships </a:t>
            </a:r>
            <a:r>
              <a:rPr b="1" lang="en" sz="1700">
                <a:solidFill>
                  <a:schemeClr val="dk1"/>
                </a:solidFill>
                <a:latin typeface="Roboto"/>
                <a:ea typeface="Roboto"/>
                <a:cs typeface="Roboto"/>
                <a:sym typeface="Roboto"/>
              </a:rPr>
              <a:t>and friendships for young individuals</a:t>
            </a:r>
            <a:endParaRPr/>
          </a:p>
        </p:txBody>
      </p:sp>
      <p:sp>
        <p:nvSpPr>
          <p:cNvPr id="244" name="Google Shape;244;p34"/>
          <p:cNvSpPr txBox="1"/>
          <p:nvPr/>
        </p:nvSpPr>
        <p:spPr>
          <a:xfrm>
            <a:off x="5990600" y="4570050"/>
            <a:ext cx="31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Clr>
                <a:schemeClr val="dk1"/>
              </a:buClr>
              <a:buSzPts val="1100"/>
              <a:buFont typeface="Arial"/>
              <a:buNone/>
            </a:pPr>
            <a:r>
              <a:rPr lang="en" sz="1200">
                <a:solidFill>
                  <a:schemeClr val="dk1"/>
                </a:solidFill>
              </a:rPr>
              <a:t>(DiBattista et al., 2014; Veliez et al., 2017)</a:t>
            </a:r>
            <a:endParaRPr sz="1500">
              <a:latin typeface="Trebuchet MS"/>
              <a:ea typeface="Trebuchet MS"/>
              <a:cs typeface="Trebuchet MS"/>
              <a:sym typeface="Trebuchet MS"/>
            </a:endParaRPr>
          </a:p>
        </p:txBody>
      </p:sp>
      <p:pic>
        <p:nvPicPr>
          <p:cNvPr id="245" name="Google Shape;245;p34" title="Slide 12.mp3">
            <a:hlinkClick r:id="rId3"/>
          </p:cNvPr>
          <p:cNvPicPr preferRelativeResize="0"/>
          <p:nvPr/>
        </p:nvPicPr>
        <p:blipFill>
          <a:blip r:embed="rId4">
            <a:alphaModFix/>
          </a:blip>
          <a:stretch>
            <a:fillRect/>
          </a:stretch>
        </p:blipFill>
        <p:spPr>
          <a:xfrm>
            <a:off x="0" y="4516000"/>
            <a:ext cx="477400" cy="477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5"/>
          <p:cNvSpPr txBox="1"/>
          <p:nvPr>
            <p:ph type="title"/>
          </p:nvPr>
        </p:nvSpPr>
        <p:spPr>
          <a:xfrm>
            <a:off x="457200" y="309036"/>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t>Relevance</a:t>
            </a:r>
            <a:r>
              <a:rPr b="1" lang="en"/>
              <a:t> to Occupational Therapy Practice </a:t>
            </a:r>
            <a:endParaRPr b="1"/>
          </a:p>
        </p:txBody>
      </p:sp>
      <p:sp>
        <p:nvSpPr>
          <p:cNvPr id="251" name="Google Shape;251;p35"/>
          <p:cNvSpPr txBox="1"/>
          <p:nvPr>
            <p:ph idx="1" type="body"/>
          </p:nvPr>
        </p:nvSpPr>
        <p:spPr>
          <a:xfrm>
            <a:off x="457200" y="838749"/>
            <a:ext cx="8229600" cy="38790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
              <a:t>According to the OTPF 4, </a:t>
            </a:r>
            <a:r>
              <a:rPr b="1" lang="en">
                <a:solidFill>
                  <a:srgbClr val="FCAF17"/>
                </a:solidFill>
              </a:rPr>
              <a:t>social participation...</a:t>
            </a:r>
            <a:r>
              <a:rPr lang="en"/>
              <a:t> </a:t>
            </a:r>
            <a:endParaRPr/>
          </a:p>
          <a:p>
            <a:pPr indent="-342900" lvl="1" marL="914400" rtl="0" algn="l">
              <a:spcBef>
                <a:spcPts val="1000"/>
              </a:spcBef>
              <a:spcAft>
                <a:spcPts val="0"/>
              </a:spcAft>
              <a:buSzPts val="1800"/>
              <a:buChar char="•"/>
            </a:pPr>
            <a:r>
              <a:rPr lang="en"/>
              <a:t>“involves social interaction with others (family, friends, intimate partners, peers, and community members) and that support social interdependence”. </a:t>
            </a:r>
            <a:endParaRPr/>
          </a:p>
          <a:p>
            <a:pPr indent="-342900" lvl="0" marL="457200" rtl="0" algn="l">
              <a:spcBef>
                <a:spcPts val="1000"/>
              </a:spcBef>
              <a:spcAft>
                <a:spcPts val="0"/>
              </a:spcAft>
              <a:buSzPts val="1800"/>
              <a:buChar char="•"/>
            </a:pPr>
            <a:r>
              <a:rPr lang="en"/>
              <a:t>Persons who experience a concussion may have psychological symptoms that </a:t>
            </a:r>
            <a:r>
              <a:rPr b="1" lang="en">
                <a:solidFill>
                  <a:srgbClr val="FCAF17"/>
                </a:solidFill>
              </a:rPr>
              <a:t>hinder </a:t>
            </a:r>
            <a:r>
              <a:rPr lang="en"/>
              <a:t>their meaningful interactions with others. </a:t>
            </a:r>
            <a:endParaRPr/>
          </a:p>
          <a:p>
            <a:pPr indent="-342900" lvl="0" marL="457200" rtl="0" algn="l">
              <a:spcBef>
                <a:spcPts val="1000"/>
              </a:spcBef>
              <a:spcAft>
                <a:spcPts val="1000"/>
              </a:spcAft>
              <a:buSzPts val="1800"/>
              <a:buChar char="•"/>
            </a:pPr>
            <a:r>
              <a:rPr lang="en"/>
              <a:t>Occupational therapy practitioners can play a role in </a:t>
            </a:r>
            <a:r>
              <a:rPr b="1" lang="en">
                <a:solidFill>
                  <a:srgbClr val="FCAF17"/>
                </a:solidFill>
              </a:rPr>
              <a:t>promoting social skills</a:t>
            </a:r>
            <a:r>
              <a:rPr lang="en"/>
              <a:t> to resume meaningful relationships. </a:t>
            </a:r>
            <a:endParaRPr/>
          </a:p>
        </p:txBody>
      </p:sp>
      <p:sp>
        <p:nvSpPr>
          <p:cNvPr id="252" name="Google Shape;252;p35"/>
          <p:cNvSpPr txBox="1"/>
          <p:nvPr/>
        </p:nvSpPr>
        <p:spPr>
          <a:xfrm>
            <a:off x="7889225" y="4581050"/>
            <a:ext cx="1162500" cy="3540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Clr>
                <a:schemeClr val="dk1"/>
              </a:buClr>
              <a:buSzPts val="1100"/>
              <a:buFont typeface="Arial"/>
              <a:buNone/>
            </a:pPr>
            <a:r>
              <a:rPr lang="en" sz="1100">
                <a:solidFill>
                  <a:schemeClr val="dk1"/>
                </a:solidFill>
                <a:highlight>
                  <a:schemeClr val="lt1"/>
                </a:highlight>
                <a:latin typeface="Trebuchet MS"/>
                <a:ea typeface="Trebuchet MS"/>
                <a:cs typeface="Trebuchet MS"/>
                <a:sym typeface="Trebuchet MS"/>
              </a:rPr>
              <a:t>(AOTA, 2020b)</a:t>
            </a:r>
            <a:endParaRPr>
              <a:latin typeface="Trebuchet MS"/>
              <a:ea typeface="Trebuchet MS"/>
              <a:cs typeface="Trebuchet MS"/>
              <a:sym typeface="Trebuchet MS"/>
            </a:endParaRPr>
          </a:p>
        </p:txBody>
      </p:sp>
      <p:pic>
        <p:nvPicPr>
          <p:cNvPr id="253" name="Google Shape;253;p35" title="Slide 13.mp3">
            <a:hlinkClick r:id="rId3"/>
          </p:cNvPr>
          <p:cNvPicPr preferRelativeResize="0"/>
          <p:nvPr/>
        </p:nvPicPr>
        <p:blipFill>
          <a:blip r:embed="rId4">
            <a:alphaModFix/>
          </a:blip>
          <a:stretch>
            <a:fillRect/>
          </a:stretch>
        </p:blipFill>
        <p:spPr>
          <a:xfrm>
            <a:off x="0" y="4325450"/>
            <a:ext cx="609600" cy="60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pSp>
        <p:nvGrpSpPr>
          <p:cNvPr id="258" name="Google Shape;258;p36"/>
          <p:cNvGrpSpPr/>
          <p:nvPr/>
        </p:nvGrpSpPr>
        <p:grpSpPr>
          <a:xfrm>
            <a:off x="501076" y="603292"/>
            <a:ext cx="8039527" cy="3673598"/>
            <a:chOff x="1118234" y="283725"/>
            <a:chExt cx="2094445" cy="3819900"/>
          </a:xfrm>
        </p:grpSpPr>
        <p:sp>
          <p:nvSpPr>
            <p:cNvPr id="259" name="Google Shape;259;p36"/>
            <p:cNvSpPr/>
            <p:nvPr/>
          </p:nvSpPr>
          <p:spPr>
            <a:xfrm>
              <a:off x="1178643" y="283725"/>
              <a:ext cx="2030400" cy="3819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6"/>
            <p:cNvSpPr/>
            <p:nvPr/>
          </p:nvSpPr>
          <p:spPr>
            <a:xfrm>
              <a:off x="1118234" y="341749"/>
              <a:ext cx="2048100" cy="15210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6"/>
            <p:cNvSpPr/>
            <p:nvPr/>
          </p:nvSpPr>
          <p:spPr>
            <a:xfrm>
              <a:off x="1225915" y="702208"/>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rgbClr val="FCAF17"/>
                  </a:solidFill>
                  <a:latin typeface="Roboto"/>
                  <a:ea typeface="Roboto"/>
                  <a:cs typeface="Roboto"/>
                  <a:sym typeface="Roboto"/>
                </a:rPr>
                <a:t>Rationale for OT</a:t>
              </a:r>
              <a:endParaRPr b="1" sz="3300">
                <a:solidFill>
                  <a:srgbClr val="FCAF17"/>
                </a:solidFill>
                <a:latin typeface="Roboto"/>
                <a:ea typeface="Roboto"/>
                <a:cs typeface="Roboto"/>
                <a:sym typeface="Roboto"/>
              </a:endParaRPr>
            </a:p>
          </p:txBody>
        </p:sp>
        <p:sp>
          <p:nvSpPr>
            <p:cNvPr id="262" name="Google Shape;262;p36"/>
            <p:cNvSpPr/>
            <p:nvPr/>
          </p:nvSpPr>
          <p:spPr>
            <a:xfrm rot="5400000">
              <a:off x="1970907" y="1992355"/>
              <a:ext cx="389100" cy="1299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6"/>
            <p:cNvSpPr/>
            <p:nvPr/>
          </p:nvSpPr>
          <p:spPr>
            <a:xfrm>
              <a:off x="1182279" y="2428524"/>
              <a:ext cx="2030400" cy="1404300"/>
            </a:xfrm>
            <a:prstGeom prst="rect">
              <a:avLst/>
            </a:prstGeom>
            <a:noFill/>
            <a:ln>
              <a:noFill/>
            </a:ln>
          </p:spPr>
          <p:txBody>
            <a:bodyPr anchorCtr="0" anchor="ctr" bIns="91425" lIns="91425" spcFirstLastPara="1" rIns="91425" wrap="square" tIns="91425">
              <a:noAutofit/>
            </a:bodyPr>
            <a:lstStyle/>
            <a:p>
              <a:pPr indent="0" lvl="0" marL="0" rtl="0" algn="ctr">
                <a:spcBef>
                  <a:spcPts val="1000"/>
                </a:spcBef>
                <a:spcAft>
                  <a:spcPts val="0"/>
                </a:spcAft>
                <a:buNone/>
              </a:pPr>
              <a:r>
                <a:t/>
              </a:r>
              <a:endParaRPr b="1" sz="2500">
                <a:solidFill>
                  <a:schemeClr val="lt1"/>
                </a:solidFill>
                <a:latin typeface="Roboto"/>
                <a:ea typeface="Roboto"/>
                <a:cs typeface="Roboto"/>
                <a:sym typeface="Roboto"/>
              </a:endParaRPr>
            </a:p>
            <a:p>
              <a:pPr indent="0" lvl="0" marL="0" rtl="0" algn="ctr">
                <a:spcBef>
                  <a:spcPts val="1000"/>
                </a:spcBef>
                <a:spcAft>
                  <a:spcPts val="0"/>
                </a:spcAft>
                <a:buNone/>
              </a:pPr>
              <a:r>
                <a:rPr b="1" lang="en" sz="2500">
                  <a:solidFill>
                    <a:schemeClr val="lt1"/>
                  </a:solidFill>
                  <a:latin typeface="Roboto"/>
                  <a:ea typeface="Roboto"/>
                  <a:cs typeface="Roboto"/>
                  <a:sym typeface="Roboto"/>
                </a:rPr>
                <a:t>OT’s should seek to formulate interventions that promote social engagement amongst this population.</a:t>
              </a:r>
              <a:endParaRPr b="1" sz="2100">
                <a:solidFill>
                  <a:schemeClr val="lt1"/>
                </a:solidFill>
                <a:latin typeface="Roboto"/>
                <a:ea typeface="Roboto"/>
                <a:cs typeface="Roboto"/>
                <a:sym typeface="Roboto"/>
              </a:endParaRPr>
            </a:p>
            <a:p>
              <a:pPr indent="0" lvl="0" marL="0" rtl="0" algn="l">
                <a:spcBef>
                  <a:spcPts val="1000"/>
                </a:spcBef>
                <a:spcAft>
                  <a:spcPts val="0"/>
                </a:spcAft>
                <a:buNone/>
              </a:pPr>
              <a:r>
                <a:t/>
              </a:r>
              <a:endParaRPr sz="2500"/>
            </a:p>
            <a:p>
              <a:pPr indent="0" lvl="0" marL="0" rtl="0" algn="ctr">
                <a:spcBef>
                  <a:spcPts val="0"/>
                </a:spcBef>
                <a:spcAft>
                  <a:spcPts val="0"/>
                </a:spcAft>
                <a:buNone/>
              </a:pPr>
              <a:r>
                <a:t/>
              </a:r>
              <a:endParaRPr b="1" sz="3400">
                <a:solidFill>
                  <a:schemeClr val="lt1"/>
                </a:solidFill>
                <a:latin typeface="Trebuchet MS"/>
                <a:ea typeface="Trebuchet MS"/>
                <a:cs typeface="Trebuchet MS"/>
                <a:sym typeface="Trebuchet MS"/>
              </a:endParaRPr>
            </a:p>
          </p:txBody>
        </p:sp>
      </p:grpSp>
      <p:pic>
        <p:nvPicPr>
          <p:cNvPr id="264" name="Google Shape;264;p36" title="Slide 14.mp3">
            <a:hlinkClick r:id="rId3"/>
          </p:cNvPr>
          <p:cNvPicPr preferRelativeResize="0"/>
          <p:nvPr/>
        </p:nvPicPr>
        <p:blipFill>
          <a:blip r:embed="rId4">
            <a:alphaModFix/>
          </a:blip>
          <a:stretch>
            <a:fillRect/>
          </a:stretch>
        </p:blipFill>
        <p:spPr>
          <a:xfrm>
            <a:off x="152400" y="4429300"/>
            <a:ext cx="677150" cy="45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7"/>
          <p:cNvSpPr txBox="1"/>
          <p:nvPr>
            <p:ph type="title"/>
          </p:nvPr>
        </p:nvSpPr>
        <p:spPr>
          <a:xfrm>
            <a:off x="0" y="172500"/>
            <a:ext cx="9144000" cy="789600"/>
          </a:xfrm>
          <a:prstGeom prst="rect">
            <a:avLst/>
          </a:prstGeom>
          <a:solidFill>
            <a:schemeClr val="dk1"/>
          </a:solidFill>
        </p:spPr>
        <p:txBody>
          <a:bodyPr anchorCtr="0" anchor="ctr" bIns="45700" lIns="91425" spcFirstLastPara="1" rIns="91425" wrap="square" tIns="45700">
            <a:noAutofit/>
          </a:bodyPr>
          <a:lstStyle/>
          <a:p>
            <a:pPr indent="0" lvl="0" marL="0" rtl="0" algn="ctr">
              <a:spcBef>
                <a:spcPts val="0"/>
              </a:spcBef>
              <a:spcAft>
                <a:spcPts val="0"/>
              </a:spcAft>
              <a:buNone/>
            </a:pPr>
            <a:r>
              <a:rPr b="1" lang="en" sz="3600" u="sng">
                <a:solidFill>
                  <a:schemeClr val="lt1"/>
                </a:solidFill>
              </a:rPr>
              <a:t>PICO Question</a:t>
            </a:r>
            <a:endParaRPr b="1" sz="3600" u="sng">
              <a:solidFill>
                <a:schemeClr val="lt1"/>
              </a:solidFill>
            </a:endParaRPr>
          </a:p>
        </p:txBody>
      </p:sp>
      <p:sp>
        <p:nvSpPr>
          <p:cNvPr id="270" name="Google Shape;270;p37"/>
          <p:cNvSpPr txBox="1"/>
          <p:nvPr>
            <p:ph idx="1" type="body"/>
          </p:nvPr>
        </p:nvSpPr>
        <p:spPr>
          <a:xfrm>
            <a:off x="310500" y="1130325"/>
            <a:ext cx="8523000" cy="14856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i="1" lang="en"/>
              <a:t>A</a:t>
            </a:r>
            <a:r>
              <a:rPr i="1" lang="en"/>
              <a:t>mongst individuals, ages 13-25, experiencing symptoms of anxiety and depression following concussion, what interventions </a:t>
            </a:r>
            <a:endParaRPr i="1"/>
          </a:p>
          <a:p>
            <a:pPr indent="0" lvl="0" marL="0" rtl="0" algn="ctr">
              <a:spcBef>
                <a:spcPts val="360"/>
              </a:spcBef>
              <a:spcAft>
                <a:spcPts val="0"/>
              </a:spcAft>
              <a:buNone/>
            </a:pPr>
            <a:r>
              <a:rPr i="1" lang="en"/>
              <a:t>w</a:t>
            </a:r>
            <a:r>
              <a:rPr i="1" lang="en"/>
              <a:t>ithin the scope of Occupational Therapy will increase social participation? </a:t>
            </a:r>
            <a:endParaRPr/>
          </a:p>
          <a:p>
            <a:pPr indent="0" lvl="0" marL="0" rtl="0" algn="l">
              <a:spcBef>
                <a:spcPts val="360"/>
              </a:spcBef>
              <a:spcAft>
                <a:spcPts val="0"/>
              </a:spcAft>
              <a:buNone/>
            </a:pPr>
            <a:r>
              <a:rPr lang="en"/>
              <a:t> </a:t>
            </a:r>
            <a:endParaRPr/>
          </a:p>
        </p:txBody>
      </p:sp>
      <p:pic>
        <p:nvPicPr>
          <p:cNvPr id="271" name="Google Shape;271;p37"/>
          <p:cNvPicPr preferRelativeResize="0"/>
          <p:nvPr/>
        </p:nvPicPr>
        <p:blipFill>
          <a:blip r:embed="rId3">
            <a:alphaModFix/>
          </a:blip>
          <a:stretch>
            <a:fillRect/>
          </a:stretch>
        </p:blipFill>
        <p:spPr>
          <a:xfrm>
            <a:off x="77587" y="2776975"/>
            <a:ext cx="8988825" cy="789725"/>
          </a:xfrm>
          <a:prstGeom prst="rect">
            <a:avLst/>
          </a:prstGeom>
          <a:noFill/>
          <a:ln>
            <a:noFill/>
          </a:ln>
        </p:spPr>
      </p:pic>
      <p:sp>
        <p:nvSpPr>
          <p:cNvPr id="272" name="Google Shape;272;p37"/>
          <p:cNvSpPr txBox="1"/>
          <p:nvPr/>
        </p:nvSpPr>
        <p:spPr>
          <a:xfrm>
            <a:off x="382163" y="3619800"/>
            <a:ext cx="26892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Trebuchet MS"/>
                <a:ea typeface="Trebuchet MS"/>
                <a:cs typeface="Trebuchet MS"/>
                <a:sym typeface="Trebuchet MS"/>
              </a:rPr>
              <a:t>P(1) Individuals (ages 13-25) </a:t>
            </a:r>
            <a:endParaRPr>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with a Concussion </a:t>
            </a:r>
            <a:endParaRPr>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P(2) </a:t>
            </a:r>
            <a:r>
              <a:rPr lang="en">
                <a:solidFill>
                  <a:schemeClr val="dk1"/>
                </a:solidFill>
                <a:latin typeface="Trebuchet MS"/>
                <a:ea typeface="Trebuchet MS"/>
                <a:cs typeface="Trebuchet MS"/>
                <a:sym typeface="Trebuchet MS"/>
              </a:rPr>
              <a:t>Experiencing</a:t>
            </a:r>
            <a:r>
              <a:rPr lang="en">
                <a:solidFill>
                  <a:schemeClr val="dk1"/>
                </a:solidFill>
                <a:latin typeface="Trebuchet MS"/>
                <a:ea typeface="Trebuchet MS"/>
                <a:cs typeface="Trebuchet MS"/>
                <a:sym typeface="Trebuchet MS"/>
              </a:rPr>
              <a:t> symptoms of anxiety and depression </a:t>
            </a:r>
            <a:endParaRPr>
              <a:solidFill>
                <a:schemeClr val="dk1"/>
              </a:solidFill>
              <a:latin typeface="Trebuchet MS"/>
              <a:ea typeface="Trebuchet MS"/>
              <a:cs typeface="Trebuchet MS"/>
              <a:sym typeface="Trebuchet MS"/>
            </a:endParaRPr>
          </a:p>
        </p:txBody>
      </p:sp>
      <p:sp>
        <p:nvSpPr>
          <p:cNvPr id="273" name="Google Shape;273;p37"/>
          <p:cNvSpPr txBox="1"/>
          <p:nvPr/>
        </p:nvSpPr>
        <p:spPr>
          <a:xfrm>
            <a:off x="3513588" y="3727500"/>
            <a:ext cx="2340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Trebuchet MS"/>
                <a:ea typeface="Trebuchet MS"/>
                <a:cs typeface="Trebuchet MS"/>
                <a:sym typeface="Trebuchet MS"/>
              </a:rPr>
              <a:t>Identify</a:t>
            </a:r>
            <a:r>
              <a:rPr lang="en">
                <a:solidFill>
                  <a:schemeClr val="dk1"/>
                </a:solidFill>
                <a:latin typeface="Trebuchet MS"/>
                <a:ea typeface="Trebuchet MS"/>
                <a:cs typeface="Trebuchet MS"/>
                <a:sym typeface="Trebuchet MS"/>
              </a:rPr>
              <a:t> interventions within the scope of Occupational Therapy </a:t>
            </a:r>
            <a:endParaRPr>
              <a:solidFill>
                <a:schemeClr val="dk1"/>
              </a:solidFill>
              <a:latin typeface="Trebuchet MS"/>
              <a:ea typeface="Trebuchet MS"/>
              <a:cs typeface="Trebuchet MS"/>
              <a:sym typeface="Trebuchet MS"/>
            </a:endParaRPr>
          </a:p>
        </p:txBody>
      </p:sp>
      <p:sp>
        <p:nvSpPr>
          <p:cNvPr id="274" name="Google Shape;274;p37"/>
          <p:cNvSpPr txBox="1"/>
          <p:nvPr/>
        </p:nvSpPr>
        <p:spPr>
          <a:xfrm>
            <a:off x="6633563" y="3835350"/>
            <a:ext cx="1861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Trebuchet MS"/>
                <a:ea typeface="Trebuchet MS"/>
                <a:cs typeface="Trebuchet MS"/>
                <a:sym typeface="Trebuchet MS"/>
              </a:rPr>
              <a:t>Increased social participation</a:t>
            </a:r>
            <a:endParaRPr>
              <a:solidFill>
                <a:schemeClr val="dk1"/>
              </a:solidFill>
              <a:latin typeface="Trebuchet MS"/>
              <a:ea typeface="Trebuchet MS"/>
              <a:cs typeface="Trebuchet MS"/>
              <a:sym typeface="Trebuchet MS"/>
            </a:endParaRPr>
          </a:p>
        </p:txBody>
      </p:sp>
      <p:pic>
        <p:nvPicPr>
          <p:cNvPr id="275" name="Google Shape;275;p37" title="Slide 15.mp3">
            <a:hlinkClick r:id="rId4"/>
          </p:cNvPr>
          <p:cNvPicPr preferRelativeResize="0"/>
          <p:nvPr/>
        </p:nvPicPr>
        <p:blipFill>
          <a:blip r:embed="rId5">
            <a:alphaModFix/>
          </a:blip>
          <a:stretch>
            <a:fillRect/>
          </a:stretch>
        </p:blipFill>
        <p:spPr>
          <a:xfrm>
            <a:off x="0" y="4450950"/>
            <a:ext cx="540150" cy="540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8"/>
          <p:cNvSpPr txBox="1"/>
          <p:nvPr>
            <p:ph type="title"/>
          </p:nvPr>
        </p:nvSpPr>
        <p:spPr>
          <a:xfrm>
            <a:off x="0" y="1566313"/>
            <a:ext cx="9144000" cy="1828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a:t>Methods</a:t>
            </a:r>
            <a:r>
              <a:rPr b="1" lang="en"/>
              <a:t> of Literature Search</a:t>
            </a:r>
            <a:endParaRPr b="1"/>
          </a:p>
        </p:txBody>
      </p:sp>
      <p:pic>
        <p:nvPicPr>
          <p:cNvPr id="281" name="Google Shape;281;p38" title="Slide 16.mp3">
            <a:hlinkClick r:id="rId3"/>
          </p:cNvPr>
          <p:cNvPicPr preferRelativeResize="0"/>
          <p:nvPr/>
        </p:nvPicPr>
        <p:blipFill>
          <a:blip r:embed="rId4">
            <a:alphaModFix/>
          </a:blip>
          <a:stretch>
            <a:fillRect/>
          </a:stretch>
        </p:blipFill>
        <p:spPr>
          <a:xfrm>
            <a:off x="152400" y="4183155"/>
            <a:ext cx="639250" cy="639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9"/>
          <p:cNvSpPr txBox="1"/>
          <p:nvPr>
            <p:ph type="title"/>
          </p:nvPr>
        </p:nvSpPr>
        <p:spPr>
          <a:xfrm>
            <a:off x="457200" y="346636"/>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Methods</a:t>
            </a:r>
            <a:endParaRPr/>
          </a:p>
        </p:txBody>
      </p:sp>
      <p:sp>
        <p:nvSpPr>
          <p:cNvPr id="287" name="Google Shape;287;p39"/>
          <p:cNvSpPr txBox="1"/>
          <p:nvPr>
            <p:ph idx="1" type="body"/>
          </p:nvPr>
        </p:nvSpPr>
        <p:spPr>
          <a:xfrm>
            <a:off x="457200" y="907204"/>
            <a:ext cx="8229600" cy="3329100"/>
          </a:xfrm>
          <a:prstGeom prst="rect">
            <a:avLst/>
          </a:prstGeom>
        </p:spPr>
        <p:txBody>
          <a:bodyPr anchorCtr="0" anchor="t" bIns="45700" lIns="91425" spcFirstLastPara="1" rIns="91425" wrap="square" tIns="45700">
            <a:noAutofit/>
          </a:bodyPr>
          <a:lstStyle/>
          <a:p>
            <a:pPr indent="-349250" lvl="0" marL="457200" rtl="0" algn="l">
              <a:lnSpc>
                <a:spcPct val="150000"/>
              </a:lnSpc>
              <a:spcBef>
                <a:spcPts val="360"/>
              </a:spcBef>
              <a:spcAft>
                <a:spcPts val="0"/>
              </a:spcAft>
              <a:buSzPts val="1900"/>
              <a:buChar char="➔"/>
            </a:pPr>
            <a:r>
              <a:rPr lang="en" sz="2300"/>
              <a:t>Databases Searched</a:t>
            </a:r>
            <a:endParaRPr sz="2300"/>
          </a:p>
          <a:p>
            <a:pPr indent="-349250" lvl="0" marL="457200" rtl="0" algn="l">
              <a:lnSpc>
                <a:spcPct val="150000"/>
              </a:lnSpc>
              <a:spcBef>
                <a:spcPts val="0"/>
              </a:spcBef>
              <a:spcAft>
                <a:spcPts val="0"/>
              </a:spcAft>
              <a:buSzPts val="1900"/>
              <a:buChar char="➔"/>
            </a:pPr>
            <a:r>
              <a:rPr lang="en" sz="2300"/>
              <a:t>Search Terms Used</a:t>
            </a:r>
            <a:endParaRPr sz="2300"/>
          </a:p>
          <a:p>
            <a:pPr indent="-374650" lvl="0" marL="457200" rtl="0" algn="l">
              <a:lnSpc>
                <a:spcPct val="150000"/>
              </a:lnSpc>
              <a:spcBef>
                <a:spcPts val="0"/>
              </a:spcBef>
              <a:spcAft>
                <a:spcPts val="0"/>
              </a:spcAft>
              <a:buSzPts val="2300"/>
              <a:buChar char="➔"/>
            </a:pPr>
            <a:r>
              <a:rPr lang="en" sz="2300"/>
              <a:t>Database</a:t>
            </a:r>
            <a:r>
              <a:rPr lang="en" sz="2300"/>
              <a:t> limitations</a:t>
            </a:r>
            <a:endParaRPr sz="2300"/>
          </a:p>
          <a:p>
            <a:pPr indent="-349250" lvl="0" marL="457200" rtl="0" algn="l">
              <a:lnSpc>
                <a:spcPct val="150000"/>
              </a:lnSpc>
              <a:spcBef>
                <a:spcPts val="0"/>
              </a:spcBef>
              <a:spcAft>
                <a:spcPts val="0"/>
              </a:spcAft>
              <a:buSzPts val="1900"/>
              <a:buChar char="➔"/>
            </a:pPr>
            <a:r>
              <a:rPr lang="en" sz="2300"/>
              <a:t>Inclusion and exclusion criteria</a:t>
            </a:r>
            <a:endParaRPr sz="2300"/>
          </a:p>
          <a:p>
            <a:pPr indent="-349250" lvl="0" marL="457200" rtl="0" algn="l">
              <a:lnSpc>
                <a:spcPct val="150000"/>
              </a:lnSpc>
              <a:spcBef>
                <a:spcPts val="0"/>
              </a:spcBef>
              <a:spcAft>
                <a:spcPts val="0"/>
              </a:spcAft>
              <a:buSzPts val="1900"/>
              <a:buChar char="➔"/>
            </a:pPr>
            <a:r>
              <a:rPr lang="en" sz="2300"/>
              <a:t>Prisma Flow Diagram</a:t>
            </a:r>
            <a:endParaRPr sz="2300"/>
          </a:p>
          <a:p>
            <a:pPr indent="-349250" lvl="0" marL="457200" rtl="0" algn="l">
              <a:lnSpc>
                <a:spcPct val="150000"/>
              </a:lnSpc>
              <a:spcBef>
                <a:spcPts val="0"/>
              </a:spcBef>
              <a:spcAft>
                <a:spcPts val="0"/>
              </a:spcAft>
              <a:buSzPts val="1900"/>
              <a:buChar char="➔"/>
            </a:pPr>
            <a:r>
              <a:rPr lang="en" sz="2300"/>
              <a:t>Critical Review Process</a:t>
            </a:r>
            <a:endParaRPr sz="2300"/>
          </a:p>
          <a:p>
            <a:pPr indent="0" lvl="0" marL="457200" rtl="0" algn="l">
              <a:lnSpc>
                <a:spcPct val="150000"/>
              </a:lnSpc>
              <a:spcBef>
                <a:spcPts val="360"/>
              </a:spcBef>
              <a:spcAft>
                <a:spcPts val="0"/>
              </a:spcAft>
              <a:buNone/>
            </a:pPr>
            <a:r>
              <a:t/>
            </a:r>
            <a:endParaRPr sz="2300"/>
          </a:p>
        </p:txBody>
      </p:sp>
      <p:pic>
        <p:nvPicPr>
          <p:cNvPr id="288" name="Google Shape;288;p39" title="Slide 17.mp3">
            <a:hlinkClick r:id="rId3"/>
          </p:cNvPr>
          <p:cNvPicPr preferRelativeResize="0"/>
          <p:nvPr/>
        </p:nvPicPr>
        <p:blipFill>
          <a:blip r:embed="rId4">
            <a:alphaModFix/>
          </a:blip>
          <a:stretch>
            <a:fillRect/>
          </a:stretch>
        </p:blipFill>
        <p:spPr>
          <a:xfrm>
            <a:off x="85950" y="4322249"/>
            <a:ext cx="523650" cy="523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0"/>
          <p:cNvSpPr/>
          <p:nvPr/>
        </p:nvSpPr>
        <p:spPr>
          <a:xfrm>
            <a:off x="5995550" y="1167425"/>
            <a:ext cx="2838150" cy="3432425"/>
          </a:xfrm>
          <a:prstGeom prst="flowChartOffpageConnector">
            <a:avLst/>
          </a:prstGeom>
          <a:solidFill>
            <a:srgbClr val="FCAF1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0"/>
          <p:cNvSpPr/>
          <p:nvPr/>
        </p:nvSpPr>
        <p:spPr>
          <a:xfrm>
            <a:off x="3191150" y="1167425"/>
            <a:ext cx="2799925" cy="3432425"/>
          </a:xfrm>
          <a:prstGeom prst="flowChartOffpageConnector">
            <a:avLst/>
          </a:prstGeom>
          <a:solidFill>
            <a:srgbClr val="58B7D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0"/>
          <p:cNvSpPr/>
          <p:nvPr/>
        </p:nvSpPr>
        <p:spPr>
          <a:xfrm>
            <a:off x="353000" y="1167425"/>
            <a:ext cx="2838150" cy="3432425"/>
          </a:xfrm>
          <a:prstGeom prst="flowChartOffpageConnector">
            <a:avLst/>
          </a:prstGeom>
          <a:solidFill>
            <a:srgbClr val="15245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0"/>
          <p:cNvSpPr txBox="1"/>
          <p:nvPr>
            <p:ph type="title"/>
          </p:nvPr>
        </p:nvSpPr>
        <p:spPr>
          <a:xfrm>
            <a:off x="457200" y="346628"/>
            <a:ext cx="8229600" cy="60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Databases Searched</a:t>
            </a:r>
            <a:endParaRPr/>
          </a:p>
        </p:txBody>
      </p:sp>
      <p:sp>
        <p:nvSpPr>
          <p:cNvPr id="297" name="Google Shape;297;p40"/>
          <p:cNvSpPr txBox="1"/>
          <p:nvPr/>
        </p:nvSpPr>
        <p:spPr>
          <a:xfrm>
            <a:off x="609125" y="1290350"/>
            <a:ext cx="2325900" cy="68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900">
                <a:solidFill>
                  <a:schemeClr val="lt1"/>
                </a:solidFill>
                <a:latin typeface="Trebuchet MS"/>
                <a:ea typeface="Trebuchet MS"/>
                <a:cs typeface="Trebuchet MS"/>
                <a:sym typeface="Trebuchet MS"/>
              </a:rPr>
              <a:t>PUBMED</a:t>
            </a:r>
            <a:endParaRPr sz="3900">
              <a:solidFill>
                <a:schemeClr val="lt1"/>
              </a:solidFill>
              <a:latin typeface="Trebuchet MS"/>
              <a:ea typeface="Trebuchet MS"/>
              <a:cs typeface="Trebuchet MS"/>
              <a:sym typeface="Trebuchet MS"/>
            </a:endParaRPr>
          </a:p>
        </p:txBody>
      </p:sp>
      <p:sp>
        <p:nvSpPr>
          <p:cNvPr id="298" name="Google Shape;298;p40"/>
          <p:cNvSpPr txBox="1"/>
          <p:nvPr/>
        </p:nvSpPr>
        <p:spPr>
          <a:xfrm>
            <a:off x="3430400" y="1290350"/>
            <a:ext cx="2325900" cy="68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900">
                <a:solidFill>
                  <a:schemeClr val="lt1"/>
                </a:solidFill>
                <a:latin typeface="Trebuchet MS"/>
                <a:ea typeface="Trebuchet MS"/>
                <a:cs typeface="Trebuchet MS"/>
                <a:sym typeface="Trebuchet MS"/>
              </a:rPr>
              <a:t>CINAHL</a:t>
            </a:r>
            <a:endParaRPr sz="3900">
              <a:solidFill>
                <a:schemeClr val="lt1"/>
              </a:solidFill>
              <a:latin typeface="Trebuchet MS"/>
              <a:ea typeface="Trebuchet MS"/>
              <a:cs typeface="Trebuchet MS"/>
              <a:sym typeface="Trebuchet MS"/>
            </a:endParaRPr>
          </a:p>
        </p:txBody>
      </p:sp>
      <p:sp>
        <p:nvSpPr>
          <p:cNvPr id="299" name="Google Shape;299;p40"/>
          <p:cNvSpPr txBox="1"/>
          <p:nvPr/>
        </p:nvSpPr>
        <p:spPr>
          <a:xfrm>
            <a:off x="6208500" y="1290350"/>
            <a:ext cx="2325900" cy="68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900">
                <a:solidFill>
                  <a:schemeClr val="lt1"/>
                </a:solidFill>
                <a:latin typeface="Trebuchet MS"/>
                <a:ea typeface="Trebuchet MS"/>
                <a:cs typeface="Trebuchet MS"/>
                <a:sym typeface="Trebuchet MS"/>
              </a:rPr>
              <a:t>PSYCInfo</a:t>
            </a:r>
            <a:endParaRPr sz="3900">
              <a:solidFill>
                <a:schemeClr val="lt1"/>
              </a:solidFill>
              <a:latin typeface="Trebuchet MS"/>
              <a:ea typeface="Trebuchet MS"/>
              <a:cs typeface="Trebuchet MS"/>
              <a:sym typeface="Trebuchet MS"/>
            </a:endParaRPr>
          </a:p>
        </p:txBody>
      </p:sp>
      <p:sp>
        <p:nvSpPr>
          <p:cNvPr id="300" name="Google Shape;300;p40"/>
          <p:cNvSpPr txBox="1"/>
          <p:nvPr/>
        </p:nvSpPr>
        <p:spPr>
          <a:xfrm>
            <a:off x="749975" y="2190725"/>
            <a:ext cx="2044200" cy="1417500"/>
          </a:xfrm>
          <a:prstGeom prst="rect">
            <a:avLst/>
          </a:prstGeom>
          <a:noFill/>
          <a:ln>
            <a:noFill/>
          </a:ln>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Used to </a:t>
            </a:r>
            <a:r>
              <a:rPr lang="en" sz="1800">
                <a:solidFill>
                  <a:schemeClr val="lt1"/>
                </a:solidFill>
                <a:latin typeface="Trebuchet MS"/>
                <a:ea typeface="Trebuchet MS"/>
                <a:cs typeface="Trebuchet MS"/>
                <a:sym typeface="Trebuchet MS"/>
              </a:rPr>
              <a:t>retrieve</a:t>
            </a:r>
            <a:r>
              <a:rPr lang="en" sz="1800">
                <a:solidFill>
                  <a:schemeClr val="lt1"/>
                </a:solidFill>
                <a:latin typeface="Trebuchet MS"/>
                <a:ea typeface="Trebuchet MS"/>
                <a:cs typeface="Trebuchet MS"/>
                <a:sym typeface="Trebuchet MS"/>
              </a:rPr>
              <a:t>  biomedical and life sciences literature</a:t>
            </a:r>
            <a:endParaRPr sz="1800">
              <a:solidFill>
                <a:schemeClr val="lt1"/>
              </a:solidFill>
              <a:latin typeface="Trebuchet MS"/>
              <a:ea typeface="Trebuchet MS"/>
              <a:cs typeface="Trebuchet MS"/>
              <a:sym typeface="Trebuchet MS"/>
            </a:endParaRPr>
          </a:p>
        </p:txBody>
      </p:sp>
      <p:sp>
        <p:nvSpPr>
          <p:cNvPr id="301" name="Google Shape;301;p40"/>
          <p:cNvSpPr txBox="1"/>
          <p:nvPr/>
        </p:nvSpPr>
        <p:spPr>
          <a:xfrm>
            <a:off x="3549900" y="2266925"/>
            <a:ext cx="2044200" cy="1098900"/>
          </a:xfrm>
          <a:prstGeom prst="rect">
            <a:avLst/>
          </a:prstGeom>
          <a:noFill/>
          <a:ln>
            <a:noFill/>
          </a:ln>
        </p:spPr>
        <p:txBody>
          <a:bodyPr anchorCtr="0" anchor="ctr" bIns="91425" lIns="91425" spcFirstLastPara="1" rIns="91425" wrap="square" tIns="91425">
            <a:spAutoFit/>
          </a:bodyPr>
          <a:lstStyle/>
          <a:p>
            <a:pPr indent="0" lvl="0" marL="0" rtl="0" algn="ctr">
              <a:lnSpc>
                <a:spcPct val="115000"/>
              </a:lnSpc>
              <a:spcBef>
                <a:spcPts val="0"/>
              </a:spcBef>
              <a:spcAft>
                <a:spcPts val="1000"/>
              </a:spcAft>
              <a:buNone/>
            </a:pPr>
            <a:r>
              <a:rPr lang="en" sz="1800">
                <a:solidFill>
                  <a:schemeClr val="lt1"/>
                </a:solidFill>
                <a:latin typeface="Trebuchet MS"/>
                <a:ea typeface="Trebuchet MS"/>
                <a:cs typeface="Trebuchet MS"/>
                <a:sym typeface="Trebuchet MS"/>
              </a:rPr>
              <a:t>Used to retrieve nursing and allied health literature</a:t>
            </a:r>
            <a:endParaRPr sz="1800">
              <a:solidFill>
                <a:schemeClr val="lt1"/>
              </a:solidFill>
              <a:latin typeface="Trebuchet MS"/>
              <a:ea typeface="Trebuchet MS"/>
              <a:cs typeface="Trebuchet MS"/>
              <a:sym typeface="Trebuchet MS"/>
            </a:endParaRPr>
          </a:p>
        </p:txBody>
      </p:sp>
      <p:sp>
        <p:nvSpPr>
          <p:cNvPr id="302" name="Google Shape;302;p40"/>
          <p:cNvSpPr txBox="1"/>
          <p:nvPr/>
        </p:nvSpPr>
        <p:spPr>
          <a:xfrm>
            <a:off x="6349825" y="2266925"/>
            <a:ext cx="2044200" cy="1417500"/>
          </a:xfrm>
          <a:prstGeom prst="rect">
            <a:avLst/>
          </a:prstGeom>
          <a:noFill/>
          <a:ln>
            <a:noFill/>
          </a:ln>
        </p:spPr>
        <p:txBody>
          <a:bodyPr anchorCtr="0" anchor="ctr" bIns="91425" lIns="91425" spcFirstLastPara="1" rIns="91425" wrap="square" tIns="91425">
            <a:spAutoFit/>
          </a:bodyPr>
          <a:lstStyle/>
          <a:p>
            <a:pPr indent="0" lvl="0" marL="0" rtl="0" algn="ctr">
              <a:lnSpc>
                <a:spcPct val="115000"/>
              </a:lnSpc>
              <a:spcBef>
                <a:spcPts val="0"/>
              </a:spcBef>
              <a:spcAft>
                <a:spcPts val="1000"/>
              </a:spcAft>
              <a:buNone/>
            </a:pPr>
            <a:r>
              <a:rPr lang="en" sz="1800">
                <a:solidFill>
                  <a:schemeClr val="lt1"/>
                </a:solidFill>
                <a:latin typeface="Trebuchet MS"/>
                <a:ea typeface="Trebuchet MS"/>
                <a:cs typeface="Trebuchet MS"/>
                <a:sym typeface="Trebuchet MS"/>
              </a:rPr>
              <a:t>Used to retrieve psychological and psychiatric literature </a:t>
            </a:r>
            <a:endParaRPr sz="1800">
              <a:solidFill>
                <a:schemeClr val="lt1"/>
              </a:solidFill>
              <a:latin typeface="Trebuchet MS"/>
              <a:ea typeface="Trebuchet MS"/>
              <a:cs typeface="Trebuchet MS"/>
              <a:sym typeface="Trebuchet MS"/>
            </a:endParaRPr>
          </a:p>
        </p:txBody>
      </p:sp>
      <p:pic>
        <p:nvPicPr>
          <p:cNvPr id="303" name="Google Shape;303;p40" title="Slide18 update.mp3">
            <a:hlinkClick r:id="rId3"/>
          </p:cNvPr>
          <p:cNvPicPr preferRelativeResize="0"/>
          <p:nvPr/>
        </p:nvPicPr>
        <p:blipFill>
          <a:blip r:embed="rId4">
            <a:alphaModFix/>
          </a:blip>
          <a:stretch>
            <a:fillRect/>
          </a:stretch>
        </p:blipFill>
        <p:spPr>
          <a:xfrm>
            <a:off x="89150" y="4384200"/>
            <a:ext cx="606900" cy="606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1"/>
          <p:cNvSpPr txBox="1"/>
          <p:nvPr>
            <p:ph type="title"/>
          </p:nvPr>
        </p:nvSpPr>
        <p:spPr>
          <a:xfrm>
            <a:off x="457200" y="209786"/>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t>Search Terms Used</a:t>
            </a:r>
            <a:endParaRPr b="1"/>
          </a:p>
        </p:txBody>
      </p:sp>
      <p:sp>
        <p:nvSpPr>
          <p:cNvPr id="309" name="Google Shape;309;p41"/>
          <p:cNvSpPr txBox="1"/>
          <p:nvPr>
            <p:ph idx="1" type="body"/>
          </p:nvPr>
        </p:nvSpPr>
        <p:spPr>
          <a:xfrm>
            <a:off x="222525" y="907200"/>
            <a:ext cx="1921500" cy="3840600"/>
          </a:xfrm>
          <a:prstGeom prst="rect">
            <a:avLst/>
          </a:prstGeom>
          <a:ln cap="flat" cmpd="sng" w="19050">
            <a:solidFill>
              <a:srgbClr val="FCAF17"/>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360"/>
              </a:spcBef>
              <a:spcAft>
                <a:spcPts val="0"/>
              </a:spcAft>
              <a:buNone/>
            </a:pPr>
            <a:r>
              <a:rPr b="1" lang="en" sz="1500" u="sng"/>
              <a:t>P(1): concussion</a:t>
            </a:r>
            <a:endParaRPr b="1" sz="1500" u="sng"/>
          </a:p>
          <a:p>
            <a:pPr indent="0" lvl="0" marL="0" rtl="0" algn="ctr">
              <a:spcBef>
                <a:spcPts val="360"/>
              </a:spcBef>
              <a:spcAft>
                <a:spcPts val="0"/>
              </a:spcAft>
              <a:buNone/>
            </a:pPr>
            <a:r>
              <a:t/>
            </a:r>
            <a:endParaRPr b="1" sz="1500" u="sng"/>
          </a:p>
          <a:p>
            <a:pPr indent="0" lvl="0" marL="0" rtl="0" algn="l">
              <a:spcBef>
                <a:spcPts val="360"/>
              </a:spcBef>
              <a:spcAft>
                <a:spcPts val="0"/>
              </a:spcAft>
              <a:buNone/>
            </a:pPr>
            <a:r>
              <a:rPr lang="en" sz="1500"/>
              <a:t>Brain Injuries, mild traumatic brian injury, </a:t>
            </a:r>
            <a:r>
              <a:rPr lang="en" sz="1500">
                <a:solidFill>
                  <a:srgbClr val="FCAF17"/>
                </a:solidFill>
              </a:rPr>
              <a:t>post-concussion syndrome</a:t>
            </a:r>
            <a:r>
              <a:rPr lang="en" sz="1500"/>
              <a:t>, head injury, TBI, brain concussion, traumatic brain injuries, </a:t>
            </a:r>
            <a:r>
              <a:rPr lang="en" sz="1500">
                <a:solidFill>
                  <a:srgbClr val="FCAF17"/>
                </a:solidFill>
              </a:rPr>
              <a:t>concussion</a:t>
            </a:r>
            <a:r>
              <a:rPr lang="en" sz="1500"/>
              <a:t>, mild head injuries</a:t>
            </a:r>
            <a:endParaRPr sz="1500"/>
          </a:p>
        </p:txBody>
      </p:sp>
      <p:sp>
        <p:nvSpPr>
          <p:cNvPr id="310" name="Google Shape;310;p41"/>
          <p:cNvSpPr txBox="1"/>
          <p:nvPr>
            <p:ph idx="1" type="body"/>
          </p:nvPr>
        </p:nvSpPr>
        <p:spPr>
          <a:xfrm>
            <a:off x="2233875" y="892100"/>
            <a:ext cx="2135100" cy="3840600"/>
          </a:xfrm>
          <a:prstGeom prst="rect">
            <a:avLst/>
          </a:prstGeom>
          <a:ln cap="flat" cmpd="sng" w="19050">
            <a:solidFill>
              <a:srgbClr val="FCAF17"/>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360"/>
              </a:spcBef>
              <a:spcAft>
                <a:spcPts val="0"/>
              </a:spcAft>
              <a:buNone/>
            </a:pPr>
            <a:r>
              <a:rPr b="1" lang="en" sz="1500" u="sng"/>
              <a:t>P(2): anxiety &amp; </a:t>
            </a:r>
            <a:r>
              <a:rPr b="1" lang="en" sz="1500" u="sng"/>
              <a:t>depression</a:t>
            </a:r>
            <a:endParaRPr b="1" sz="1500" u="sng"/>
          </a:p>
          <a:p>
            <a:pPr indent="0" lvl="0" marL="0" rtl="0" algn="l">
              <a:spcBef>
                <a:spcPts val="360"/>
              </a:spcBef>
              <a:spcAft>
                <a:spcPts val="0"/>
              </a:spcAft>
              <a:buNone/>
            </a:pPr>
            <a:r>
              <a:rPr lang="en" sz="1500">
                <a:solidFill>
                  <a:srgbClr val="FCAF17"/>
                </a:solidFill>
              </a:rPr>
              <a:t>Anxiety</a:t>
            </a:r>
            <a:r>
              <a:rPr lang="en" sz="1500"/>
              <a:t>, </a:t>
            </a:r>
            <a:r>
              <a:rPr lang="en" sz="1500">
                <a:solidFill>
                  <a:srgbClr val="FCAF17"/>
                </a:solidFill>
              </a:rPr>
              <a:t>depression</a:t>
            </a:r>
            <a:r>
              <a:rPr lang="en" sz="1500"/>
              <a:t>, psychological effects, generalized anxiety disorder, </a:t>
            </a:r>
            <a:r>
              <a:rPr lang="en" sz="1500">
                <a:solidFill>
                  <a:srgbClr val="FCAF17"/>
                </a:solidFill>
              </a:rPr>
              <a:t>social anxiety</a:t>
            </a:r>
            <a:r>
              <a:rPr lang="en" sz="1500"/>
              <a:t>, mental health, psychosocial factors, </a:t>
            </a:r>
            <a:r>
              <a:rPr lang="en" sz="1500">
                <a:solidFill>
                  <a:srgbClr val="FCAF17"/>
                </a:solidFill>
              </a:rPr>
              <a:t>well being</a:t>
            </a:r>
            <a:r>
              <a:rPr lang="en" sz="1500"/>
              <a:t>, emotional states, adaptation psychological, models, psychological</a:t>
            </a:r>
            <a:endParaRPr sz="1500"/>
          </a:p>
        </p:txBody>
      </p:sp>
      <p:sp>
        <p:nvSpPr>
          <p:cNvPr id="311" name="Google Shape;311;p41"/>
          <p:cNvSpPr txBox="1"/>
          <p:nvPr>
            <p:ph idx="1" type="body"/>
          </p:nvPr>
        </p:nvSpPr>
        <p:spPr>
          <a:xfrm>
            <a:off x="4458675" y="892100"/>
            <a:ext cx="2311800" cy="3840600"/>
          </a:xfrm>
          <a:prstGeom prst="rect">
            <a:avLst/>
          </a:prstGeom>
          <a:ln cap="flat" cmpd="sng" w="19050">
            <a:solidFill>
              <a:srgbClr val="FCAF17"/>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360"/>
              </a:spcBef>
              <a:spcAft>
                <a:spcPts val="0"/>
              </a:spcAft>
              <a:buNone/>
            </a:pPr>
            <a:r>
              <a:rPr b="1" lang="en" sz="1500" u="sng"/>
              <a:t>I: OT interventions</a:t>
            </a:r>
            <a:endParaRPr b="1" sz="1500" u="sng"/>
          </a:p>
          <a:p>
            <a:pPr indent="0" lvl="0" marL="0" rtl="0" algn="ctr">
              <a:spcBef>
                <a:spcPts val="360"/>
              </a:spcBef>
              <a:spcAft>
                <a:spcPts val="0"/>
              </a:spcAft>
              <a:buNone/>
            </a:pPr>
            <a:r>
              <a:t/>
            </a:r>
            <a:endParaRPr b="1" sz="1500" u="sng"/>
          </a:p>
          <a:p>
            <a:pPr indent="0" lvl="0" marL="0" rtl="0" algn="l">
              <a:spcBef>
                <a:spcPts val="360"/>
              </a:spcBef>
              <a:spcAft>
                <a:spcPts val="0"/>
              </a:spcAft>
              <a:buNone/>
            </a:pPr>
            <a:r>
              <a:rPr lang="en" sz="1400">
                <a:solidFill>
                  <a:srgbClr val="FCAF17"/>
                </a:solidFill>
              </a:rPr>
              <a:t>psychosocial intervention</a:t>
            </a:r>
            <a:r>
              <a:rPr lang="en" sz="1400"/>
              <a:t>, psychosocial functioning, psychosocial health, </a:t>
            </a:r>
            <a:r>
              <a:rPr lang="en" sz="1400">
                <a:solidFill>
                  <a:srgbClr val="FCAF17"/>
                </a:solidFill>
              </a:rPr>
              <a:t>occupational therapy,</a:t>
            </a:r>
            <a:r>
              <a:rPr lang="en" sz="1400"/>
              <a:t> occupational therapy practice, occupational therapy service, occupational therapy interventions, communication skills training, </a:t>
            </a:r>
            <a:r>
              <a:rPr lang="en" sz="1400">
                <a:solidFill>
                  <a:srgbClr val="FCAF17"/>
                </a:solidFill>
              </a:rPr>
              <a:t>social skills training</a:t>
            </a:r>
            <a:r>
              <a:rPr lang="en" sz="1400"/>
              <a:t>, mental health education, psychological techniques</a:t>
            </a:r>
            <a:endParaRPr sz="1400"/>
          </a:p>
        </p:txBody>
      </p:sp>
      <p:sp>
        <p:nvSpPr>
          <p:cNvPr id="312" name="Google Shape;312;p41"/>
          <p:cNvSpPr txBox="1"/>
          <p:nvPr>
            <p:ph idx="1" type="body"/>
          </p:nvPr>
        </p:nvSpPr>
        <p:spPr>
          <a:xfrm>
            <a:off x="6860175" y="892100"/>
            <a:ext cx="2178000" cy="3840600"/>
          </a:xfrm>
          <a:prstGeom prst="rect">
            <a:avLst/>
          </a:prstGeom>
          <a:ln cap="flat" cmpd="sng" w="19050">
            <a:solidFill>
              <a:srgbClr val="FCAF17"/>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360"/>
              </a:spcBef>
              <a:spcAft>
                <a:spcPts val="0"/>
              </a:spcAft>
              <a:buNone/>
            </a:pPr>
            <a:r>
              <a:rPr b="1" lang="en" sz="1500" u="sng"/>
              <a:t>O: social participation</a:t>
            </a:r>
            <a:endParaRPr b="1" sz="1500" u="sng"/>
          </a:p>
          <a:p>
            <a:pPr indent="0" lvl="0" marL="0" rtl="0" algn="ctr">
              <a:spcBef>
                <a:spcPts val="360"/>
              </a:spcBef>
              <a:spcAft>
                <a:spcPts val="0"/>
              </a:spcAft>
              <a:buNone/>
            </a:pPr>
            <a:r>
              <a:t/>
            </a:r>
            <a:endParaRPr b="1" sz="1500" u="sng"/>
          </a:p>
          <a:p>
            <a:pPr indent="0" lvl="0" marL="0" rtl="0" algn="l">
              <a:spcBef>
                <a:spcPts val="360"/>
              </a:spcBef>
              <a:spcAft>
                <a:spcPts val="0"/>
              </a:spcAft>
              <a:buNone/>
            </a:pPr>
            <a:r>
              <a:rPr lang="en" sz="1500"/>
              <a:t>Social participation, social involvement, social behavior, social adjustment, </a:t>
            </a:r>
            <a:r>
              <a:rPr lang="en" sz="1500">
                <a:solidFill>
                  <a:srgbClr val="FCAF17"/>
                </a:solidFill>
              </a:rPr>
              <a:t>socialization</a:t>
            </a:r>
            <a:r>
              <a:rPr lang="en" sz="1500"/>
              <a:t>, quality of life, psychological well being, satisfaction, </a:t>
            </a:r>
            <a:r>
              <a:rPr lang="en" sz="1500">
                <a:solidFill>
                  <a:srgbClr val="FCAF17"/>
                </a:solidFill>
              </a:rPr>
              <a:t>personal satisfaction</a:t>
            </a:r>
            <a:r>
              <a:rPr lang="en" sz="1500"/>
              <a:t>, communication, communication skills, social skills, </a:t>
            </a:r>
            <a:r>
              <a:rPr lang="en" sz="1500">
                <a:solidFill>
                  <a:srgbClr val="FCAF17"/>
                </a:solidFill>
              </a:rPr>
              <a:t>social interaction</a:t>
            </a:r>
            <a:endParaRPr sz="1500">
              <a:solidFill>
                <a:srgbClr val="FCAF17"/>
              </a:solidFill>
            </a:endParaRPr>
          </a:p>
        </p:txBody>
      </p:sp>
      <p:pic>
        <p:nvPicPr>
          <p:cNvPr id="313" name="Google Shape;313;p41" title="Slide 19 update.mp3">
            <a:hlinkClick r:id="rId3"/>
          </p:cNvPr>
          <p:cNvPicPr preferRelativeResize="0"/>
          <p:nvPr/>
        </p:nvPicPr>
        <p:blipFill>
          <a:blip r:embed="rId4">
            <a:alphaModFix/>
          </a:blip>
          <a:stretch>
            <a:fillRect/>
          </a:stretch>
        </p:blipFill>
        <p:spPr>
          <a:xfrm>
            <a:off x="76200" y="4410475"/>
            <a:ext cx="542525" cy="542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4"/>
          <p:cNvSpPr txBox="1"/>
          <p:nvPr>
            <p:ph type="title"/>
          </p:nvPr>
        </p:nvSpPr>
        <p:spPr>
          <a:xfrm>
            <a:off x="311700" y="216925"/>
            <a:ext cx="8520600" cy="572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Session Objectives </a:t>
            </a:r>
            <a:endParaRPr/>
          </a:p>
        </p:txBody>
      </p:sp>
      <p:sp>
        <p:nvSpPr>
          <p:cNvPr id="113" name="Google Shape;113;p24"/>
          <p:cNvSpPr txBox="1"/>
          <p:nvPr>
            <p:ph idx="1" type="body"/>
          </p:nvPr>
        </p:nvSpPr>
        <p:spPr>
          <a:xfrm>
            <a:off x="311700" y="796200"/>
            <a:ext cx="8520600" cy="3845400"/>
          </a:xfrm>
          <a:prstGeom prst="rect">
            <a:avLst/>
          </a:prstGeom>
          <a:solidFill>
            <a:schemeClr val="lt1"/>
          </a:solidFill>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Clr>
                <a:srgbClr val="58B7DD"/>
              </a:buClr>
              <a:buSzPts val="1800"/>
              <a:buFont typeface="Trebuchet MS"/>
              <a:buAutoNum type="arabicPeriod"/>
            </a:pPr>
            <a:r>
              <a:rPr b="1" lang="en" sz="1800"/>
              <a:t>Understand </a:t>
            </a:r>
            <a:r>
              <a:rPr lang="en" sz="1800"/>
              <a:t>the relevance of anxiety and depression amongst young individuals following the onset of a concussion or post-concussive symptoms. </a:t>
            </a:r>
            <a:endParaRPr sz="1800"/>
          </a:p>
          <a:p>
            <a:pPr indent="-342900" lvl="0" marL="457200" rtl="0" algn="l">
              <a:lnSpc>
                <a:spcPct val="115000"/>
              </a:lnSpc>
              <a:spcBef>
                <a:spcPts val="1000"/>
              </a:spcBef>
              <a:spcAft>
                <a:spcPts val="0"/>
              </a:spcAft>
              <a:buClr>
                <a:srgbClr val="58B7DD"/>
              </a:buClr>
              <a:buSzPts val="1800"/>
              <a:buFont typeface="Trebuchet MS"/>
              <a:buAutoNum type="arabicPeriod"/>
            </a:pPr>
            <a:r>
              <a:rPr b="1" lang="en" sz="1800"/>
              <a:t>Recognize </a:t>
            </a:r>
            <a:r>
              <a:rPr lang="en" sz="1800"/>
              <a:t>the distinct value of occupational therapy in promoting social skills to enhance relationships and mitigate feelings of isolation for persons with concussive symptoms. </a:t>
            </a:r>
            <a:endParaRPr sz="1800"/>
          </a:p>
          <a:p>
            <a:pPr indent="-342900" lvl="0" marL="457200" rtl="0" algn="l">
              <a:lnSpc>
                <a:spcPct val="115000"/>
              </a:lnSpc>
              <a:spcBef>
                <a:spcPts val="1000"/>
              </a:spcBef>
              <a:spcAft>
                <a:spcPts val="0"/>
              </a:spcAft>
              <a:buClr>
                <a:srgbClr val="58B7DD"/>
              </a:buClr>
              <a:buSzPts val="1800"/>
              <a:buFont typeface="Trebuchet MS"/>
              <a:buAutoNum type="arabicPeriod"/>
            </a:pPr>
            <a:r>
              <a:rPr b="1" lang="en" sz="1800"/>
              <a:t>Develop</a:t>
            </a:r>
            <a:r>
              <a:rPr lang="en" sz="1800"/>
              <a:t> evidence-based interventions within the scope of occupational therapy for young individuals experiencing anxiety and depression following diagnosis of a concussion. </a:t>
            </a:r>
            <a:endParaRPr sz="1800"/>
          </a:p>
          <a:p>
            <a:pPr indent="0" lvl="0" marL="457200" rtl="0" algn="l">
              <a:lnSpc>
                <a:spcPct val="115000"/>
              </a:lnSpc>
              <a:spcBef>
                <a:spcPts val="1000"/>
              </a:spcBef>
              <a:spcAft>
                <a:spcPts val="0"/>
              </a:spcAft>
              <a:buNone/>
            </a:pPr>
            <a:r>
              <a:t/>
            </a:r>
            <a:endParaRPr sz="1800">
              <a:solidFill>
                <a:srgbClr val="000000"/>
              </a:solidFill>
            </a:endParaRPr>
          </a:p>
          <a:p>
            <a:pPr indent="0" lvl="0" marL="457200" rtl="0" algn="l">
              <a:lnSpc>
                <a:spcPct val="150000"/>
              </a:lnSpc>
              <a:spcBef>
                <a:spcPts val="0"/>
              </a:spcBef>
              <a:spcAft>
                <a:spcPts val="0"/>
              </a:spcAft>
              <a:buNone/>
            </a:pPr>
            <a:r>
              <a:t/>
            </a:r>
            <a:endParaRPr/>
          </a:p>
        </p:txBody>
      </p:sp>
      <p:pic>
        <p:nvPicPr>
          <p:cNvPr id="114" name="Google Shape;114;p24" title="Slide 2.mp3">
            <a:hlinkClick r:id="rId3"/>
          </p:cNvPr>
          <p:cNvPicPr preferRelativeResize="0"/>
          <p:nvPr/>
        </p:nvPicPr>
        <p:blipFill>
          <a:blip r:embed="rId4">
            <a:alphaModFix/>
          </a:blip>
          <a:stretch>
            <a:fillRect/>
          </a:stretch>
        </p:blipFill>
        <p:spPr>
          <a:xfrm>
            <a:off x="0" y="4444950"/>
            <a:ext cx="476775" cy="476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2"/>
          <p:cNvSpPr/>
          <p:nvPr/>
        </p:nvSpPr>
        <p:spPr>
          <a:xfrm>
            <a:off x="1179450" y="288425"/>
            <a:ext cx="6785100" cy="4454700"/>
          </a:xfrm>
          <a:prstGeom prst="rect">
            <a:avLst/>
          </a:prstGeom>
          <a:solidFill>
            <a:srgbClr val="58B7DD">
              <a:alpha val="23920"/>
            </a:srgbClr>
          </a:solidFill>
          <a:ln cap="flat" cmpd="sng" w="76200">
            <a:solidFill>
              <a:srgbClr val="283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440"/>
              </a:spcBef>
              <a:spcAft>
                <a:spcPts val="0"/>
              </a:spcAft>
              <a:buNone/>
            </a:pPr>
            <a:r>
              <a:rPr b="1" lang="en" sz="3000" u="sng">
                <a:solidFill>
                  <a:srgbClr val="283666"/>
                </a:solidFill>
                <a:latin typeface="Trebuchet MS"/>
                <a:ea typeface="Trebuchet MS"/>
                <a:cs typeface="Trebuchet MS"/>
                <a:sym typeface="Trebuchet MS"/>
              </a:rPr>
              <a:t>LIMITATIONS</a:t>
            </a:r>
            <a:endParaRPr b="1" sz="2500" u="sng">
              <a:solidFill>
                <a:srgbClr val="283666"/>
              </a:solidFill>
              <a:latin typeface="Trebuchet MS"/>
              <a:ea typeface="Trebuchet MS"/>
              <a:cs typeface="Trebuchet MS"/>
              <a:sym typeface="Trebuchet MS"/>
            </a:endParaRPr>
          </a:p>
          <a:p>
            <a:pPr indent="0" lvl="0" marL="0" rtl="0" algn="ctr">
              <a:lnSpc>
                <a:spcPct val="115000"/>
              </a:lnSpc>
              <a:spcBef>
                <a:spcPts val="440"/>
              </a:spcBef>
              <a:spcAft>
                <a:spcPts val="0"/>
              </a:spcAft>
              <a:buNone/>
            </a:pPr>
            <a:r>
              <a:t/>
            </a:r>
            <a:endParaRPr b="1" sz="2500">
              <a:solidFill>
                <a:srgbClr val="283666"/>
              </a:solidFill>
              <a:latin typeface="Trebuchet MS"/>
              <a:ea typeface="Trebuchet MS"/>
              <a:cs typeface="Trebuchet MS"/>
              <a:sym typeface="Trebuchet MS"/>
            </a:endParaRPr>
          </a:p>
          <a:p>
            <a:pPr indent="-387350" lvl="0" marL="457200" rtl="0" algn="l">
              <a:lnSpc>
                <a:spcPct val="200000"/>
              </a:lnSpc>
              <a:spcBef>
                <a:spcPts val="440"/>
              </a:spcBef>
              <a:spcAft>
                <a:spcPts val="0"/>
              </a:spcAft>
              <a:buClr>
                <a:srgbClr val="283666"/>
              </a:buClr>
              <a:buSzPts val="2500"/>
              <a:buChar char="•"/>
            </a:pPr>
            <a:r>
              <a:rPr lang="en" sz="2500">
                <a:solidFill>
                  <a:srgbClr val="283666"/>
                </a:solidFill>
                <a:latin typeface="Trebuchet MS"/>
                <a:ea typeface="Trebuchet MS"/>
                <a:cs typeface="Trebuchet MS"/>
                <a:sym typeface="Trebuchet MS"/>
              </a:rPr>
              <a:t>Within the past 10 years (2011-2021)</a:t>
            </a:r>
            <a:endParaRPr sz="2500">
              <a:solidFill>
                <a:srgbClr val="283666"/>
              </a:solidFill>
              <a:latin typeface="Trebuchet MS"/>
              <a:ea typeface="Trebuchet MS"/>
              <a:cs typeface="Trebuchet MS"/>
              <a:sym typeface="Trebuchet MS"/>
            </a:endParaRPr>
          </a:p>
          <a:p>
            <a:pPr indent="-387350" lvl="0" marL="457200" rtl="0" algn="l">
              <a:lnSpc>
                <a:spcPct val="200000"/>
              </a:lnSpc>
              <a:spcBef>
                <a:spcPts val="0"/>
              </a:spcBef>
              <a:spcAft>
                <a:spcPts val="0"/>
              </a:spcAft>
              <a:buClr>
                <a:srgbClr val="283666"/>
              </a:buClr>
              <a:buSzPts val="2500"/>
              <a:buChar char="•"/>
            </a:pPr>
            <a:r>
              <a:rPr lang="en" sz="2500">
                <a:solidFill>
                  <a:srgbClr val="283666"/>
                </a:solidFill>
                <a:latin typeface="Trebuchet MS"/>
                <a:ea typeface="Trebuchet MS"/>
                <a:cs typeface="Trebuchet MS"/>
                <a:sym typeface="Trebuchet MS"/>
              </a:rPr>
              <a:t>Articles in English language </a:t>
            </a:r>
            <a:endParaRPr sz="2500">
              <a:solidFill>
                <a:srgbClr val="283666"/>
              </a:solidFill>
              <a:latin typeface="Trebuchet MS"/>
              <a:ea typeface="Trebuchet MS"/>
              <a:cs typeface="Trebuchet MS"/>
              <a:sym typeface="Trebuchet MS"/>
            </a:endParaRPr>
          </a:p>
          <a:p>
            <a:pPr indent="-387350" lvl="0" marL="457200" rtl="0" algn="l">
              <a:lnSpc>
                <a:spcPct val="200000"/>
              </a:lnSpc>
              <a:spcBef>
                <a:spcPts val="0"/>
              </a:spcBef>
              <a:spcAft>
                <a:spcPts val="0"/>
              </a:spcAft>
              <a:buClr>
                <a:srgbClr val="283666"/>
              </a:buClr>
              <a:buSzPts val="2500"/>
              <a:buChar char="•"/>
            </a:pPr>
            <a:r>
              <a:rPr lang="en" sz="2500">
                <a:solidFill>
                  <a:srgbClr val="283666"/>
                </a:solidFill>
                <a:latin typeface="Trebuchet MS"/>
                <a:ea typeface="Trebuchet MS"/>
                <a:cs typeface="Trebuchet MS"/>
                <a:sym typeface="Trebuchet MS"/>
              </a:rPr>
              <a:t>Peer reviewed articles </a:t>
            </a:r>
            <a:endParaRPr sz="2500">
              <a:solidFill>
                <a:srgbClr val="283666"/>
              </a:solidFill>
              <a:latin typeface="Trebuchet MS"/>
              <a:ea typeface="Trebuchet MS"/>
              <a:cs typeface="Trebuchet MS"/>
              <a:sym typeface="Trebuchet MS"/>
            </a:endParaRPr>
          </a:p>
          <a:p>
            <a:pPr indent="-387350" lvl="0" marL="457200" rtl="0" algn="l">
              <a:lnSpc>
                <a:spcPct val="200000"/>
              </a:lnSpc>
              <a:spcBef>
                <a:spcPts val="0"/>
              </a:spcBef>
              <a:spcAft>
                <a:spcPts val="0"/>
              </a:spcAft>
              <a:buClr>
                <a:srgbClr val="283666"/>
              </a:buClr>
              <a:buSzPts val="2500"/>
              <a:buChar char="•"/>
            </a:pPr>
            <a:r>
              <a:rPr lang="en" sz="2500">
                <a:solidFill>
                  <a:srgbClr val="283666"/>
                </a:solidFill>
                <a:latin typeface="Trebuchet MS"/>
                <a:ea typeface="Trebuchet MS"/>
                <a:cs typeface="Trebuchet MS"/>
                <a:sym typeface="Trebuchet MS"/>
              </a:rPr>
              <a:t>Full-text access</a:t>
            </a:r>
            <a:endParaRPr sz="2500">
              <a:solidFill>
                <a:srgbClr val="283666"/>
              </a:solidFill>
            </a:endParaRPr>
          </a:p>
        </p:txBody>
      </p:sp>
      <p:pic>
        <p:nvPicPr>
          <p:cNvPr id="319" name="Google Shape;319;p42" title="Slide 20.mp3">
            <a:hlinkClick r:id="rId3"/>
          </p:cNvPr>
          <p:cNvPicPr preferRelativeResize="0"/>
          <p:nvPr/>
        </p:nvPicPr>
        <p:blipFill>
          <a:blip r:embed="rId4">
            <a:alphaModFix/>
          </a:blip>
          <a:stretch>
            <a:fillRect/>
          </a:stretch>
        </p:blipFill>
        <p:spPr>
          <a:xfrm>
            <a:off x="76200" y="4358050"/>
            <a:ext cx="609600" cy="609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3"/>
          <p:cNvSpPr txBox="1"/>
          <p:nvPr/>
        </p:nvSpPr>
        <p:spPr>
          <a:xfrm>
            <a:off x="5185509" y="786394"/>
            <a:ext cx="3083400" cy="77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Trebuchet MS"/>
                <a:ea typeface="Trebuchet MS"/>
                <a:cs typeface="Trebuchet MS"/>
                <a:sym typeface="Trebuchet MS"/>
              </a:rPr>
              <a:t>Exclusion</a:t>
            </a:r>
            <a:endParaRPr b="1" sz="3600">
              <a:solidFill>
                <a:schemeClr val="lt1"/>
              </a:solidFill>
              <a:latin typeface="Trebuchet MS"/>
              <a:ea typeface="Trebuchet MS"/>
              <a:cs typeface="Trebuchet MS"/>
              <a:sym typeface="Trebuchet MS"/>
            </a:endParaRPr>
          </a:p>
        </p:txBody>
      </p:sp>
      <p:sp>
        <p:nvSpPr>
          <p:cNvPr id="325" name="Google Shape;325;p43"/>
          <p:cNvSpPr txBox="1"/>
          <p:nvPr/>
        </p:nvSpPr>
        <p:spPr>
          <a:xfrm>
            <a:off x="4730235" y="2661083"/>
            <a:ext cx="3730200" cy="384900"/>
          </a:xfrm>
          <a:prstGeom prst="rect">
            <a:avLst/>
          </a:prstGeom>
          <a:noFill/>
          <a:ln>
            <a:noFill/>
          </a:ln>
        </p:spPr>
        <p:txBody>
          <a:bodyPr anchorCtr="0" anchor="ctr" bIns="91425" lIns="91425" spcFirstLastPara="1" rIns="91425" wrap="square" tIns="91425">
            <a:spAutoFit/>
          </a:bodyPr>
          <a:lstStyle/>
          <a:p>
            <a:pPr indent="-311150" lvl="0" marL="457200" rtl="0" algn="l">
              <a:spcBef>
                <a:spcPts val="360"/>
              </a:spcBef>
              <a:spcAft>
                <a:spcPts val="0"/>
              </a:spcAft>
              <a:buClr>
                <a:schemeClr val="lt1"/>
              </a:buClr>
              <a:buSzPts val="1300"/>
              <a:buChar char="•"/>
            </a:pPr>
            <a:r>
              <a:t/>
            </a:r>
            <a:endParaRPr sz="1300">
              <a:solidFill>
                <a:schemeClr val="lt1"/>
              </a:solidFill>
              <a:latin typeface="Trebuchet MS"/>
              <a:ea typeface="Trebuchet MS"/>
              <a:cs typeface="Trebuchet MS"/>
              <a:sym typeface="Trebuchet MS"/>
            </a:endParaRPr>
          </a:p>
        </p:txBody>
      </p:sp>
      <p:sp>
        <p:nvSpPr>
          <p:cNvPr id="326" name="Google Shape;326;p43"/>
          <p:cNvSpPr/>
          <p:nvPr/>
        </p:nvSpPr>
        <p:spPr>
          <a:xfrm>
            <a:off x="426700" y="436550"/>
            <a:ext cx="4043700" cy="4134000"/>
          </a:xfrm>
          <a:prstGeom prst="rect">
            <a:avLst/>
          </a:prstGeom>
          <a:solidFill>
            <a:srgbClr val="000000">
              <a:alpha val="0"/>
            </a:srgbClr>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360"/>
              </a:spcBef>
              <a:spcAft>
                <a:spcPts val="0"/>
              </a:spcAft>
              <a:buNone/>
            </a:pPr>
            <a:r>
              <a:rPr b="1" lang="en" sz="3000" u="sng">
                <a:solidFill>
                  <a:schemeClr val="dk1"/>
                </a:solidFill>
                <a:latin typeface="Trebuchet MS"/>
                <a:ea typeface="Trebuchet MS"/>
                <a:cs typeface="Trebuchet MS"/>
                <a:sym typeface="Trebuchet MS"/>
              </a:rPr>
              <a:t>INCLUSION</a:t>
            </a:r>
            <a:endParaRPr b="1" sz="3000" u="sng">
              <a:solidFill>
                <a:schemeClr val="dk1"/>
              </a:solidFill>
              <a:latin typeface="Trebuchet MS"/>
              <a:ea typeface="Trebuchet MS"/>
              <a:cs typeface="Trebuchet MS"/>
              <a:sym typeface="Trebuchet MS"/>
            </a:endParaRPr>
          </a:p>
          <a:p>
            <a:pPr indent="0" lvl="0" marL="0" rtl="0" algn="ctr">
              <a:spcBef>
                <a:spcPts val="360"/>
              </a:spcBef>
              <a:spcAft>
                <a:spcPts val="0"/>
              </a:spcAft>
              <a:buNone/>
            </a:pPr>
            <a:r>
              <a:t/>
            </a:r>
            <a:endParaRPr sz="1300">
              <a:solidFill>
                <a:schemeClr val="dk1"/>
              </a:solidFill>
              <a:latin typeface="Trebuchet MS"/>
              <a:ea typeface="Trebuchet MS"/>
              <a:cs typeface="Trebuchet MS"/>
              <a:sym typeface="Trebuchet MS"/>
            </a:endParaRPr>
          </a:p>
          <a:p>
            <a:pPr indent="-336550" lvl="0" marL="457200" rtl="0" algn="l">
              <a:lnSpc>
                <a:spcPct val="115000"/>
              </a:lnSpc>
              <a:spcBef>
                <a:spcPts val="360"/>
              </a:spcBef>
              <a:spcAft>
                <a:spcPts val="0"/>
              </a:spcAft>
              <a:buClr>
                <a:schemeClr val="dk1"/>
              </a:buClr>
              <a:buSzPts val="1700"/>
              <a:buFont typeface="Trebuchet MS"/>
              <a:buChar char="●"/>
            </a:pPr>
            <a:r>
              <a:rPr lang="en" sz="1700">
                <a:solidFill>
                  <a:schemeClr val="dk1"/>
                </a:solidFill>
                <a:latin typeface="Trebuchet MS"/>
                <a:ea typeface="Trebuchet MS"/>
                <a:cs typeface="Trebuchet MS"/>
                <a:sym typeface="Trebuchet MS"/>
              </a:rPr>
              <a:t>Interventions </a:t>
            </a:r>
            <a:r>
              <a:rPr lang="en" sz="1700">
                <a:solidFill>
                  <a:schemeClr val="dk1"/>
                </a:solidFill>
                <a:latin typeface="Trebuchet MS"/>
                <a:ea typeface="Trebuchet MS"/>
                <a:cs typeface="Trebuchet MS"/>
                <a:sym typeface="Trebuchet MS"/>
              </a:rPr>
              <a:t>within the scope of OT practice </a:t>
            </a:r>
            <a:endParaRPr sz="1700">
              <a:solidFill>
                <a:schemeClr val="dk1"/>
              </a:solidFill>
              <a:latin typeface="Trebuchet MS"/>
              <a:ea typeface="Trebuchet MS"/>
              <a:cs typeface="Trebuchet MS"/>
              <a:sym typeface="Trebuchet MS"/>
            </a:endParaRPr>
          </a:p>
          <a:p>
            <a:pPr indent="-336550" lvl="0" marL="457200" rtl="0" algn="l">
              <a:lnSpc>
                <a:spcPct val="115000"/>
              </a:lnSpc>
              <a:spcBef>
                <a:spcPts val="0"/>
              </a:spcBef>
              <a:spcAft>
                <a:spcPts val="0"/>
              </a:spcAft>
              <a:buClr>
                <a:schemeClr val="dk1"/>
              </a:buClr>
              <a:buSzPts val="1700"/>
              <a:buFont typeface="Trebuchet MS"/>
              <a:buChar char="●"/>
            </a:pPr>
            <a:r>
              <a:rPr lang="en" sz="1700">
                <a:solidFill>
                  <a:schemeClr val="dk1"/>
                </a:solidFill>
                <a:latin typeface="Trebuchet MS"/>
                <a:ea typeface="Trebuchet MS"/>
                <a:cs typeface="Trebuchet MS"/>
                <a:sym typeface="Trebuchet MS"/>
              </a:rPr>
              <a:t>Dx of concussion, post-concussion syndrome, mild TBI </a:t>
            </a:r>
            <a:endParaRPr sz="1700">
              <a:solidFill>
                <a:schemeClr val="dk1"/>
              </a:solidFill>
              <a:latin typeface="Trebuchet MS"/>
              <a:ea typeface="Trebuchet MS"/>
              <a:cs typeface="Trebuchet MS"/>
              <a:sym typeface="Trebuchet MS"/>
            </a:endParaRPr>
          </a:p>
          <a:p>
            <a:pPr indent="-336550" lvl="0" marL="457200" rtl="0" algn="l">
              <a:lnSpc>
                <a:spcPct val="115000"/>
              </a:lnSpc>
              <a:spcBef>
                <a:spcPts val="0"/>
              </a:spcBef>
              <a:spcAft>
                <a:spcPts val="0"/>
              </a:spcAft>
              <a:buClr>
                <a:schemeClr val="dk1"/>
              </a:buClr>
              <a:buSzPts val="1700"/>
              <a:buFont typeface="Trebuchet MS"/>
              <a:buChar char="●"/>
            </a:pPr>
            <a:r>
              <a:rPr lang="en" sz="1700">
                <a:solidFill>
                  <a:schemeClr val="dk1"/>
                </a:solidFill>
                <a:latin typeface="Trebuchet MS"/>
                <a:ea typeface="Trebuchet MS"/>
                <a:cs typeface="Trebuchet MS"/>
                <a:sym typeface="Trebuchet MS"/>
              </a:rPr>
              <a:t>Experiencing symptoms of anxiety and/or depression according to the DSM-V</a:t>
            </a:r>
            <a:endParaRPr sz="1700">
              <a:solidFill>
                <a:schemeClr val="dk1"/>
              </a:solidFill>
              <a:latin typeface="Trebuchet MS"/>
              <a:ea typeface="Trebuchet MS"/>
              <a:cs typeface="Trebuchet MS"/>
              <a:sym typeface="Trebuchet MS"/>
            </a:endParaRPr>
          </a:p>
          <a:p>
            <a:pPr indent="-336550" lvl="0" marL="457200" rtl="0" algn="l">
              <a:lnSpc>
                <a:spcPct val="115000"/>
              </a:lnSpc>
              <a:spcBef>
                <a:spcPts val="0"/>
              </a:spcBef>
              <a:spcAft>
                <a:spcPts val="0"/>
              </a:spcAft>
              <a:buClr>
                <a:schemeClr val="dk1"/>
              </a:buClr>
              <a:buSzPts val="1700"/>
              <a:buFont typeface="Trebuchet MS"/>
              <a:buChar char="●"/>
            </a:pPr>
            <a:r>
              <a:rPr lang="en" sz="1700">
                <a:solidFill>
                  <a:schemeClr val="dk1"/>
                </a:solidFill>
                <a:latin typeface="Trebuchet MS"/>
                <a:ea typeface="Trebuchet MS"/>
                <a:cs typeface="Trebuchet MS"/>
                <a:sym typeface="Trebuchet MS"/>
              </a:rPr>
              <a:t>Age range of 13-25 years old</a:t>
            </a:r>
            <a:endParaRPr sz="1700">
              <a:solidFill>
                <a:schemeClr val="dk1"/>
              </a:solidFill>
              <a:latin typeface="Trebuchet MS"/>
              <a:ea typeface="Trebuchet MS"/>
              <a:cs typeface="Trebuchet MS"/>
              <a:sym typeface="Trebuchet MS"/>
            </a:endParaRPr>
          </a:p>
        </p:txBody>
      </p:sp>
      <p:sp>
        <p:nvSpPr>
          <p:cNvPr id="327" name="Google Shape;327;p43"/>
          <p:cNvSpPr/>
          <p:nvPr/>
        </p:nvSpPr>
        <p:spPr>
          <a:xfrm>
            <a:off x="4649675" y="436650"/>
            <a:ext cx="4043700" cy="4134000"/>
          </a:xfrm>
          <a:prstGeom prst="rect">
            <a:avLst/>
          </a:prstGeom>
          <a:solidFill>
            <a:srgbClr val="000000">
              <a:alpha val="0"/>
            </a:srgbClr>
          </a:solidFill>
          <a:ln cap="flat" cmpd="sng" w="38100">
            <a:solidFill>
              <a:srgbClr val="FCAF1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u="sng">
                <a:solidFill>
                  <a:schemeClr val="dk1"/>
                </a:solidFill>
                <a:latin typeface="Trebuchet MS"/>
                <a:ea typeface="Trebuchet MS"/>
                <a:cs typeface="Trebuchet MS"/>
                <a:sym typeface="Trebuchet MS"/>
              </a:rPr>
              <a:t>EXCLUSION </a:t>
            </a:r>
            <a:endParaRPr b="1" sz="3000" u="sng">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1300">
              <a:solidFill>
                <a:schemeClr val="dk1"/>
              </a:solidFill>
              <a:latin typeface="Trebuchet MS"/>
              <a:ea typeface="Trebuchet MS"/>
              <a:cs typeface="Trebuchet MS"/>
              <a:sym typeface="Trebuchet MS"/>
            </a:endParaRPr>
          </a:p>
          <a:p>
            <a:pPr indent="-336550" lvl="0" marL="457200" rtl="0" algn="l">
              <a:lnSpc>
                <a:spcPct val="115000"/>
              </a:lnSpc>
              <a:spcBef>
                <a:spcPts val="360"/>
              </a:spcBef>
              <a:spcAft>
                <a:spcPts val="0"/>
              </a:spcAft>
              <a:buClr>
                <a:schemeClr val="dk1"/>
              </a:buClr>
              <a:buSzPts val="1700"/>
              <a:buChar char="•"/>
            </a:pPr>
            <a:r>
              <a:rPr lang="en" sz="1700">
                <a:solidFill>
                  <a:schemeClr val="dk1"/>
                </a:solidFill>
                <a:latin typeface="Trebuchet MS"/>
                <a:ea typeface="Trebuchet MS"/>
                <a:cs typeface="Trebuchet MS"/>
                <a:sym typeface="Trebuchet MS"/>
              </a:rPr>
              <a:t>Pharmacologic interventions</a:t>
            </a:r>
            <a:endParaRPr sz="1700">
              <a:solidFill>
                <a:schemeClr val="dk1"/>
              </a:solidFill>
              <a:latin typeface="Trebuchet MS"/>
              <a:ea typeface="Trebuchet MS"/>
              <a:cs typeface="Trebuchet MS"/>
              <a:sym typeface="Trebuchet MS"/>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latin typeface="Trebuchet MS"/>
                <a:ea typeface="Trebuchet MS"/>
                <a:cs typeface="Trebuchet MS"/>
                <a:sym typeface="Trebuchet MS"/>
              </a:rPr>
              <a:t>Interventions for caregivers </a:t>
            </a:r>
            <a:endParaRPr sz="1700">
              <a:solidFill>
                <a:schemeClr val="dk1"/>
              </a:solidFill>
              <a:latin typeface="Trebuchet MS"/>
              <a:ea typeface="Trebuchet MS"/>
              <a:cs typeface="Trebuchet MS"/>
              <a:sym typeface="Trebuchet MS"/>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latin typeface="Trebuchet MS"/>
                <a:ea typeface="Trebuchet MS"/>
                <a:cs typeface="Trebuchet MS"/>
                <a:sym typeface="Trebuchet MS"/>
              </a:rPr>
              <a:t>Hx of MH disorder prior to concussion</a:t>
            </a:r>
            <a:endParaRPr sz="1700">
              <a:solidFill>
                <a:schemeClr val="dk1"/>
              </a:solidFill>
              <a:latin typeface="Trebuchet MS"/>
              <a:ea typeface="Trebuchet MS"/>
              <a:cs typeface="Trebuchet MS"/>
              <a:sym typeface="Trebuchet MS"/>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latin typeface="Trebuchet MS"/>
                <a:ea typeface="Trebuchet MS"/>
                <a:cs typeface="Trebuchet MS"/>
                <a:sym typeface="Trebuchet MS"/>
              </a:rPr>
              <a:t>Dx of moderate-severe TBI or ABI</a:t>
            </a:r>
            <a:endParaRPr sz="1700">
              <a:solidFill>
                <a:schemeClr val="dk1"/>
              </a:solidFill>
              <a:latin typeface="Trebuchet MS"/>
              <a:ea typeface="Trebuchet MS"/>
              <a:cs typeface="Trebuchet MS"/>
              <a:sym typeface="Trebuchet MS"/>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latin typeface="Trebuchet MS"/>
                <a:ea typeface="Trebuchet MS"/>
                <a:cs typeface="Trebuchet MS"/>
                <a:sym typeface="Trebuchet MS"/>
              </a:rPr>
              <a:t>Primary focus of assessments and evaluation tools </a:t>
            </a:r>
            <a:endParaRPr sz="1700">
              <a:solidFill>
                <a:schemeClr val="dk1"/>
              </a:solidFill>
              <a:latin typeface="Trebuchet MS"/>
              <a:ea typeface="Trebuchet MS"/>
              <a:cs typeface="Trebuchet MS"/>
              <a:sym typeface="Trebuchet MS"/>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latin typeface="Trebuchet MS"/>
                <a:ea typeface="Trebuchet MS"/>
                <a:cs typeface="Trebuchet MS"/>
                <a:sym typeface="Trebuchet MS"/>
              </a:rPr>
              <a:t>Meta-analysis or systematic reviews </a:t>
            </a:r>
            <a:endParaRPr sz="1700">
              <a:solidFill>
                <a:schemeClr val="dk1"/>
              </a:solidFill>
              <a:latin typeface="Trebuchet MS"/>
              <a:ea typeface="Trebuchet MS"/>
              <a:cs typeface="Trebuchet MS"/>
              <a:sym typeface="Trebuchet MS"/>
            </a:endParaRPr>
          </a:p>
          <a:p>
            <a:pPr indent="-336550" lvl="0" marL="457200" rtl="0" algn="l">
              <a:lnSpc>
                <a:spcPct val="115000"/>
              </a:lnSpc>
              <a:spcBef>
                <a:spcPts val="0"/>
              </a:spcBef>
              <a:spcAft>
                <a:spcPts val="0"/>
              </a:spcAft>
              <a:buClr>
                <a:schemeClr val="lt1"/>
              </a:buClr>
              <a:buSzPts val="1700"/>
              <a:buChar char="•"/>
            </a:pPr>
            <a:r>
              <a:rPr lang="en" sz="1700">
                <a:solidFill>
                  <a:schemeClr val="dk1"/>
                </a:solidFill>
                <a:latin typeface="Trebuchet MS"/>
                <a:ea typeface="Trebuchet MS"/>
                <a:cs typeface="Trebuchet MS"/>
                <a:sym typeface="Trebuchet MS"/>
              </a:rPr>
              <a:t>Culture-specific interventions that are not translatable</a:t>
            </a:r>
            <a:r>
              <a:rPr lang="en" sz="1700">
                <a:solidFill>
                  <a:schemeClr val="lt1"/>
                </a:solidFill>
                <a:latin typeface="Trebuchet MS"/>
                <a:ea typeface="Trebuchet MS"/>
                <a:cs typeface="Trebuchet MS"/>
                <a:sym typeface="Trebuchet MS"/>
              </a:rPr>
              <a:t> </a:t>
            </a:r>
            <a:endParaRPr sz="1700">
              <a:solidFill>
                <a:schemeClr val="lt1"/>
              </a:solidFill>
              <a:latin typeface="Trebuchet MS"/>
              <a:ea typeface="Trebuchet MS"/>
              <a:cs typeface="Trebuchet MS"/>
              <a:sym typeface="Trebuchet MS"/>
            </a:endParaRPr>
          </a:p>
        </p:txBody>
      </p:sp>
      <p:pic>
        <p:nvPicPr>
          <p:cNvPr id="328" name="Google Shape;328;p43" title="Slide 21.mp3">
            <a:hlinkClick r:id="rId3"/>
          </p:cNvPr>
          <p:cNvPicPr preferRelativeResize="0"/>
          <p:nvPr/>
        </p:nvPicPr>
        <p:blipFill>
          <a:blip r:embed="rId4">
            <a:alphaModFix/>
          </a:blip>
          <a:stretch>
            <a:fillRect/>
          </a:stretch>
        </p:blipFill>
        <p:spPr>
          <a:xfrm>
            <a:off x="121650" y="4616100"/>
            <a:ext cx="527400" cy="527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4"/>
          <p:cNvSpPr txBox="1"/>
          <p:nvPr>
            <p:ph type="title"/>
          </p:nvPr>
        </p:nvSpPr>
        <p:spPr>
          <a:xfrm>
            <a:off x="749125" y="121225"/>
            <a:ext cx="7162200" cy="45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PRISMA Flow Diagram</a:t>
            </a:r>
            <a:endParaRPr/>
          </a:p>
        </p:txBody>
      </p:sp>
      <p:sp>
        <p:nvSpPr>
          <p:cNvPr id="334" name="Google Shape;334;p44"/>
          <p:cNvSpPr/>
          <p:nvPr/>
        </p:nvSpPr>
        <p:spPr>
          <a:xfrm>
            <a:off x="811674" y="787777"/>
            <a:ext cx="1259100" cy="2757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Identification</a:t>
            </a:r>
            <a:endParaRPr sz="1100">
              <a:solidFill>
                <a:srgbClr val="FFFFFF"/>
              </a:solidFill>
              <a:latin typeface="Roboto"/>
              <a:ea typeface="Roboto"/>
              <a:cs typeface="Roboto"/>
              <a:sym typeface="Roboto"/>
            </a:endParaRPr>
          </a:p>
        </p:txBody>
      </p:sp>
      <p:sp>
        <p:nvSpPr>
          <p:cNvPr id="335" name="Google Shape;335;p44"/>
          <p:cNvSpPr/>
          <p:nvPr/>
        </p:nvSpPr>
        <p:spPr>
          <a:xfrm>
            <a:off x="2583325" y="787775"/>
            <a:ext cx="2137500" cy="451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Records identified from:     Databases (n= 614)</a:t>
            </a:r>
            <a:endParaRPr sz="1100">
              <a:solidFill>
                <a:srgbClr val="FFFFFF"/>
              </a:solidFill>
              <a:latin typeface="Roboto"/>
              <a:ea typeface="Roboto"/>
              <a:cs typeface="Roboto"/>
              <a:sym typeface="Roboto"/>
            </a:endParaRPr>
          </a:p>
        </p:txBody>
      </p:sp>
      <p:sp>
        <p:nvSpPr>
          <p:cNvPr id="336" name="Google Shape;336;p44"/>
          <p:cNvSpPr/>
          <p:nvPr/>
        </p:nvSpPr>
        <p:spPr>
          <a:xfrm>
            <a:off x="4965450" y="787775"/>
            <a:ext cx="2653800" cy="451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Records removed </a:t>
            </a:r>
            <a:r>
              <a:rPr i="1" lang="en" sz="1100">
                <a:solidFill>
                  <a:srgbClr val="FFFFFF"/>
                </a:solidFill>
                <a:latin typeface="Roboto"/>
                <a:ea typeface="Roboto"/>
                <a:cs typeface="Roboto"/>
                <a:sym typeface="Roboto"/>
              </a:rPr>
              <a:t>before screening:</a:t>
            </a:r>
            <a:endParaRPr i="1"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Duplicate records removed (n = 93)</a:t>
            </a:r>
            <a:endParaRPr sz="1100">
              <a:solidFill>
                <a:srgbClr val="FFFFFF"/>
              </a:solidFill>
              <a:latin typeface="Roboto"/>
              <a:ea typeface="Roboto"/>
              <a:cs typeface="Roboto"/>
              <a:sym typeface="Roboto"/>
            </a:endParaRPr>
          </a:p>
        </p:txBody>
      </p:sp>
      <p:sp>
        <p:nvSpPr>
          <p:cNvPr id="337" name="Google Shape;337;p44"/>
          <p:cNvSpPr/>
          <p:nvPr/>
        </p:nvSpPr>
        <p:spPr>
          <a:xfrm>
            <a:off x="811674" y="1399452"/>
            <a:ext cx="1259100" cy="2757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Screening</a:t>
            </a:r>
            <a:endParaRPr sz="1100">
              <a:solidFill>
                <a:srgbClr val="FFFFFF"/>
              </a:solidFill>
              <a:latin typeface="Roboto"/>
              <a:ea typeface="Roboto"/>
              <a:cs typeface="Roboto"/>
              <a:sym typeface="Roboto"/>
            </a:endParaRPr>
          </a:p>
        </p:txBody>
      </p:sp>
      <p:sp>
        <p:nvSpPr>
          <p:cNvPr id="338" name="Google Shape;338;p44"/>
          <p:cNvSpPr/>
          <p:nvPr/>
        </p:nvSpPr>
        <p:spPr>
          <a:xfrm>
            <a:off x="2583325" y="1399450"/>
            <a:ext cx="2137500" cy="451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Records screened - title</a:t>
            </a:r>
            <a:endParaRPr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(n = 521 )</a:t>
            </a:r>
            <a:endParaRPr sz="1100">
              <a:solidFill>
                <a:srgbClr val="FFFFFF"/>
              </a:solidFill>
              <a:latin typeface="Roboto"/>
              <a:ea typeface="Roboto"/>
              <a:cs typeface="Roboto"/>
              <a:sym typeface="Roboto"/>
            </a:endParaRPr>
          </a:p>
        </p:txBody>
      </p:sp>
      <p:sp>
        <p:nvSpPr>
          <p:cNvPr id="339" name="Google Shape;339;p44"/>
          <p:cNvSpPr/>
          <p:nvPr/>
        </p:nvSpPr>
        <p:spPr>
          <a:xfrm>
            <a:off x="4965450" y="1399450"/>
            <a:ext cx="2653800" cy="451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Records excluded (n = 270 )</a:t>
            </a:r>
            <a:endParaRPr sz="1100">
              <a:solidFill>
                <a:srgbClr val="FFFFFF"/>
              </a:solidFill>
              <a:latin typeface="Roboto"/>
              <a:ea typeface="Roboto"/>
              <a:cs typeface="Roboto"/>
              <a:sym typeface="Roboto"/>
            </a:endParaRPr>
          </a:p>
        </p:txBody>
      </p:sp>
      <p:sp>
        <p:nvSpPr>
          <p:cNvPr id="340" name="Google Shape;340;p44"/>
          <p:cNvSpPr/>
          <p:nvPr/>
        </p:nvSpPr>
        <p:spPr>
          <a:xfrm>
            <a:off x="2583325" y="2066000"/>
            <a:ext cx="2137500" cy="451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Records screened - abstract</a:t>
            </a:r>
            <a:endParaRPr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(n = 251 )</a:t>
            </a:r>
            <a:endParaRPr sz="1100">
              <a:solidFill>
                <a:srgbClr val="FFFFFF"/>
              </a:solidFill>
              <a:latin typeface="Roboto"/>
              <a:ea typeface="Roboto"/>
              <a:cs typeface="Roboto"/>
              <a:sym typeface="Roboto"/>
            </a:endParaRPr>
          </a:p>
        </p:txBody>
      </p:sp>
      <p:sp>
        <p:nvSpPr>
          <p:cNvPr id="341" name="Google Shape;341;p44"/>
          <p:cNvSpPr/>
          <p:nvPr/>
        </p:nvSpPr>
        <p:spPr>
          <a:xfrm>
            <a:off x="4965450" y="2066000"/>
            <a:ext cx="2653800" cy="451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Records excluded (n = 173 )</a:t>
            </a:r>
            <a:endParaRPr sz="1100">
              <a:solidFill>
                <a:srgbClr val="FFFFFF"/>
              </a:solidFill>
              <a:latin typeface="Roboto"/>
              <a:ea typeface="Roboto"/>
              <a:cs typeface="Roboto"/>
              <a:sym typeface="Roboto"/>
            </a:endParaRPr>
          </a:p>
        </p:txBody>
      </p:sp>
      <p:sp>
        <p:nvSpPr>
          <p:cNvPr id="342" name="Google Shape;342;p44"/>
          <p:cNvSpPr/>
          <p:nvPr/>
        </p:nvSpPr>
        <p:spPr>
          <a:xfrm>
            <a:off x="2583325" y="2750150"/>
            <a:ext cx="2137500" cy="451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Records sought for retrieval</a:t>
            </a:r>
            <a:endParaRPr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(n = 78)</a:t>
            </a:r>
            <a:endParaRPr sz="1100">
              <a:solidFill>
                <a:srgbClr val="FFFFFF"/>
              </a:solidFill>
              <a:latin typeface="Roboto"/>
              <a:ea typeface="Roboto"/>
              <a:cs typeface="Roboto"/>
              <a:sym typeface="Roboto"/>
            </a:endParaRPr>
          </a:p>
        </p:txBody>
      </p:sp>
      <p:sp>
        <p:nvSpPr>
          <p:cNvPr id="343" name="Google Shape;343;p44"/>
          <p:cNvSpPr/>
          <p:nvPr/>
        </p:nvSpPr>
        <p:spPr>
          <a:xfrm>
            <a:off x="4965450" y="2750150"/>
            <a:ext cx="2653800" cy="451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Records not retrieved (n = 0 )</a:t>
            </a:r>
            <a:endParaRPr sz="1100">
              <a:solidFill>
                <a:srgbClr val="FFFFFF"/>
              </a:solidFill>
              <a:latin typeface="Roboto"/>
              <a:ea typeface="Roboto"/>
              <a:cs typeface="Roboto"/>
              <a:sym typeface="Roboto"/>
            </a:endParaRPr>
          </a:p>
        </p:txBody>
      </p:sp>
      <p:sp>
        <p:nvSpPr>
          <p:cNvPr id="344" name="Google Shape;344;p44"/>
          <p:cNvSpPr/>
          <p:nvPr/>
        </p:nvSpPr>
        <p:spPr>
          <a:xfrm>
            <a:off x="2583325" y="3434300"/>
            <a:ext cx="2137500" cy="451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Reports assessed for eligibility</a:t>
            </a:r>
            <a:endParaRPr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(n = 78)</a:t>
            </a:r>
            <a:endParaRPr sz="1100">
              <a:solidFill>
                <a:srgbClr val="FFFFFF"/>
              </a:solidFill>
              <a:latin typeface="Roboto"/>
              <a:ea typeface="Roboto"/>
              <a:cs typeface="Roboto"/>
              <a:sym typeface="Roboto"/>
            </a:endParaRPr>
          </a:p>
        </p:txBody>
      </p:sp>
      <p:sp>
        <p:nvSpPr>
          <p:cNvPr id="345" name="Google Shape;345;p44"/>
          <p:cNvSpPr/>
          <p:nvPr/>
        </p:nvSpPr>
        <p:spPr>
          <a:xfrm>
            <a:off x="4965450" y="3434300"/>
            <a:ext cx="2653800" cy="784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Reports excluded: </a:t>
            </a:r>
            <a:endParaRPr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Reason 1 (n = 23 )</a:t>
            </a:r>
            <a:endParaRPr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Reason 2 (n = 18 )</a:t>
            </a:r>
            <a:endParaRPr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Reason 3 (n = 31 )</a:t>
            </a:r>
            <a:endParaRPr sz="1100">
              <a:solidFill>
                <a:srgbClr val="FFFFFF"/>
              </a:solidFill>
              <a:latin typeface="Roboto"/>
              <a:ea typeface="Roboto"/>
              <a:cs typeface="Roboto"/>
              <a:sym typeface="Roboto"/>
            </a:endParaRPr>
          </a:p>
        </p:txBody>
      </p:sp>
      <p:sp>
        <p:nvSpPr>
          <p:cNvPr id="346" name="Google Shape;346;p44"/>
          <p:cNvSpPr/>
          <p:nvPr/>
        </p:nvSpPr>
        <p:spPr>
          <a:xfrm>
            <a:off x="811674" y="4118452"/>
            <a:ext cx="1259100" cy="2757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Included</a:t>
            </a:r>
            <a:endParaRPr sz="1100">
              <a:solidFill>
                <a:srgbClr val="FFFFFF"/>
              </a:solidFill>
              <a:latin typeface="Roboto"/>
              <a:ea typeface="Roboto"/>
              <a:cs typeface="Roboto"/>
              <a:sym typeface="Roboto"/>
            </a:endParaRPr>
          </a:p>
        </p:txBody>
      </p:sp>
      <p:sp>
        <p:nvSpPr>
          <p:cNvPr id="347" name="Google Shape;347;p44"/>
          <p:cNvSpPr/>
          <p:nvPr/>
        </p:nvSpPr>
        <p:spPr>
          <a:xfrm>
            <a:off x="2583325" y="4118450"/>
            <a:ext cx="2137500" cy="694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Studies included in review </a:t>
            </a:r>
            <a:endParaRPr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(n =10 )</a:t>
            </a:r>
            <a:endParaRPr sz="1100">
              <a:solidFill>
                <a:srgbClr val="FFFFFF"/>
              </a:solidFill>
              <a:latin typeface="Roboto"/>
              <a:ea typeface="Roboto"/>
              <a:cs typeface="Roboto"/>
              <a:sym typeface="Roboto"/>
            </a:endParaRPr>
          </a:p>
        </p:txBody>
      </p:sp>
      <p:cxnSp>
        <p:nvCxnSpPr>
          <p:cNvPr id="348" name="Google Shape;348;p44"/>
          <p:cNvCxnSpPr>
            <a:stCxn id="335" idx="2"/>
            <a:endCxn id="338" idx="0"/>
          </p:cNvCxnSpPr>
          <p:nvPr/>
        </p:nvCxnSpPr>
        <p:spPr>
          <a:xfrm>
            <a:off x="3652075" y="1239575"/>
            <a:ext cx="0" cy="159900"/>
          </a:xfrm>
          <a:prstGeom prst="straightConnector1">
            <a:avLst/>
          </a:prstGeom>
          <a:noFill/>
          <a:ln cap="flat" cmpd="sng" w="9525">
            <a:solidFill>
              <a:schemeClr val="dk2"/>
            </a:solidFill>
            <a:prstDash val="solid"/>
            <a:round/>
            <a:headEnd len="med" w="med" type="none"/>
            <a:tailEnd len="med" w="med" type="triangle"/>
          </a:ln>
        </p:spPr>
      </p:cxnSp>
      <p:cxnSp>
        <p:nvCxnSpPr>
          <p:cNvPr id="349" name="Google Shape;349;p44"/>
          <p:cNvCxnSpPr/>
          <p:nvPr/>
        </p:nvCxnSpPr>
        <p:spPr>
          <a:xfrm>
            <a:off x="3622100" y="1878682"/>
            <a:ext cx="0" cy="159900"/>
          </a:xfrm>
          <a:prstGeom prst="straightConnector1">
            <a:avLst/>
          </a:prstGeom>
          <a:noFill/>
          <a:ln cap="flat" cmpd="sng" w="9525">
            <a:solidFill>
              <a:schemeClr val="dk2"/>
            </a:solidFill>
            <a:prstDash val="solid"/>
            <a:round/>
            <a:headEnd len="med" w="med" type="none"/>
            <a:tailEnd len="med" w="med" type="triangle"/>
          </a:ln>
        </p:spPr>
      </p:cxnSp>
      <p:cxnSp>
        <p:nvCxnSpPr>
          <p:cNvPr id="350" name="Google Shape;350;p44"/>
          <p:cNvCxnSpPr/>
          <p:nvPr/>
        </p:nvCxnSpPr>
        <p:spPr>
          <a:xfrm>
            <a:off x="3622100" y="2554032"/>
            <a:ext cx="0" cy="159900"/>
          </a:xfrm>
          <a:prstGeom prst="straightConnector1">
            <a:avLst/>
          </a:prstGeom>
          <a:noFill/>
          <a:ln cap="flat" cmpd="sng" w="9525">
            <a:solidFill>
              <a:schemeClr val="dk2"/>
            </a:solidFill>
            <a:prstDash val="solid"/>
            <a:round/>
            <a:headEnd len="med" w="med" type="none"/>
            <a:tailEnd len="med" w="med" type="triangle"/>
          </a:ln>
        </p:spPr>
      </p:cxnSp>
      <p:cxnSp>
        <p:nvCxnSpPr>
          <p:cNvPr id="351" name="Google Shape;351;p44"/>
          <p:cNvCxnSpPr/>
          <p:nvPr/>
        </p:nvCxnSpPr>
        <p:spPr>
          <a:xfrm>
            <a:off x="3622100" y="3201957"/>
            <a:ext cx="0" cy="159900"/>
          </a:xfrm>
          <a:prstGeom prst="straightConnector1">
            <a:avLst/>
          </a:prstGeom>
          <a:noFill/>
          <a:ln cap="flat" cmpd="sng" w="9525">
            <a:solidFill>
              <a:schemeClr val="dk2"/>
            </a:solidFill>
            <a:prstDash val="solid"/>
            <a:round/>
            <a:headEnd len="med" w="med" type="none"/>
            <a:tailEnd len="med" w="med" type="triangle"/>
          </a:ln>
        </p:spPr>
      </p:cxnSp>
      <p:cxnSp>
        <p:nvCxnSpPr>
          <p:cNvPr id="352" name="Google Shape;352;p44"/>
          <p:cNvCxnSpPr/>
          <p:nvPr/>
        </p:nvCxnSpPr>
        <p:spPr>
          <a:xfrm>
            <a:off x="3622100" y="3922332"/>
            <a:ext cx="0" cy="159900"/>
          </a:xfrm>
          <a:prstGeom prst="straightConnector1">
            <a:avLst/>
          </a:prstGeom>
          <a:noFill/>
          <a:ln cap="flat" cmpd="sng" w="9525">
            <a:solidFill>
              <a:schemeClr val="dk2"/>
            </a:solidFill>
            <a:prstDash val="solid"/>
            <a:round/>
            <a:headEnd len="med" w="med" type="none"/>
            <a:tailEnd len="med" w="med" type="triangle"/>
          </a:ln>
        </p:spPr>
      </p:cxnSp>
      <p:cxnSp>
        <p:nvCxnSpPr>
          <p:cNvPr id="353" name="Google Shape;353;p44"/>
          <p:cNvCxnSpPr>
            <a:stCxn id="335" idx="3"/>
            <a:endCxn id="336" idx="1"/>
          </p:cNvCxnSpPr>
          <p:nvPr/>
        </p:nvCxnSpPr>
        <p:spPr>
          <a:xfrm>
            <a:off x="4720825" y="1013675"/>
            <a:ext cx="244500" cy="0"/>
          </a:xfrm>
          <a:prstGeom prst="straightConnector1">
            <a:avLst/>
          </a:prstGeom>
          <a:noFill/>
          <a:ln cap="flat" cmpd="sng" w="9525">
            <a:solidFill>
              <a:schemeClr val="dk2"/>
            </a:solidFill>
            <a:prstDash val="solid"/>
            <a:round/>
            <a:headEnd len="med" w="med" type="none"/>
            <a:tailEnd len="med" w="med" type="triangle"/>
          </a:ln>
        </p:spPr>
      </p:cxnSp>
      <p:cxnSp>
        <p:nvCxnSpPr>
          <p:cNvPr id="354" name="Google Shape;354;p44"/>
          <p:cNvCxnSpPr>
            <a:stCxn id="338" idx="3"/>
            <a:endCxn id="339" idx="1"/>
          </p:cNvCxnSpPr>
          <p:nvPr/>
        </p:nvCxnSpPr>
        <p:spPr>
          <a:xfrm>
            <a:off x="4720825" y="1625350"/>
            <a:ext cx="244500" cy="0"/>
          </a:xfrm>
          <a:prstGeom prst="straightConnector1">
            <a:avLst/>
          </a:prstGeom>
          <a:noFill/>
          <a:ln cap="flat" cmpd="sng" w="9525">
            <a:solidFill>
              <a:schemeClr val="dk2"/>
            </a:solidFill>
            <a:prstDash val="solid"/>
            <a:round/>
            <a:headEnd len="med" w="med" type="none"/>
            <a:tailEnd len="med" w="med" type="triangle"/>
          </a:ln>
        </p:spPr>
      </p:cxnSp>
      <p:cxnSp>
        <p:nvCxnSpPr>
          <p:cNvPr id="355" name="Google Shape;355;p44"/>
          <p:cNvCxnSpPr>
            <a:stCxn id="340" idx="3"/>
            <a:endCxn id="341" idx="1"/>
          </p:cNvCxnSpPr>
          <p:nvPr/>
        </p:nvCxnSpPr>
        <p:spPr>
          <a:xfrm>
            <a:off x="4720825" y="2291900"/>
            <a:ext cx="244500" cy="0"/>
          </a:xfrm>
          <a:prstGeom prst="straightConnector1">
            <a:avLst/>
          </a:prstGeom>
          <a:noFill/>
          <a:ln cap="flat" cmpd="sng" w="9525">
            <a:solidFill>
              <a:schemeClr val="dk2"/>
            </a:solidFill>
            <a:prstDash val="solid"/>
            <a:round/>
            <a:headEnd len="med" w="med" type="none"/>
            <a:tailEnd len="med" w="med" type="triangle"/>
          </a:ln>
        </p:spPr>
      </p:cxnSp>
      <p:cxnSp>
        <p:nvCxnSpPr>
          <p:cNvPr id="356" name="Google Shape;356;p44"/>
          <p:cNvCxnSpPr>
            <a:stCxn id="342" idx="3"/>
            <a:endCxn id="343" idx="1"/>
          </p:cNvCxnSpPr>
          <p:nvPr/>
        </p:nvCxnSpPr>
        <p:spPr>
          <a:xfrm>
            <a:off x="4720825" y="2976050"/>
            <a:ext cx="244500" cy="0"/>
          </a:xfrm>
          <a:prstGeom prst="straightConnector1">
            <a:avLst/>
          </a:prstGeom>
          <a:noFill/>
          <a:ln cap="flat" cmpd="sng" w="9525">
            <a:solidFill>
              <a:schemeClr val="dk2"/>
            </a:solidFill>
            <a:prstDash val="solid"/>
            <a:round/>
            <a:headEnd len="med" w="med" type="none"/>
            <a:tailEnd len="med" w="med" type="triangle"/>
          </a:ln>
        </p:spPr>
      </p:cxnSp>
      <p:cxnSp>
        <p:nvCxnSpPr>
          <p:cNvPr id="357" name="Google Shape;357;p44"/>
          <p:cNvCxnSpPr/>
          <p:nvPr/>
        </p:nvCxnSpPr>
        <p:spPr>
          <a:xfrm>
            <a:off x="4720825" y="3661850"/>
            <a:ext cx="244500" cy="0"/>
          </a:xfrm>
          <a:prstGeom prst="straightConnector1">
            <a:avLst/>
          </a:prstGeom>
          <a:noFill/>
          <a:ln cap="flat" cmpd="sng" w="9525">
            <a:solidFill>
              <a:schemeClr val="dk2"/>
            </a:solidFill>
            <a:prstDash val="solid"/>
            <a:round/>
            <a:headEnd len="med" w="med" type="none"/>
            <a:tailEnd len="med" w="med" type="triangle"/>
          </a:ln>
        </p:spPr>
      </p:cxnSp>
      <p:sp>
        <p:nvSpPr>
          <p:cNvPr id="358" name="Google Shape;358;p44"/>
          <p:cNvSpPr/>
          <p:nvPr/>
        </p:nvSpPr>
        <p:spPr>
          <a:xfrm>
            <a:off x="2336625" y="761225"/>
            <a:ext cx="101100" cy="504900"/>
          </a:xfrm>
          <a:prstGeom prst="leftBracket">
            <a:avLst>
              <a:gd fmla="val 833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4"/>
          <p:cNvSpPr/>
          <p:nvPr/>
        </p:nvSpPr>
        <p:spPr>
          <a:xfrm>
            <a:off x="2336625" y="1533675"/>
            <a:ext cx="101100" cy="2352300"/>
          </a:xfrm>
          <a:prstGeom prst="leftBracket">
            <a:avLst>
              <a:gd fmla="val 833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4"/>
          <p:cNvSpPr/>
          <p:nvPr/>
        </p:nvSpPr>
        <p:spPr>
          <a:xfrm>
            <a:off x="2336625" y="4118450"/>
            <a:ext cx="101100" cy="694800"/>
          </a:xfrm>
          <a:prstGeom prst="leftBracket">
            <a:avLst>
              <a:gd fmla="val 833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1" name="Google Shape;361;p44" title="Slide-22-update-no.mp3">
            <a:hlinkClick r:id="rId3"/>
          </p:cNvPr>
          <p:cNvPicPr preferRelativeResize="0"/>
          <p:nvPr/>
        </p:nvPicPr>
        <p:blipFill>
          <a:blip r:embed="rId4">
            <a:alphaModFix/>
          </a:blip>
          <a:stretch>
            <a:fillRect/>
          </a:stretch>
        </p:blipFill>
        <p:spPr>
          <a:xfrm>
            <a:off x="96175" y="4478950"/>
            <a:ext cx="504900" cy="504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5"/>
          <p:cNvSpPr txBox="1"/>
          <p:nvPr>
            <p:ph type="title"/>
          </p:nvPr>
        </p:nvSpPr>
        <p:spPr>
          <a:xfrm>
            <a:off x="457200" y="346636"/>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Critical Review Process</a:t>
            </a:r>
            <a:endParaRPr/>
          </a:p>
        </p:txBody>
      </p:sp>
      <p:sp>
        <p:nvSpPr>
          <p:cNvPr id="367" name="Google Shape;367;p45"/>
          <p:cNvSpPr txBox="1"/>
          <p:nvPr>
            <p:ph idx="1" type="body"/>
          </p:nvPr>
        </p:nvSpPr>
        <p:spPr>
          <a:xfrm>
            <a:off x="457200" y="1007279"/>
            <a:ext cx="8229600" cy="3329100"/>
          </a:xfrm>
          <a:prstGeom prst="rect">
            <a:avLst/>
          </a:prstGeom>
        </p:spPr>
        <p:txBody>
          <a:bodyPr anchorCtr="0" anchor="t" bIns="45700" lIns="91425" spcFirstLastPara="1" rIns="91425" wrap="square" tIns="45700">
            <a:noAutofit/>
          </a:bodyPr>
          <a:lstStyle/>
          <a:p>
            <a:pPr indent="-342900" lvl="0" marL="457200" rtl="0" algn="l">
              <a:lnSpc>
                <a:spcPct val="150000"/>
              </a:lnSpc>
              <a:spcBef>
                <a:spcPts val="360"/>
              </a:spcBef>
              <a:spcAft>
                <a:spcPts val="0"/>
              </a:spcAft>
              <a:buSzPts val="1800"/>
              <a:buChar char="•"/>
            </a:pPr>
            <a:r>
              <a:rPr lang="en"/>
              <a:t>Full text articles reviewed: 10</a:t>
            </a:r>
            <a:endParaRPr/>
          </a:p>
          <a:p>
            <a:pPr indent="-342900" lvl="1" marL="914400" rtl="0" algn="l">
              <a:lnSpc>
                <a:spcPct val="150000"/>
              </a:lnSpc>
              <a:spcBef>
                <a:spcPts val="0"/>
              </a:spcBef>
              <a:spcAft>
                <a:spcPts val="0"/>
              </a:spcAft>
              <a:buSzPts val="1800"/>
              <a:buChar char="•"/>
            </a:pPr>
            <a:r>
              <a:rPr b="1" lang="en"/>
              <a:t>Quantitative</a:t>
            </a:r>
            <a:r>
              <a:rPr b="1" lang="en"/>
              <a:t> Review forms: 7</a:t>
            </a:r>
            <a:endParaRPr b="1"/>
          </a:p>
          <a:p>
            <a:pPr indent="-342900" lvl="1" marL="914400" rtl="0" algn="l">
              <a:lnSpc>
                <a:spcPct val="150000"/>
              </a:lnSpc>
              <a:spcBef>
                <a:spcPts val="0"/>
              </a:spcBef>
              <a:spcAft>
                <a:spcPts val="0"/>
              </a:spcAft>
              <a:buSzPts val="1800"/>
              <a:buChar char="•"/>
            </a:pPr>
            <a:r>
              <a:rPr b="1" lang="en"/>
              <a:t>Qualitative</a:t>
            </a:r>
            <a:r>
              <a:rPr b="1" lang="en"/>
              <a:t> Review forms: 2</a:t>
            </a:r>
            <a:endParaRPr b="1"/>
          </a:p>
          <a:p>
            <a:pPr indent="-342900" lvl="1" marL="914400" rtl="0" algn="l">
              <a:lnSpc>
                <a:spcPct val="150000"/>
              </a:lnSpc>
              <a:spcBef>
                <a:spcPts val="0"/>
              </a:spcBef>
              <a:spcAft>
                <a:spcPts val="0"/>
              </a:spcAft>
              <a:buSzPts val="1800"/>
              <a:buChar char="•"/>
            </a:pPr>
            <a:r>
              <a:rPr b="1" lang="en"/>
              <a:t>Mixed Methods: 1 </a:t>
            </a:r>
            <a:endParaRPr b="1"/>
          </a:p>
          <a:p>
            <a:pPr indent="-342900" lvl="0" marL="457200" rtl="0" algn="l">
              <a:lnSpc>
                <a:spcPct val="150000"/>
              </a:lnSpc>
              <a:spcBef>
                <a:spcPts val="0"/>
              </a:spcBef>
              <a:spcAft>
                <a:spcPts val="0"/>
              </a:spcAft>
              <a:buSzPts val="1800"/>
              <a:buChar char="•"/>
            </a:pPr>
            <a:r>
              <a:rPr lang="en"/>
              <a:t>Peer cross checking </a:t>
            </a:r>
            <a:endParaRPr/>
          </a:p>
          <a:p>
            <a:pPr indent="-342900" lvl="0" marL="457200" rtl="0" algn="l">
              <a:lnSpc>
                <a:spcPct val="150000"/>
              </a:lnSpc>
              <a:spcBef>
                <a:spcPts val="0"/>
              </a:spcBef>
              <a:spcAft>
                <a:spcPts val="0"/>
              </a:spcAft>
              <a:buSzPts val="1800"/>
              <a:buChar char="•"/>
            </a:pPr>
            <a:r>
              <a:rPr lang="en"/>
              <a:t>Thematic coding </a:t>
            </a:r>
            <a:endParaRPr/>
          </a:p>
          <a:p>
            <a:pPr indent="-342900" lvl="0" marL="457200" rtl="0" algn="l">
              <a:lnSpc>
                <a:spcPct val="150000"/>
              </a:lnSpc>
              <a:spcBef>
                <a:spcPts val="0"/>
              </a:spcBef>
              <a:spcAft>
                <a:spcPts val="0"/>
              </a:spcAft>
              <a:buSzPts val="1800"/>
              <a:buChar char="•"/>
            </a:pPr>
            <a:r>
              <a:rPr lang="en"/>
              <a:t>Synthesis and analysis of all articles </a:t>
            </a:r>
            <a:endParaRPr/>
          </a:p>
        </p:txBody>
      </p:sp>
      <p:pic>
        <p:nvPicPr>
          <p:cNvPr id="368" name="Google Shape;368;p45" title="Slide 23.mp3">
            <a:hlinkClick r:id="rId3"/>
          </p:cNvPr>
          <p:cNvPicPr preferRelativeResize="0"/>
          <p:nvPr/>
        </p:nvPicPr>
        <p:blipFill>
          <a:blip r:embed="rId4">
            <a:alphaModFix/>
          </a:blip>
          <a:stretch>
            <a:fillRect/>
          </a:stretch>
        </p:blipFill>
        <p:spPr>
          <a:xfrm>
            <a:off x="130000" y="4390174"/>
            <a:ext cx="555800" cy="555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graphicFrame>
        <p:nvGraphicFramePr>
          <p:cNvPr id="373" name="Google Shape;373;p46"/>
          <p:cNvGraphicFramePr/>
          <p:nvPr/>
        </p:nvGraphicFramePr>
        <p:xfrm>
          <a:off x="269825" y="703383"/>
          <a:ext cx="3000000" cy="3000000"/>
        </p:xfrm>
        <a:graphic>
          <a:graphicData uri="http://schemas.openxmlformats.org/drawingml/2006/table">
            <a:tbl>
              <a:tblPr>
                <a:noFill/>
                <a:tableStyleId>{5A93D581-D695-4EED-8574-5E277D221AEF}</a:tableStyleId>
              </a:tblPr>
              <a:tblGrid>
                <a:gridCol w="2333200"/>
                <a:gridCol w="6309450"/>
              </a:tblGrid>
              <a:tr h="449400">
                <a:tc>
                  <a:txBody>
                    <a:bodyPr/>
                    <a:lstStyle/>
                    <a:p>
                      <a:pPr indent="0" lvl="0" marL="0" rtl="0" algn="ctr">
                        <a:spcBef>
                          <a:spcPts val="0"/>
                        </a:spcBef>
                        <a:spcAft>
                          <a:spcPts val="0"/>
                        </a:spcAft>
                        <a:buNone/>
                      </a:pPr>
                      <a:r>
                        <a:rPr b="1" lang="en" sz="1800">
                          <a:solidFill>
                            <a:schemeClr val="lt1"/>
                          </a:solidFill>
                        </a:rPr>
                        <a:t>Level of Evidence </a:t>
                      </a:r>
                      <a:endParaRPr b="1" sz="1800">
                        <a:solidFill>
                          <a:schemeClr val="lt1"/>
                        </a:solidFill>
                      </a:endParaRPr>
                    </a:p>
                  </a:txBody>
                  <a:tcPr marT="91425" marB="91425" marR="91425" marL="91425">
                    <a:solidFill>
                      <a:schemeClr val="dk1"/>
                    </a:solidFill>
                  </a:tcPr>
                </a:tc>
                <a:tc>
                  <a:txBody>
                    <a:bodyPr/>
                    <a:lstStyle/>
                    <a:p>
                      <a:pPr indent="0" lvl="0" marL="0" rtl="0" algn="ctr">
                        <a:spcBef>
                          <a:spcPts val="0"/>
                        </a:spcBef>
                        <a:spcAft>
                          <a:spcPts val="0"/>
                        </a:spcAft>
                        <a:buNone/>
                      </a:pPr>
                      <a:r>
                        <a:rPr b="1" lang="en" sz="1800">
                          <a:solidFill>
                            <a:schemeClr val="lt1"/>
                          </a:solidFill>
                        </a:rPr>
                        <a:t>Description</a:t>
                      </a:r>
                      <a:r>
                        <a:rPr b="1" lang="en" sz="1800"/>
                        <a:t> </a:t>
                      </a:r>
                      <a:endParaRPr b="1" sz="1800"/>
                    </a:p>
                  </a:txBody>
                  <a:tcPr marT="91425" marB="91425" marR="91425" marL="91425">
                    <a:solidFill>
                      <a:schemeClr val="dk1"/>
                    </a:solidFill>
                  </a:tcPr>
                </a:tc>
              </a:tr>
              <a:tr h="528550">
                <a:tc>
                  <a:txBody>
                    <a:bodyPr/>
                    <a:lstStyle/>
                    <a:p>
                      <a:pPr indent="0" lvl="0" marL="0" rtl="0" algn="l">
                        <a:spcBef>
                          <a:spcPts val="0"/>
                        </a:spcBef>
                        <a:spcAft>
                          <a:spcPts val="0"/>
                        </a:spcAft>
                        <a:buNone/>
                      </a:pPr>
                      <a:r>
                        <a:rPr b="1" lang="en" sz="1600">
                          <a:solidFill>
                            <a:schemeClr val="dk1"/>
                          </a:solidFill>
                        </a:rPr>
                        <a:t>Level I </a:t>
                      </a:r>
                      <a:endParaRPr b="1" sz="1600">
                        <a:solidFill>
                          <a:schemeClr val="dk1"/>
                        </a:solidFill>
                      </a:endParaRPr>
                    </a:p>
                  </a:txBody>
                  <a:tcPr marT="91425" marB="91425" marR="91425" marL="91425"/>
                </a:tc>
                <a:tc>
                  <a:txBody>
                    <a:bodyPr/>
                    <a:lstStyle/>
                    <a:p>
                      <a:pPr indent="0" lvl="0" marL="0" rtl="0" algn="l">
                        <a:spcBef>
                          <a:spcPts val="0"/>
                        </a:spcBef>
                        <a:spcAft>
                          <a:spcPts val="0"/>
                        </a:spcAft>
                        <a:buNone/>
                      </a:pPr>
                      <a:r>
                        <a:rPr lang="en" sz="1600">
                          <a:solidFill>
                            <a:schemeClr val="dk1"/>
                          </a:solidFill>
                        </a:rPr>
                        <a:t>Systematic</a:t>
                      </a:r>
                      <a:r>
                        <a:rPr lang="en" sz="1600">
                          <a:solidFill>
                            <a:schemeClr val="dk1"/>
                          </a:solidFill>
                        </a:rPr>
                        <a:t> </a:t>
                      </a:r>
                      <a:r>
                        <a:rPr lang="en" sz="1600">
                          <a:solidFill>
                            <a:schemeClr val="dk1"/>
                          </a:solidFill>
                        </a:rPr>
                        <a:t>reviews</a:t>
                      </a:r>
                      <a:r>
                        <a:rPr lang="en" sz="1600">
                          <a:solidFill>
                            <a:schemeClr val="dk1"/>
                          </a:solidFill>
                        </a:rPr>
                        <a:t>, meta-analysis, randomized control trials  </a:t>
                      </a:r>
                      <a:endParaRPr sz="1600">
                        <a:solidFill>
                          <a:schemeClr val="dk1"/>
                        </a:solidFill>
                      </a:endParaRPr>
                    </a:p>
                  </a:txBody>
                  <a:tcPr marT="91425" marB="91425" marR="91425" marL="91425"/>
                </a:tc>
              </a:tr>
              <a:tr h="528550">
                <a:tc>
                  <a:txBody>
                    <a:bodyPr/>
                    <a:lstStyle/>
                    <a:p>
                      <a:pPr indent="0" lvl="0" marL="0" rtl="0" algn="l">
                        <a:spcBef>
                          <a:spcPts val="0"/>
                        </a:spcBef>
                        <a:spcAft>
                          <a:spcPts val="0"/>
                        </a:spcAft>
                        <a:buNone/>
                      </a:pPr>
                      <a:r>
                        <a:rPr b="1" lang="en" sz="1600">
                          <a:solidFill>
                            <a:schemeClr val="dk1"/>
                          </a:solidFill>
                        </a:rPr>
                        <a:t>Level II</a:t>
                      </a:r>
                      <a:endParaRPr b="1" sz="1600">
                        <a:solidFill>
                          <a:schemeClr val="dk1"/>
                        </a:solidFill>
                      </a:endParaRPr>
                    </a:p>
                  </a:txBody>
                  <a:tcPr marT="91425" marB="91425" marR="91425" marL="91425">
                    <a:solidFill>
                      <a:srgbClr val="58B7DD">
                        <a:alpha val="23920"/>
                      </a:srgbClr>
                    </a:solidFill>
                  </a:tcPr>
                </a:tc>
                <a:tc>
                  <a:txBody>
                    <a:bodyPr/>
                    <a:lstStyle/>
                    <a:p>
                      <a:pPr indent="0" lvl="0" marL="0" rtl="0" algn="l">
                        <a:spcBef>
                          <a:spcPts val="0"/>
                        </a:spcBef>
                        <a:spcAft>
                          <a:spcPts val="0"/>
                        </a:spcAft>
                        <a:buNone/>
                      </a:pPr>
                      <a:r>
                        <a:rPr lang="en" sz="1600">
                          <a:solidFill>
                            <a:schemeClr val="dk1"/>
                          </a:solidFill>
                        </a:rPr>
                        <a:t>Two groups, nonrandomized studies (cohort; case-control) </a:t>
                      </a:r>
                      <a:endParaRPr sz="1600">
                        <a:solidFill>
                          <a:schemeClr val="dk1"/>
                        </a:solidFill>
                      </a:endParaRPr>
                    </a:p>
                  </a:txBody>
                  <a:tcPr marT="91425" marB="91425" marR="91425" marL="91425">
                    <a:solidFill>
                      <a:srgbClr val="58B7DD">
                        <a:alpha val="23920"/>
                      </a:srgbClr>
                    </a:solidFill>
                  </a:tcPr>
                </a:tc>
              </a:tr>
              <a:tr h="813125">
                <a:tc>
                  <a:txBody>
                    <a:bodyPr/>
                    <a:lstStyle/>
                    <a:p>
                      <a:pPr indent="0" lvl="0" marL="0" rtl="0" algn="l">
                        <a:spcBef>
                          <a:spcPts val="0"/>
                        </a:spcBef>
                        <a:spcAft>
                          <a:spcPts val="0"/>
                        </a:spcAft>
                        <a:buNone/>
                      </a:pPr>
                      <a:r>
                        <a:rPr b="1" lang="en" sz="1600">
                          <a:solidFill>
                            <a:schemeClr val="dk1"/>
                          </a:solidFill>
                        </a:rPr>
                        <a:t>Level III</a:t>
                      </a:r>
                      <a:endParaRPr b="1" sz="1600">
                        <a:solidFill>
                          <a:schemeClr val="dk1"/>
                        </a:solidFill>
                      </a:endParaRPr>
                    </a:p>
                  </a:txBody>
                  <a:tcPr marT="91425" marB="91425" marR="91425" marL="91425"/>
                </a:tc>
                <a:tc>
                  <a:txBody>
                    <a:bodyPr/>
                    <a:lstStyle/>
                    <a:p>
                      <a:pPr indent="0" lvl="0" marL="0" rtl="0" algn="l">
                        <a:spcBef>
                          <a:spcPts val="0"/>
                        </a:spcBef>
                        <a:spcAft>
                          <a:spcPts val="0"/>
                        </a:spcAft>
                        <a:buNone/>
                      </a:pPr>
                      <a:r>
                        <a:rPr lang="en" sz="1600">
                          <a:solidFill>
                            <a:schemeClr val="dk1"/>
                          </a:solidFill>
                        </a:rPr>
                        <a:t>One group, nonrandomized (before and after; pre-test and post-test, quasi-experimental) </a:t>
                      </a:r>
                      <a:endParaRPr sz="1600">
                        <a:solidFill>
                          <a:schemeClr val="dk1"/>
                        </a:solidFill>
                      </a:endParaRPr>
                    </a:p>
                  </a:txBody>
                  <a:tcPr marT="91425" marB="91425" marR="91425" marL="91425"/>
                </a:tc>
              </a:tr>
              <a:tr h="813125">
                <a:tc>
                  <a:txBody>
                    <a:bodyPr/>
                    <a:lstStyle/>
                    <a:p>
                      <a:pPr indent="0" lvl="0" marL="0" rtl="0" algn="l">
                        <a:spcBef>
                          <a:spcPts val="0"/>
                        </a:spcBef>
                        <a:spcAft>
                          <a:spcPts val="0"/>
                        </a:spcAft>
                        <a:buNone/>
                      </a:pPr>
                      <a:r>
                        <a:rPr b="1" lang="en" sz="1600">
                          <a:solidFill>
                            <a:schemeClr val="dk1"/>
                          </a:solidFill>
                        </a:rPr>
                        <a:t>Level IV</a:t>
                      </a:r>
                      <a:endParaRPr b="1" sz="1600">
                        <a:solidFill>
                          <a:schemeClr val="dk1"/>
                        </a:solidFill>
                      </a:endParaRPr>
                    </a:p>
                  </a:txBody>
                  <a:tcPr marT="91425" marB="91425" marR="91425" marL="91425">
                    <a:solidFill>
                      <a:srgbClr val="58B7DD">
                        <a:alpha val="23920"/>
                      </a:srgbClr>
                    </a:solidFill>
                  </a:tcPr>
                </a:tc>
                <a:tc>
                  <a:txBody>
                    <a:bodyPr/>
                    <a:lstStyle/>
                    <a:p>
                      <a:pPr indent="0" lvl="0" marL="0" rtl="0" algn="l">
                        <a:spcBef>
                          <a:spcPts val="0"/>
                        </a:spcBef>
                        <a:spcAft>
                          <a:spcPts val="0"/>
                        </a:spcAft>
                        <a:buNone/>
                      </a:pPr>
                      <a:r>
                        <a:rPr lang="en" sz="1600">
                          <a:solidFill>
                            <a:schemeClr val="dk1"/>
                          </a:solidFill>
                        </a:rPr>
                        <a:t>Descriptive studies that include analysis of outcomes (single-subject design; case series) </a:t>
                      </a:r>
                      <a:endParaRPr sz="1600">
                        <a:solidFill>
                          <a:schemeClr val="dk1"/>
                        </a:solidFill>
                      </a:endParaRPr>
                    </a:p>
                  </a:txBody>
                  <a:tcPr marT="91425" marB="91425" marR="91425" marL="91425">
                    <a:solidFill>
                      <a:srgbClr val="58B7DD">
                        <a:alpha val="23920"/>
                      </a:srgbClr>
                    </a:solidFill>
                  </a:tcPr>
                </a:tc>
              </a:tr>
              <a:tr h="813125">
                <a:tc>
                  <a:txBody>
                    <a:bodyPr/>
                    <a:lstStyle/>
                    <a:p>
                      <a:pPr indent="0" lvl="0" marL="0" rtl="0" algn="l">
                        <a:spcBef>
                          <a:spcPts val="0"/>
                        </a:spcBef>
                        <a:spcAft>
                          <a:spcPts val="0"/>
                        </a:spcAft>
                        <a:buNone/>
                      </a:pPr>
                      <a:r>
                        <a:rPr b="1" lang="en" sz="1600">
                          <a:solidFill>
                            <a:schemeClr val="dk1"/>
                          </a:solidFill>
                        </a:rPr>
                        <a:t>Level V </a:t>
                      </a:r>
                      <a:endParaRPr b="1" sz="1600">
                        <a:solidFill>
                          <a:schemeClr val="dk1"/>
                        </a:solidFill>
                      </a:endParaRPr>
                    </a:p>
                  </a:txBody>
                  <a:tcPr marT="91425" marB="91425" marR="91425" marL="91425"/>
                </a:tc>
                <a:tc>
                  <a:txBody>
                    <a:bodyPr/>
                    <a:lstStyle/>
                    <a:p>
                      <a:pPr indent="0" lvl="0" marL="0" rtl="0" algn="l">
                        <a:spcBef>
                          <a:spcPts val="0"/>
                        </a:spcBef>
                        <a:spcAft>
                          <a:spcPts val="0"/>
                        </a:spcAft>
                        <a:buNone/>
                      </a:pPr>
                      <a:r>
                        <a:rPr lang="en" sz="1600">
                          <a:solidFill>
                            <a:schemeClr val="dk1"/>
                          </a:solidFill>
                        </a:rPr>
                        <a:t>Case reports and expert opinions that include narrative literature reviews and consensus statement </a:t>
                      </a:r>
                      <a:endParaRPr sz="1600">
                        <a:solidFill>
                          <a:schemeClr val="dk1"/>
                        </a:solidFill>
                      </a:endParaRPr>
                    </a:p>
                  </a:txBody>
                  <a:tcPr marT="91425" marB="91425" marR="91425" marL="91425"/>
                </a:tc>
              </a:tr>
            </a:tbl>
          </a:graphicData>
        </a:graphic>
      </p:graphicFrame>
      <p:sp>
        <p:nvSpPr>
          <p:cNvPr id="374" name="Google Shape;374;p46"/>
          <p:cNvSpPr txBox="1"/>
          <p:nvPr/>
        </p:nvSpPr>
        <p:spPr>
          <a:xfrm>
            <a:off x="5587800" y="4649225"/>
            <a:ext cx="35064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100">
                <a:solidFill>
                  <a:schemeClr val="dk1"/>
                </a:solidFill>
                <a:latin typeface="Trebuchet MS"/>
                <a:ea typeface="Trebuchet MS"/>
                <a:cs typeface="Trebuchet MS"/>
                <a:sym typeface="Trebuchet MS"/>
              </a:rPr>
              <a:t>(Tomlin &amp; Borgetto, 2011)</a:t>
            </a:r>
            <a:endParaRPr sz="1100">
              <a:solidFill>
                <a:schemeClr val="dk1"/>
              </a:solidFill>
              <a:latin typeface="Trebuchet MS"/>
              <a:ea typeface="Trebuchet MS"/>
              <a:cs typeface="Trebuchet MS"/>
              <a:sym typeface="Trebuchet MS"/>
            </a:endParaRPr>
          </a:p>
        </p:txBody>
      </p:sp>
      <p:sp>
        <p:nvSpPr>
          <p:cNvPr id="375" name="Google Shape;375;p46"/>
          <p:cNvSpPr txBox="1"/>
          <p:nvPr>
            <p:ph idx="4294967295" type="title"/>
          </p:nvPr>
        </p:nvSpPr>
        <p:spPr>
          <a:xfrm>
            <a:off x="235600" y="122305"/>
            <a:ext cx="8229600" cy="50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AOTA’s Level of Evidence </a:t>
            </a:r>
            <a:endParaRPr/>
          </a:p>
        </p:txBody>
      </p:sp>
      <p:pic>
        <p:nvPicPr>
          <p:cNvPr id="376" name="Google Shape;376;p46" title="Slide-24-update-no.mp3">
            <a:hlinkClick r:id="rId3"/>
          </p:cNvPr>
          <p:cNvPicPr preferRelativeResize="0"/>
          <p:nvPr/>
        </p:nvPicPr>
        <p:blipFill>
          <a:blip r:embed="rId4">
            <a:alphaModFix/>
          </a:blip>
          <a:stretch>
            <a:fillRect/>
          </a:stretch>
        </p:blipFill>
        <p:spPr>
          <a:xfrm>
            <a:off x="136379" y="4488600"/>
            <a:ext cx="502500" cy="502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aphicFrame>
        <p:nvGraphicFramePr>
          <p:cNvPr id="381" name="Google Shape;381;p47"/>
          <p:cNvGraphicFramePr/>
          <p:nvPr/>
        </p:nvGraphicFramePr>
        <p:xfrm>
          <a:off x="235600" y="679399"/>
          <a:ext cx="3000000" cy="3000000"/>
        </p:xfrm>
        <a:graphic>
          <a:graphicData uri="http://schemas.openxmlformats.org/drawingml/2006/table">
            <a:tbl>
              <a:tblPr>
                <a:noFill/>
                <a:tableStyleId>{5A93D581-D695-4EED-8574-5E277D221AEF}</a:tableStyleId>
              </a:tblPr>
              <a:tblGrid>
                <a:gridCol w="1456200"/>
                <a:gridCol w="1147800"/>
                <a:gridCol w="6089975"/>
              </a:tblGrid>
              <a:tr h="653750">
                <a:tc>
                  <a:txBody>
                    <a:bodyPr/>
                    <a:lstStyle/>
                    <a:p>
                      <a:pPr indent="0" lvl="0" marL="0" rtl="0" algn="ctr">
                        <a:spcBef>
                          <a:spcPts val="0"/>
                        </a:spcBef>
                        <a:spcAft>
                          <a:spcPts val="0"/>
                        </a:spcAft>
                        <a:buNone/>
                      </a:pPr>
                      <a:r>
                        <a:rPr b="1" lang="en" sz="1800">
                          <a:solidFill>
                            <a:schemeClr val="lt1"/>
                          </a:solidFill>
                        </a:rPr>
                        <a:t>Level of Evidence </a:t>
                      </a:r>
                      <a:endParaRPr b="1" sz="1800">
                        <a:solidFill>
                          <a:schemeClr val="lt1"/>
                        </a:solidFill>
                      </a:endParaRPr>
                    </a:p>
                  </a:txBody>
                  <a:tcPr marT="91425" marB="91425" marR="91425" marL="91425">
                    <a:solidFill>
                      <a:schemeClr val="dk1"/>
                    </a:solidFill>
                  </a:tcPr>
                </a:tc>
                <a:tc>
                  <a:txBody>
                    <a:bodyPr/>
                    <a:lstStyle/>
                    <a:p>
                      <a:pPr indent="0" lvl="0" marL="0" rtl="0" algn="ctr">
                        <a:spcBef>
                          <a:spcPts val="0"/>
                        </a:spcBef>
                        <a:spcAft>
                          <a:spcPts val="0"/>
                        </a:spcAft>
                        <a:buNone/>
                      </a:pPr>
                      <a:r>
                        <a:rPr b="1" lang="en" sz="1800">
                          <a:solidFill>
                            <a:schemeClr val="lt1"/>
                          </a:solidFill>
                        </a:rPr>
                        <a:t># of Articles</a:t>
                      </a:r>
                      <a:endParaRPr b="1" sz="1800">
                        <a:solidFill>
                          <a:schemeClr val="lt1"/>
                        </a:solidFill>
                      </a:endParaRPr>
                    </a:p>
                  </a:txBody>
                  <a:tcPr marT="91425" marB="91425" marR="91425" marL="91425">
                    <a:solidFill>
                      <a:schemeClr val="dk1"/>
                    </a:solidFill>
                  </a:tcPr>
                </a:tc>
                <a:tc>
                  <a:txBody>
                    <a:bodyPr/>
                    <a:lstStyle/>
                    <a:p>
                      <a:pPr indent="0" lvl="0" marL="0" rtl="0" algn="ctr">
                        <a:spcBef>
                          <a:spcPts val="0"/>
                        </a:spcBef>
                        <a:spcAft>
                          <a:spcPts val="0"/>
                        </a:spcAft>
                        <a:buNone/>
                      </a:pPr>
                      <a:r>
                        <a:rPr b="1" lang="en" sz="1800">
                          <a:solidFill>
                            <a:schemeClr val="lt1"/>
                          </a:solidFill>
                        </a:rPr>
                        <a:t>Articles </a:t>
                      </a:r>
                      <a:r>
                        <a:rPr b="1" lang="en" sz="1800">
                          <a:solidFill>
                            <a:schemeClr val="lt1"/>
                          </a:solidFill>
                        </a:rPr>
                        <a:t> </a:t>
                      </a:r>
                      <a:endParaRPr b="1" sz="1800">
                        <a:solidFill>
                          <a:schemeClr val="lt1"/>
                        </a:solidFill>
                      </a:endParaRPr>
                    </a:p>
                  </a:txBody>
                  <a:tcPr marT="91425" marB="91425" marR="91425" marL="91425">
                    <a:solidFill>
                      <a:schemeClr val="dk1"/>
                    </a:solidFill>
                  </a:tcPr>
                </a:tc>
              </a:tr>
              <a:tr h="773150">
                <a:tc>
                  <a:txBody>
                    <a:bodyPr/>
                    <a:lstStyle/>
                    <a:p>
                      <a:pPr indent="0" lvl="0" marL="0" rtl="0" algn="ctr">
                        <a:spcBef>
                          <a:spcPts val="0"/>
                        </a:spcBef>
                        <a:spcAft>
                          <a:spcPts val="0"/>
                        </a:spcAft>
                        <a:buNone/>
                      </a:pPr>
                      <a:r>
                        <a:rPr b="1" lang="en" sz="1600">
                          <a:solidFill>
                            <a:schemeClr val="dk1"/>
                          </a:solidFill>
                        </a:rPr>
                        <a:t>Level I </a:t>
                      </a:r>
                      <a:endParaRPr b="1" sz="1600">
                        <a:solidFill>
                          <a:schemeClr val="dk1"/>
                        </a:solidFill>
                      </a:endParaRPr>
                    </a:p>
                  </a:txBody>
                  <a:tcPr marT="91425" marB="91425" marR="91425" marL="91425" anchor="ctr"/>
                </a:tc>
                <a:tc>
                  <a:txBody>
                    <a:bodyPr/>
                    <a:lstStyle/>
                    <a:p>
                      <a:pPr indent="0" lvl="0" marL="0" rtl="0" algn="ctr">
                        <a:lnSpc>
                          <a:spcPct val="115000"/>
                        </a:lnSpc>
                        <a:spcBef>
                          <a:spcPts val="0"/>
                        </a:spcBef>
                        <a:spcAft>
                          <a:spcPts val="0"/>
                        </a:spcAft>
                        <a:buNone/>
                      </a:pPr>
                      <a:r>
                        <a:rPr b="1" lang="en" sz="1600">
                          <a:solidFill>
                            <a:schemeClr val="dk1"/>
                          </a:solidFill>
                        </a:rPr>
                        <a:t>5</a:t>
                      </a:r>
                      <a:endParaRPr b="1" sz="1600">
                        <a:solidFill>
                          <a:schemeClr val="dk1"/>
                        </a:solidFill>
                      </a:endParaRPr>
                    </a:p>
                  </a:txBody>
                  <a:tcPr marT="91425" marB="91425" marR="91425" marL="91425" anchor="ctr"/>
                </a:tc>
                <a:tc>
                  <a:txBody>
                    <a:bodyPr/>
                    <a:lstStyle/>
                    <a:p>
                      <a:pPr indent="0" lvl="0" marL="0" rtl="0" algn="l">
                        <a:lnSpc>
                          <a:spcPct val="115000"/>
                        </a:lnSpc>
                        <a:spcBef>
                          <a:spcPts val="0"/>
                        </a:spcBef>
                        <a:spcAft>
                          <a:spcPts val="0"/>
                        </a:spcAft>
                        <a:buNone/>
                      </a:pPr>
                      <a:r>
                        <a:rPr lang="en" sz="1600">
                          <a:solidFill>
                            <a:schemeClr val="dk1"/>
                          </a:solidFill>
                        </a:rPr>
                        <a:t>Hanks</a:t>
                      </a:r>
                      <a:r>
                        <a:rPr lang="en" sz="1600">
                          <a:solidFill>
                            <a:schemeClr val="dk1"/>
                          </a:solidFill>
                        </a:rPr>
                        <a:t> et al., 2021;  Hoek et al., 2021;  Rytter et al., 2019;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Suffoletto et al., 2013; </a:t>
                      </a:r>
                      <a:r>
                        <a:rPr lang="en" sz="1600">
                          <a:solidFill>
                            <a:schemeClr val="dk1"/>
                          </a:solidFill>
                        </a:rPr>
                        <a:t>Wise et al., 2012;</a:t>
                      </a:r>
                      <a:endParaRPr sz="1600">
                        <a:solidFill>
                          <a:schemeClr val="dk1"/>
                        </a:solidFill>
                      </a:endParaRPr>
                    </a:p>
                  </a:txBody>
                  <a:tcPr marT="91425" marB="91425" marR="91425" marL="91425"/>
                </a:tc>
              </a:tr>
              <a:tr h="516625">
                <a:tc>
                  <a:txBody>
                    <a:bodyPr/>
                    <a:lstStyle/>
                    <a:p>
                      <a:pPr indent="0" lvl="0" marL="0" rtl="0" algn="ctr">
                        <a:spcBef>
                          <a:spcPts val="0"/>
                        </a:spcBef>
                        <a:spcAft>
                          <a:spcPts val="0"/>
                        </a:spcAft>
                        <a:buNone/>
                      </a:pPr>
                      <a:r>
                        <a:rPr b="1" lang="en" sz="1600">
                          <a:solidFill>
                            <a:schemeClr val="dk1"/>
                          </a:solidFill>
                        </a:rPr>
                        <a:t>Level II</a:t>
                      </a:r>
                      <a:endParaRPr b="1" sz="1600">
                        <a:solidFill>
                          <a:schemeClr val="dk1"/>
                        </a:solidFill>
                      </a:endParaRPr>
                    </a:p>
                  </a:txBody>
                  <a:tcPr marT="91425" marB="91425" marR="91425" marL="91425" anchor="ctr">
                    <a:solidFill>
                      <a:srgbClr val="58B7DD">
                        <a:alpha val="23920"/>
                      </a:srgbClr>
                    </a:solidFill>
                  </a:tcPr>
                </a:tc>
                <a:tc>
                  <a:txBody>
                    <a:bodyPr/>
                    <a:lstStyle/>
                    <a:p>
                      <a:pPr indent="0" lvl="0" marL="0" rtl="0" algn="ctr">
                        <a:spcBef>
                          <a:spcPts val="0"/>
                        </a:spcBef>
                        <a:spcAft>
                          <a:spcPts val="0"/>
                        </a:spcAft>
                        <a:buNone/>
                      </a:pPr>
                      <a:r>
                        <a:rPr b="1" lang="en" sz="1600">
                          <a:solidFill>
                            <a:schemeClr val="dk1"/>
                          </a:solidFill>
                        </a:rPr>
                        <a:t>1</a:t>
                      </a:r>
                      <a:endParaRPr b="1" sz="1600">
                        <a:solidFill>
                          <a:schemeClr val="dk1"/>
                        </a:solidFill>
                      </a:endParaRPr>
                    </a:p>
                  </a:txBody>
                  <a:tcPr marT="91425" marB="91425" marR="91425" marL="91425" anchor="ctr">
                    <a:solidFill>
                      <a:srgbClr val="58B7DD">
                        <a:alpha val="23920"/>
                      </a:srgbClr>
                    </a:solidFill>
                  </a:tcPr>
                </a:tc>
                <a:tc>
                  <a:txBody>
                    <a:bodyPr/>
                    <a:lstStyle/>
                    <a:p>
                      <a:pPr indent="0" lvl="0" marL="0" rtl="0" algn="l">
                        <a:spcBef>
                          <a:spcPts val="0"/>
                        </a:spcBef>
                        <a:spcAft>
                          <a:spcPts val="0"/>
                        </a:spcAft>
                        <a:buNone/>
                      </a:pPr>
                      <a:r>
                        <a:rPr lang="en" sz="1600">
                          <a:solidFill>
                            <a:schemeClr val="dk1"/>
                          </a:solidFill>
                        </a:rPr>
                        <a:t>Di Battista et al., 2014</a:t>
                      </a:r>
                      <a:endParaRPr sz="1600">
                        <a:solidFill>
                          <a:schemeClr val="dk1"/>
                        </a:solidFill>
                      </a:endParaRPr>
                    </a:p>
                  </a:txBody>
                  <a:tcPr marT="91425" marB="91425" marR="91425" marL="91425">
                    <a:solidFill>
                      <a:srgbClr val="58B7DD">
                        <a:alpha val="23920"/>
                      </a:srgbClr>
                    </a:solidFill>
                  </a:tcPr>
                </a:tc>
              </a:tr>
              <a:tr h="794825">
                <a:tc>
                  <a:txBody>
                    <a:bodyPr/>
                    <a:lstStyle/>
                    <a:p>
                      <a:pPr indent="0" lvl="0" marL="0" rtl="0" algn="ctr">
                        <a:spcBef>
                          <a:spcPts val="0"/>
                        </a:spcBef>
                        <a:spcAft>
                          <a:spcPts val="0"/>
                        </a:spcAft>
                        <a:buNone/>
                      </a:pPr>
                      <a:r>
                        <a:rPr b="1" lang="en" sz="1600">
                          <a:solidFill>
                            <a:schemeClr val="dk1"/>
                          </a:solidFill>
                        </a:rPr>
                        <a:t>Level III</a:t>
                      </a:r>
                      <a:endParaRPr b="1" sz="1600">
                        <a:solidFill>
                          <a:schemeClr val="dk1"/>
                        </a:solidFill>
                      </a:endParaRPr>
                    </a:p>
                  </a:txBody>
                  <a:tcPr marT="91425" marB="91425" marR="91425" marL="91425" anchor="ctr"/>
                </a:tc>
                <a:tc>
                  <a:txBody>
                    <a:bodyPr/>
                    <a:lstStyle/>
                    <a:p>
                      <a:pPr indent="0" lvl="0" marL="0" rtl="0" algn="ctr">
                        <a:spcBef>
                          <a:spcPts val="0"/>
                        </a:spcBef>
                        <a:spcAft>
                          <a:spcPts val="0"/>
                        </a:spcAft>
                        <a:buNone/>
                      </a:pPr>
                      <a:r>
                        <a:rPr b="1" lang="en" sz="1600">
                          <a:solidFill>
                            <a:schemeClr val="dk1"/>
                          </a:solidFill>
                        </a:rPr>
                        <a:t>3</a:t>
                      </a:r>
                      <a:endParaRPr b="1" sz="1600">
                        <a:solidFill>
                          <a:schemeClr val="dk1"/>
                        </a:solidFill>
                      </a:endParaRPr>
                    </a:p>
                  </a:txBody>
                  <a:tcPr marT="91425" marB="91425" marR="91425" marL="91425" anchor="ctr"/>
                </a:tc>
                <a:tc>
                  <a:txBody>
                    <a:bodyPr/>
                    <a:lstStyle/>
                    <a:p>
                      <a:pPr indent="0" lvl="0" marL="0" rtl="0" algn="l">
                        <a:spcBef>
                          <a:spcPts val="0"/>
                        </a:spcBef>
                        <a:spcAft>
                          <a:spcPts val="0"/>
                        </a:spcAft>
                        <a:buNone/>
                      </a:pPr>
                      <a:r>
                        <a:rPr lang="en" sz="1600">
                          <a:solidFill>
                            <a:schemeClr val="dk1"/>
                          </a:solidFill>
                        </a:rPr>
                        <a:t>Bay &amp; Chan, 2019;  Gauvain-LePage et al., 2020;  Donnelly et al., 2019</a:t>
                      </a:r>
                      <a:endParaRPr sz="1600">
                        <a:solidFill>
                          <a:schemeClr val="dk1"/>
                        </a:solidFill>
                      </a:endParaRPr>
                    </a:p>
                  </a:txBody>
                  <a:tcPr marT="91425" marB="91425" marR="91425" marL="91425"/>
                </a:tc>
              </a:tr>
              <a:tr h="548675">
                <a:tc>
                  <a:txBody>
                    <a:bodyPr/>
                    <a:lstStyle/>
                    <a:p>
                      <a:pPr indent="0" lvl="0" marL="0" rtl="0" algn="ctr">
                        <a:spcBef>
                          <a:spcPts val="0"/>
                        </a:spcBef>
                        <a:spcAft>
                          <a:spcPts val="0"/>
                        </a:spcAft>
                        <a:buNone/>
                      </a:pPr>
                      <a:r>
                        <a:rPr b="1" lang="en" sz="1600">
                          <a:solidFill>
                            <a:schemeClr val="dk1"/>
                          </a:solidFill>
                        </a:rPr>
                        <a:t>Level IV</a:t>
                      </a:r>
                      <a:endParaRPr b="1" sz="1600">
                        <a:solidFill>
                          <a:schemeClr val="dk1"/>
                        </a:solidFill>
                      </a:endParaRPr>
                    </a:p>
                  </a:txBody>
                  <a:tcPr marT="91425" marB="91425" marR="91425" marL="91425" anchor="ctr">
                    <a:solidFill>
                      <a:srgbClr val="58B7DD">
                        <a:alpha val="23920"/>
                      </a:srgbClr>
                    </a:solidFill>
                  </a:tcPr>
                </a:tc>
                <a:tc>
                  <a:txBody>
                    <a:bodyPr/>
                    <a:lstStyle/>
                    <a:p>
                      <a:pPr indent="0" lvl="0" marL="0" rtl="0" algn="ctr">
                        <a:spcBef>
                          <a:spcPts val="0"/>
                        </a:spcBef>
                        <a:spcAft>
                          <a:spcPts val="0"/>
                        </a:spcAft>
                        <a:buNone/>
                      </a:pPr>
                      <a:r>
                        <a:rPr b="1" lang="en" sz="1600">
                          <a:solidFill>
                            <a:schemeClr val="dk1"/>
                          </a:solidFill>
                        </a:rPr>
                        <a:t>1</a:t>
                      </a:r>
                      <a:endParaRPr b="1" sz="1600">
                        <a:solidFill>
                          <a:schemeClr val="dk1"/>
                        </a:solidFill>
                      </a:endParaRPr>
                    </a:p>
                  </a:txBody>
                  <a:tcPr marT="91425" marB="91425" marR="91425" marL="91425" anchor="ctr">
                    <a:solidFill>
                      <a:srgbClr val="58B7DD">
                        <a:alpha val="23920"/>
                      </a:srgbClr>
                    </a:solidFill>
                  </a:tcPr>
                </a:tc>
                <a:tc>
                  <a:txBody>
                    <a:bodyPr/>
                    <a:lstStyle/>
                    <a:p>
                      <a:pPr indent="0" lvl="0" marL="0" rtl="0" algn="l">
                        <a:lnSpc>
                          <a:spcPct val="115000"/>
                        </a:lnSpc>
                        <a:spcBef>
                          <a:spcPts val="0"/>
                        </a:spcBef>
                        <a:spcAft>
                          <a:spcPts val="0"/>
                        </a:spcAft>
                        <a:buNone/>
                      </a:pPr>
                      <a:r>
                        <a:rPr lang="en" sz="1600">
                          <a:solidFill>
                            <a:schemeClr val="dk1"/>
                          </a:solidFill>
                        </a:rPr>
                        <a:t>Sasse et al., 2014</a:t>
                      </a:r>
                      <a:endParaRPr sz="1600">
                        <a:solidFill>
                          <a:schemeClr val="dk1"/>
                        </a:solidFill>
                      </a:endParaRPr>
                    </a:p>
                  </a:txBody>
                  <a:tcPr marT="91425" marB="91425" marR="91425" marL="91425">
                    <a:solidFill>
                      <a:srgbClr val="58B7DD">
                        <a:alpha val="23920"/>
                      </a:srgbClr>
                    </a:solidFill>
                  </a:tcPr>
                </a:tc>
              </a:tr>
              <a:tr h="532725">
                <a:tc>
                  <a:txBody>
                    <a:bodyPr/>
                    <a:lstStyle/>
                    <a:p>
                      <a:pPr indent="0" lvl="0" marL="0" rtl="0" algn="ctr">
                        <a:spcBef>
                          <a:spcPts val="0"/>
                        </a:spcBef>
                        <a:spcAft>
                          <a:spcPts val="0"/>
                        </a:spcAft>
                        <a:buNone/>
                      </a:pPr>
                      <a:r>
                        <a:rPr b="1" lang="en" sz="1600">
                          <a:solidFill>
                            <a:schemeClr val="dk1"/>
                          </a:solidFill>
                        </a:rPr>
                        <a:t>Level V </a:t>
                      </a:r>
                      <a:endParaRPr b="1" sz="1600">
                        <a:solidFill>
                          <a:schemeClr val="dk1"/>
                        </a:solidFill>
                      </a:endParaRPr>
                    </a:p>
                  </a:txBody>
                  <a:tcPr marT="91425" marB="91425" marR="91425" marL="91425" anchor="ctr"/>
                </a:tc>
                <a:tc>
                  <a:txBody>
                    <a:bodyPr/>
                    <a:lstStyle/>
                    <a:p>
                      <a:pPr indent="0" lvl="0" marL="0" rtl="0" algn="ctr">
                        <a:spcBef>
                          <a:spcPts val="0"/>
                        </a:spcBef>
                        <a:spcAft>
                          <a:spcPts val="0"/>
                        </a:spcAft>
                        <a:buNone/>
                      </a:pPr>
                      <a:r>
                        <a:rPr b="1" lang="en" sz="1600">
                          <a:solidFill>
                            <a:schemeClr val="dk1"/>
                          </a:solidFill>
                        </a:rPr>
                        <a:t>0</a:t>
                      </a:r>
                      <a:endParaRPr b="1" sz="1600">
                        <a:solidFill>
                          <a:schemeClr val="dk1"/>
                        </a:solidFill>
                      </a:endParaRPr>
                    </a:p>
                  </a:txBody>
                  <a:tcPr marT="91425" marB="91425" marR="91425" marL="91425" anchor="ctr"/>
                </a:tc>
                <a:tc>
                  <a:txBody>
                    <a:bodyPr/>
                    <a:lstStyle/>
                    <a:p>
                      <a:pPr indent="0" lvl="0" marL="0" rtl="0" algn="l">
                        <a:spcBef>
                          <a:spcPts val="0"/>
                        </a:spcBef>
                        <a:spcAft>
                          <a:spcPts val="0"/>
                        </a:spcAft>
                        <a:buNone/>
                      </a:pPr>
                      <a:r>
                        <a:t/>
                      </a:r>
                      <a:endParaRPr sz="1600">
                        <a:solidFill>
                          <a:schemeClr val="dk1"/>
                        </a:solidFill>
                      </a:endParaRPr>
                    </a:p>
                  </a:txBody>
                  <a:tcPr marT="91425" marB="91425" marR="91425" marL="91425"/>
                </a:tc>
              </a:tr>
            </a:tbl>
          </a:graphicData>
        </a:graphic>
      </p:graphicFrame>
      <p:sp>
        <p:nvSpPr>
          <p:cNvPr id="382" name="Google Shape;382;p47"/>
          <p:cNvSpPr txBox="1"/>
          <p:nvPr>
            <p:ph idx="4294967295" type="title"/>
          </p:nvPr>
        </p:nvSpPr>
        <p:spPr>
          <a:xfrm>
            <a:off x="235600" y="122305"/>
            <a:ext cx="8229600" cy="50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Articles Reviewed Level of Evidence </a:t>
            </a:r>
            <a:endParaRPr/>
          </a:p>
        </p:txBody>
      </p:sp>
      <p:pic>
        <p:nvPicPr>
          <p:cNvPr id="383" name="Google Shape;383;p47" title="Slide 25.mp3">
            <a:hlinkClick r:id="rId3"/>
          </p:cNvPr>
          <p:cNvPicPr preferRelativeResize="0"/>
          <p:nvPr/>
        </p:nvPicPr>
        <p:blipFill>
          <a:blip r:embed="rId4">
            <a:alphaModFix/>
          </a:blip>
          <a:stretch>
            <a:fillRect/>
          </a:stretch>
        </p:blipFill>
        <p:spPr>
          <a:xfrm>
            <a:off x="64100" y="4564800"/>
            <a:ext cx="502500" cy="502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8"/>
          <p:cNvSpPr txBox="1"/>
          <p:nvPr>
            <p:ph type="title"/>
          </p:nvPr>
        </p:nvSpPr>
        <p:spPr>
          <a:xfrm>
            <a:off x="0" y="1566313"/>
            <a:ext cx="9144000" cy="1828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a:t>Results of the Literature </a:t>
            </a:r>
            <a:endParaRPr b="1"/>
          </a:p>
        </p:txBody>
      </p:sp>
      <p:pic>
        <p:nvPicPr>
          <p:cNvPr id="389" name="Google Shape;389;p48" title="Slide-26.mp3">
            <a:hlinkClick r:id="rId3"/>
          </p:cNvPr>
          <p:cNvPicPr preferRelativeResize="0"/>
          <p:nvPr/>
        </p:nvPicPr>
        <p:blipFill>
          <a:blip r:embed="rId4">
            <a:alphaModFix/>
          </a:blip>
          <a:stretch>
            <a:fillRect/>
          </a:stretch>
        </p:blipFill>
        <p:spPr>
          <a:xfrm>
            <a:off x="126025" y="4262680"/>
            <a:ext cx="656450" cy="6564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grpSp>
        <p:nvGrpSpPr>
          <p:cNvPr id="394" name="Google Shape;394;p49"/>
          <p:cNvGrpSpPr/>
          <p:nvPr/>
        </p:nvGrpSpPr>
        <p:grpSpPr>
          <a:xfrm>
            <a:off x="356550" y="1097175"/>
            <a:ext cx="2491133" cy="3477637"/>
            <a:chOff x="1118234" y="283725"/>
            <a:chExt cx="2094445" cy="3819900"/>
          </a:xfrm>
        </p:grpSpPr>
        <p:sp>
          <p:nvSpPr>
            <p:cNvPr id="395" name="Google Shape;395;p49"/>
            <p:cNvSpPr/>
            <p:nvPr/>
          </p:nvSpPr>
          <p:spPr>
            <a:xfrm>
              <a:off x="1178643" y="283725"/>
              <a:ext cx="2030400" cy="3819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9"/>
            <p:cNvSpPr/>
            <p:nvPr/>
          </p:nvSpPr>
          <p:spPr>
            <a:xfrm>
              <a:off x="1118234" y="341749"/>
              <a:ext cx="2048100" cy="15210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9"/>
            <p:cNvSpPr/>
            <p:nvPr/>
          </p:nvSpPr>
          <p:spPr>
            <a:xfrm>
              <a:off x="1225915" y="464504"/>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Roboto"/>
                  <a:ea typeface="Roboto"/>
                  <a:cs typeface="Roboto"/>
                  <a:sym typeface="Roboto"/>
                </a:rPr>
                <a:t>Sample</a:t>
              </a:r>
              <a:endParaRPr b="1" sz="3000">
                <a:solidFill>
                  <a:schemeClr val="dk1"/>
                </a:solidFill>
                <a:latin typeface="Roboto"/>
                <a:ea typeface="Roboto"/>
                <a:cs typeface="Roboto"/>
                <a:sym typeface="Roboto"/>
              </a:endParaRPr>
            </a:p>
            <a:p>
              <a:pPr indent="0" lvl="0" marL="0" rtl="0" algn="l">
                <a:spcBef>
                  <a:spcPts val="0"/>
                </a:spcBef>
                <a:spcAft>
                  <a:spcPts val="0"/>
                </a:spcAft>
                <a:buNone/>
              </a:pPr>
              <a:r>
                <a:rPr b="1" lang="en" sz="3000">
                  <a:solidFill>
                    <a:schemeClr val="dk1"/>
                  </a:solidFill>
                  <a:latin typeface="Roboto"/>
                  <a:ea typeface="Roboto"/>
                  <a:cs typeface="Roboto"/>
                  <a:sym typeface="Roboto"/>
                </a:rPr>
                <a:t>Size</a:t>
              </a:r>
              <a:endParaRPr b="1" sz="3000">
                <a:solidFill>
                  <a:schemeClr val="dk1"/>
                </a:solidFill>
                <a:latin typeface="Roboto"/>
                <a:ea typeface="Roboto"/>
                <a:cs typeface="Roboto"/>
                <a:sym typeface="Roboto"/>
              </a:endParaRPr>
            </a:p>
          </p:txBody>
        </p:sp>
        <p:sp>
          <p:nvSpPr>
            <p:cNvPr id="398" name="Google Shape;398;p49"/>
            <p:cNvSpPr/>
            <p:nvPr/>
          </p:nvSpPr>
          <p:spPr>
            <a:xfrm rot="5400000">
              <a:off x="1938861" y="1918245"/>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9"/>
            <p:cNvSpPr/>
            <p:nvPr/>
          </p:nvSpPr>
          <p:spPr>
            <a:xfrm>
              <a:off x="1182279" y="2428524"/>
              <a:ext cx="2030400" cy="14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1"/>
                  </a:solidFill>
                  <a:latin typeface="Trebuchet MS"/>
                  <a:ea typeface="Trebuchet MS"/>
                  <a:cs typeface="Trebuchet MS"/>
                  <a:sym typeface="Trebuchet MS"/>
                </a:rPr>
                <a:t>Average n= 318</a:t>
              </a:r>
              <a:endParaRPr b="1" sz="2300">
                <a:solidFill>
                  <a:schemeClr val="lt1"/>
                </a:solidFill>
                <a:latin typeface="Trebuchet MS"/>
                <a:ea typeface="Trebuchet MS"/>
                <a:cs typeface="Trebuchet MS"/>
                <a:sym typeface="Trebuchet MS"/>
              </a:endParaRPr>
            </a:p>
            <a:p>
              <a:pPr indent="0" lvl="0" marL="0" rtl="0" algn="ctr">
                <a:spcBef>
                  <a:spcPts val="0"/>
                </a:spcBef>
                <a:spcAft>
                  <a:spcPts val="0"/>
                </a:spcAft>
                <a:buNone/>
              </a:pPr>
              <a:r>
                <a:t/>
              </a:r>
              <a:endParaRPr b="1" sz="2300">
                <a:solidFill>
                  <a:schemeClr val="lt1"/>
                </a:solidFill>
                <a:latin typeface="Trebuchet MS"/>
                <a:ea typeface="Trebuchet MS"/>
                <a:cs typeface="Trebuchet MS"/>
                <a:sym typeface="Trebuchet MS"/>
              </a:endParaRPr>
            </a:p>
            <a:p>
              <a:pPr indent="0" lvl="0" marL="0" rtl="0" algn="ctr">
                <a:spcBef>
                  <a:spcPts val="0"/>
                </a:spcBef>
                <a:spcAft>
                  <a:spcPts val="0"/>
                </a:spcAft>
                <a:buNone/>
              </a:pPr>
              <a:r>
                <a:rPr b="1" lang="en" sz="1700">
                  <a:solidFill>
                    <a:schemeClr val="lt1"/>
                  </a:solidFill>
                  <a:latin typeface="Trebuchet MS"/>
                  <a:ea typeface="Trebuchet MS"/>
                  <a:cs typeface="Trebuchet MS"/>
                  <a:sym typeface="Trebuchet MS"/>
                </a:rPr>
                <a:t>Range n = </a:t>
              </a:r>
              <a:r>
                <a:rPr b="1" lang="en" sz="1700">
                  <a:solidFill>
                    <a:schemeClr val="lt1"/>
                  </a:solidFill>
                  <a:latin typeface="Trebuchet MS"/>
                  <a:ea typeface="Trebuchet MS"/>
                  <a:cs typeface="Trebuchet MS"/>
                  <a:sym typeface="Trebuchet MS"/>
                </a:rPr>
                <a:t>11-1,563</a:t>
              </a:r>
              <a:endParaRPr b="1" sz="1700">
                <a:solidFill>
                  <a:schemeClr val="lt1"/>
                </a:solidFill>
                <a:latin typeface="Trebuchet MS"/>
                <a:ea typeface="Trebuchet MS"/>
                <a:cs typeface="Trebuchet MS"/>
                <a:sym typeface="Trebuchet MS"/>
              </a:endParaRPr>
            </a:p>
            <a:p>
              <a:pPr indent="0" lvl="0" marL="0" rtl="0" algn="ctr">
                <a:spcBef>
                  <a:spcPts val="0"/>
                </a:spcBef>
                <a:spcAft>
                  <a:spcPts val="0"/>
                </a:spcAft>
                <a:buNone/>
              </a:pPr>
              <a:r>
                <a:t/>
              </a:r>
              <a:endParaRPr b="1" sz="1200">
                <a:solidFill>
                  <a:schemeClr val="lt1"/>
                </a:solidFill>
                <a:latin typeface="Trebuchet MS"/>
                <a:ea typeface="Trebuchet MS"/>
                <a:cs typeface="Trebuchet MS"/>
                <a:sym typeface="Trebuchet MS"/>
              </a:endParaRPr>
            </a:p>
            <a:p>
              <a:pPr indent="0" lvl="0" marL="0" rtl="0" algn="ctr">
                <a:spcBef>
                  <a:spcPts val="0"/>
                </a:spcBef>
                <a:spcAft>
                  <a:spcPts val="0"/>
                </a:spcAft>
                <a:buNone/>
              </a:pPr>
              <a:r>
                <a:rPr b="1" lang="en" sz="1200">
                  <a:solidFill>
                    <a:schemeClr val="lt1"/>
                  </a:solidFill>
                  <a:latin typeface="Trebuchet MS"/>
                  <a:ea typeface="Trebuchet MS"/>
                  <a:cs typeface="Trebuchet MS"/>
                  <a:sym typeface="Trebuchet MS"/>
                </a:rPr>
                <a:t>Majority of studies &lt; 100</a:t>
              </a:r>
              <a:endParaRPr b="1" sz="1200">
                <a:solidFill>
                  <a:schemeClr val="lt1"/>
                </a:solidFill>
                <a:latin typeface="Trebuchet MS"/>
                <a:ea typeface="Trebuchet MS"/>
                <a:cs typeface="Trebuchet MS"/>
                <a:sym typeface="Trebuchet MS"/>
              </a:endParaRPr>
            </a:p>
          </p:txBody>
        </p:sp>
      </p:grpSp>
      <p:grpSp>
        <p:nvGrpSpPr>
          <p:cNvPr id="400" name="Google Shape;400;p49"/>
          <p:cNvGrpSpPr/>
          <p:nvPr/>
        </p:nvGrpSpPr>
        <p:grpSpPr>
          <a:xfrm>
            <a:off x="3110775" y="1097200"/>
            <a:ext cx="2582589" cy="3477577"/>
            <a:chOff x="1118223" y="283725"/>
            <a:chExt cx="2090827" cy="4076400"/>
          </a:xfrm>
        </p:grpSpPr>
        <p:sp>
          <p:nvSpPr>
            <p:cNvPr id="401" name="Google Shape;401;p49"/>
            <p:cNvSpPr/>
            <p:nvPr/>
          </p:nvSpPr>
          <p:spPr>
            <a:xfrm>
              <a:off x="1178650" y="283725"/>
              <a:ext cx="2030400" cy="407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9"/>
            <p:cNvSpPr/>
            <p:nvPr/>
          </p:nvSpPr>
          <p:spPr>
            <a:xfrm>
              <a:off x="1118223" y="341749"/>
              <a:ext cx="2048100" cy="16704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9"/>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Roboto"/>
                  <a:ea typeface="Roboto"/>
                  <a:cs typeface="Roboto"/>
                  <a:sym typeface="Roboto"/>
                </a:rPr>
                <a:t>Diagnoses</a:t>
              </a:r>
              <a:endParaRPr sz="3000">
                <a:solidFill>
                  <a:schemeClr val="dk1"/>
                </a:solidFill>
                <a:latin typeface="Roboto Thin"/>
                <a:ea typeface="Roboto Thin"/>
                <a:cs typeface="Roboto Thin"/>
                <a:sym typeface="Roboto Thin"/>
              </a:endParaRPr>
            </a:p>
          </p:txBody>
        </p:sp>
        <p:sp>
          <p:nvSpPr>
            <p:cNvPr id="404" name="Google Shape;404;p49"/>
            <p:cNvSpPr/>
            <p:nvPr/>
          </p:nvSpPr>
          <p:spPr>
            <a:xfrm rot="5400000">
              <a:off x="1969089" y="2067658"/>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 name="Google Shape;405;p49"/>
          <p:cNvGrpSpPr/>
          <p:nvPr/>
        </p:nvGrpSpPr>
        <p:grpSpPr>
          <a:xfrm>
            <a:off x="5960800" y="1097197"/>
            <a:ext cx="2896011" cy="3477577"/>
            <a:chOff x="1118218" y="283725"/>
            <a:chExt cx="2090832" cy="4076400"/>
          </a:xfrm>
        </p:grpSpPr>
        <p:sp>
          <p:nvSpPr>
            <p:cNvPr id="406" name="Google Shape;406;p49"/>
            <p:cNvSpPr/>
            <p:nvPr/>
          </p:nvSpPr>
          <p:spPr>
            <a:xfrm>
              <a:off x="1178650" y="283725"/>
              <a:ext cx="2030400" cy="407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9"/>
            <p:cNvSpPr/>
            <p:nvPr/>
          </p:nvSpPr>
          <p:spPr>
            <a:xfrm>
              <a:off x="1118218" y="341753"/>
              <a:ext cx="2048100" cy="16704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9"/>
            <p:cNvSpPr/>
            <p:nvPr/>
          </p:nvSpPr>
          <p:spPr>
            <a:xfrm rot="5400000">
              <a:off x="1946804" y="2067688"/>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9"/>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Roboto"/>
                  <a:ea typeface="Roboto"/>
                  <a:cs typeface="Roboto"/>
                  <a:sym typeface="Roboto"/>
                </a:rPr>
                <a:t>Participant</a:t>
              </a:r>
              <a:endParaRPr b="1" sz="3000">
                <a:solidFill>
                  <a:schemeClr val="dk1"/>
                </a:solidFill>
                <a:latin typeface="Roboto"/>
                <a:ea typeface="Roboto"/>
                <a:cs typeface="Roboto"/>
                <a:sym typeface="Roboto"/>
              </a:endParaRPr>
            </a:p>
            <a:p>
              <a:pPr indent="0" lvl="0" marL="0" rtl="0" algn="l">
                <a:spcBef>
                  <a:spcPts val="0"/>
                </a:spcBef>
                <a:spcAft>
                  <a:spcPts val="0"/>
                </a:spcAft>
                <a:buNone/>
              </a:pPr>
              <a:r>
                <a:rPr b="1" lang="en" sz="3000">
                  <a:solidFill>
                    <a:schemeClr val="dk1"/>
                  </a:solidFill>
                  <a:latin typeface="Roboto"/>
                  <a:ea typeface="Roboto"/>
                  <a:cs typeface="Roboto"/>
                  <a:sym typeface="Roboto"/>
                </a:rPr>
                <a:t>Age</a:t>
              </a:r>
              <a:endParaRPr b="1" sz="3000">
                <a:solidFill>
                  <a:schemeClr val="dk1"/>
                </a:solidFill>
                <a:latin typeface="Roboto"/>
                <a:ea typeface="Roboto"/>
                <a:cs typeface="Roboto"/>
                <a:sym typeface="Roboto"/>
              </a:endParaRPr>
            </a:p>
          </p:txBody>
        </p:sp>
      </p:grpSp>
      <p:sp>
        <p:nvSpPr>
          <p:cNvPr id="410" name="Google Shape;410;p49"/>
          <p:cNvSpPr/>
          <p:nvPr/>
        </p:nvSpPr>
        <p:spPr>
          <a:xfrm>
            <a:off x="6201300" y="3109350"/>
            <a:ext cx="2415000" cy="9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lt1"/>
                </a:solidFill>
                <a:latin typeface="Trebuchet MS"/>
                <a:ea typeface="Trebuchet MS"/>
                <a:cs typeface="Trebuchet MS"/>
                <a:sym typeface="Trebuchet MS"/>
              </a:rPr>
              <a:t>12-70</a:t>
            </a:r>
            <a:endParaRPr b="1" sz="2800">
              <a:solidFill>
                <a:schemeClr val="lt1"/>
              </a:solidFill>
              <a:latin typeface="Trebuchet MS"/>
              <a:ea typeface="Trebuchet MS"/>
              <a:cs typeface="Trebuchet MS"/>
              <a:sym typeface="Trebuchet MS"/>
            </a:endParaRPr>
          </a:p>
          <a:p>
            <a:pPr indent="0" lvl="0" marL="0" rtl="0" algn="ctr">
              <a:spcBef>
                <a:spcPts val="0"/>
              </a:spcBef>
              <a:spcAft>
                <a:spcPts val="0"/>
              </a:spcAft>
              <a:buNone/>
            </a:pPr>
            <a:r>
              <a:t/>
            </a:r>
            <a:endParaRPr b="1">
              <a:solidFill>
                <a:schemeClr val="lt1"/>
              </a:solidFill>
              <a:latin typeface="Trebuchet MS"/>
              <a:ea typeface="Trebuchet MS"/>
              <a:cs typeface="Trebuchet MS"/>
              <a:sym typeface="Trebuchet MS"/>
            </a:endParaRPr>
          </a:p>
          <a:p>
            <a:pPr indent="0" lvl="0" marL="0" rtl="0" algn="ctr">
              <a:spcBef>
                <a:spcPts val="0"/>
              </a:spcBef>
              <a:spcAft>
                <a:spcPts val="0"/>
              </a:spcAft>
              <a:buNone/>
            </a:pPr>
            <a:r>
              <a:rPr b="1" lang="en">
                <a:solidFill>
                  <a:schemeClr val="lt1"/>
                </a:solidFill>
                <a:latin typeface="Trebuchet MS"/>
                <a:ea typeface="Trebuchet MS"/>
                <a:cs typeface="Trebuchet MS"/>
                <a:sym typeface="Trebuchet MS"/>
              </a:rPr>
              <a:t>*(our study aimed to focus on 13-25)</a:t>
            </a:r>
            <a:endParaRPr b="1">
              <a:solidFill>
                <a:schemeClr val="lt1"/>
              </a:solidFill>
              <a:latin typeface="Trebuchet MS"/>
              <a:ea typeface="Trebuchet MS"/>
              <a:cs typeface="Trebuchet MS"/>
              <a:sym typeface="Trebuchet MS"/>
            </a:endParaRPr>
          </a:p>
        </p:txBody>
      </p:sp>
      <p:sp>
        <p:nvSpPr>
          <p:cNvPr id="411" name="Google Shape;411;p49"/>
          <p:cNvSpPr/>
          <p:nvPr/>
        </p:nvSpPr>
        <p:spPr>
          <a:xfrm>
            <a:off x="3194575" y="3074400"/>
            <a:ext cx="2415000" cy="1210500"/>
          </a:xfrm>
          <a:prstGeom prst="rect">
            <a:avLst/>
          </a:prstGeom>
          <a:noFill/>
          <a:ln>
            <a:noFill/>
          </a:ln>
        </p:spPr>
        <p:txBody>
          <a:bodyPr anchorCtr="0" anchor="ctr" bIns="91425" lIns="91425" spcFirstLastPara="1" rIns="91425" wrap="square" tIns="91425">
            <a:noAutofit/>
          </a:bodyPr>
          <a:lstStyle/>
          <a:p>
            <a:pPr indent="-336550" lvl="0" marL="457200" rtl="0" algn="l">
              <a:spcBef>
                <a:spcPts val="0"/>
              </a:spcBef>
              <a:spcAft>
                <a:spcPts val="0"/>
              </a:spcAft>
              <a:buClr>
                <a:schemeClr val="lt1"/>
              </a:buClr>
              <a:buSzPts val="1700"/>
              <a:buFont typeface="Trebuchet MS"/>
              <a:buChar char="●"/>
            </a:pPr>
            <a:r>
              <a:rPr b="1" lang="en" sz="1700">
                <a:solidFill>
                  <a:schemeClr val="lt1"/>
                </a:solidFill>
                <a:latin typeface="Trebuchet MS"/>
                <a:ea typeface="Trebuchet MS"/>
                <a:cs typeface="Trebuchet MS"/>
                <a:sym typeface="Trebuchet MS"/>
              </a:rPr>
              <a:t>Mild Traumatic Brain Injury</a:t>
            </a:r>
            <a:endParaRPr b="1" sz="1700">
              <a:solidFill>
                <a:schemeClr val="lt1"/>
              </a:solidFill>
              <a:latin typeface="Trebuchet MS"/>
              <a:ea typeface="Trebuchet MS"/>
              <a:cs typeface="Trebuchet MS"/>
              <a:sym typeface="Trebuchet MS"/>
            </a:endParaRPr>
          </a:p>
          <a:p>
            <a:pPr indent="-336550" lvl="0" marL="457200" rtl="0" algn="l">
              <a:spcBef>
                <a:spcPts val="0"/>
              </a:spcBef>
              <a:spcAft>
                <a:spcPts val="0"/>
              </a:spcAft>
              <a:buClr>
                <a:schemeClr val="lt1"/>
              </a:buClr>
              <a:buSzPts val="1700"/>
              <a:buFont typeface="Trebuchet MS"/>
              <a:buChar char="●"/>
            </a:pPr>
            <a:r>
              <a:rPr b="1" lang="en" sz="1700">
                <a:solidFill>
                  <a:schemeClr val="lt1"/>
                </a:solidFill>
                <a:latin typeface="Trebuchet MS"/>
                <a:ea typeface="Trebuchet MS"/>
                <a:cs typeface="Trebuchet MS"/>
                <a:sym typeface="Trebuchet MS"/>
              </a:rPr>
              <a:t>Post-Concussive Symptoms / Syndrome</a:t>
            </a:r>
            <a:endParaRPr b="1" sz="1700">
              <a:solidFill>
                <a:schemeClr val="lt1"/>
              </a:solidFill>
              <a:latin typeface="Trebuchet MS"/>
              <a:ea typeface="Trebuchet MS"/>
              <a:cs typeface="Trebuchet MS"/>
              <a:sym typeface="Trebuchet MS"/>
            </a:endParaRPr>
          </a:p>
          <a:p>
            <a:pPr indent="-336550" lvl="0" marL="457200" rtl="0" algn="l">
              <a:spcBef>
                <a:spcPts val="0"/>
              </a:spcBef>
              <a:spcAft>
                <a:spcPts val="0"/>
              </a:spcAft>
              <a:buClr>
                <a:schemeClr val="lt1"/>
              </a:buClr>
              <a:buSzPts val="1700"/>
              <a:buFont typeface="Trebuchet MS"/>
              <a:buChar char="●"/>
            </a:pPr>
            <a:r>
              <a:rPr b="1" lang="en" sz="1700">
                <a:solidFill>
                  <a:schemeClr val="lt1"/>
                </a:solidFill>
                <a:latin typeface="Trebuchet MS"/>
                <a:ea typeface="Trebuchet MS"/>
                <a:cs typeface="Trebuchet MS"/>
                <a:sym typeface="Trebuchet MS"/>
              </a:rPr>
              <a:t>Concussion</a:t>
            </a:r>
            <a:endParaRPr b="1" sz="1700">
              <a:solidFill>
                <a:schemeClr val="lt1"/>
              </a:solidFill>
              <a:latin typeface="Trebuchet MS"/>
              <a:ea typeface="Trebuchet MS"/>
              <a:cs typeface="Trebuchet MS"/>
              <a:sym typeface="Trebuchet MS"/>
            </a:endParaRPr>
          </a:p>
        </p:txBody>
      </p:sp>
      <p:sp>
        <p:nvSpPr>
          <p:cNvPr id="412" name="Google Shape;412;p49"/>
          <p:cNvSpPr txBox="1"/>
          <p:nvPr>
            <p:ph type="title"/>
          </p:nvPr>
        </p:nvSpPr>
        <p:spPr>
          <a:xfrm>
            <a:off x="457200" y="198028"/>
            <a:ext cx="8229600" cy="628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t>Study Characteristics</a:t>
            </a:r>
            <a:endParaRPr b="1"/>
          </a:p>
        </p:txBody>
      </p:sp>
      <p:pic>
        <p:nvPicPr>
          <p:cNvPr id="413" name="Google Shape;413;p49" title="Slide-27.mp3">
            <a:hlinkClick r:id="rId3"/>
          </p:cNvPr>
          <p:cNvPicPr preferRelativeResize="0"/>
          <p:nvPr/>
        </p:nvPicPr>
        <p:blipFill>
          <a:blip r:embed="rId4">
            <a:alphaModFix/>
          </a:blip>
          <a:stretch>
            <a:fillRect/>
          </a:stretch>
        </p:blipFill>
        <p:spPr>
          <a:xfrm>
            <a:off x="92897" y="4362900"/>
            <a:ext cx="628200" cy="628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50"/>
          <p:cNvPicPr preferRelativeResize="0"/>
          <p:nvPr/>
        </p:nvPicPr>
        <p:blipFill>
          <a:blip r:embed="rId3">
            <a:alphaModFix/>
          </a:blip>
          <a:stretch>
            <a:fillRect/>
          </a:stretch>
        </p:blipFill>
        <p:spPr>
          <a:xfrm>
            <a:off x="156650" y="-519350"/>
            <a:ext cx="8830675" cy="6590900"/>
          </a:xfrm>
          <a:prstGeom prst="rect">
            <a:avLst/>
          </a:prstGeom>
          <a:noFill/>
          <a:ln>
            <a:noFill/>
          </a:ln>
        </p:spPr>
      </p:pic>
      <p:sp>
        <p:nvSpPr>
          <p:cNvPr id="419" name="Google Shape;419;p50"/>
          <p:cNvSpPr/>
          <p:nvPr/>
        </p:nvSpPr>
        <p:spPr>
          <a:xfrm>
            <a:off x="1263750" y="1834475"/>
            <a:ext cx="357900" cy="424800"/>
          </a:xfrm>
          <a:prstGeom prst="mathMultiply">
            <a:avLst>
              <a:gd fmla="val 23520" name="adj1"/>
            </a:avLst>
          </a:prstGeom>
          <a:solidFill>
            <a:srgbClr val="FCAF1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0"/>
          <p:cNvSpPr/>
          <p:nvPr/>
        </p:nvSpPr>
        <p:spPr>
          <a:xfrm>
            <a:off x="1427325" y="1409675"/>
            <a:ext cx="357900" cy="424800"/>
          </a:xfrm>
          <a:prstGeom prst="mathMultiply">
            <a:avLst>
              <a:gd fmla="val 23520" name="adj1"/>
            </a:avLst>
          </a:prstGeom>
          <a:solidFill>
            <a:srgbClr val="FCAF1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0"/>
          <p:cNvSpPr/>
          <p:nvPr/>
        </p:nvSpPr>
        <p:spPr>
          <a:xfrm>
            <a:off x="4214100" y="1662725"/>
            <a:ext cx="357900" cy="424800"/>
          </a:xfrm>
          <a:prstGeom prst="mathMultiply">
            <a:avLst>
              <a:gd fmla="val 23520" name="adj1"/>
            </a:avLst>
          </a:prstGeom>
          <a:solidFill>
            <a:srgbClr val="FCAF1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0"/>
          <p:cNvSpPr/>
          <p:nvPr/>
        </p:nvSpPr>
        <p:spPr>
          <a:xfrm>
            <a:off x="8179400" y="3537075"/>
            <a:ext cx="357900" cy="424800"/>
          </a:xfrm>
          <a:prstGeom prst="mathMultiply">
            <a:avLst>
              <a:gd fmla="val 23520" name="adj1"/>
            </a:avLst>
          </a:prstGeom>
          <a:solidFill>
            <a:srgbClr val="FCAF1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0"/>
          <p:cNvSpPr txBox="1"/>
          <p:nvPr/>
        </p:nvSpPr>
        <p:spPr>
          <a:xfrm>
            <a:off x="1677450" y="1964575"/>
            <a:ext cx="1464900" cy="384900"/>
          </a:xfrm>
          <a:prstGeom prst="rect">
            <a:avLst/>
          </a:prstGeom>
          <a:solidFill>
            <a:schemeClr val="lt2"/>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rebuchet MS"/>
                <a:ea typeface="Trebuchet MS"/>
                <a:cs typeface="Trebuchet MS"/>
                <a:sym typeface="Trebuchet MS"/>
              </a:rPr>
              <a:t>United States</a:t>
            </a:r>
            <a:endParaRPr b="1" sz="1300">
              <a:solidFill>
                <a:schemeClr val="dk1"/>
              </a:solidFill>
              <a:latin typeface="Trebuchet MS"/>
              <a:ea typeface="Trebuchet MS"/>
              <a:cs typeface="Trebuchet MS"/>
              <a:sym typeface="Trebuchet MS"/>
            </a:endParaRPr>
          </a:p>
        </p:txBody>
      </p:sp>
      <p:sp>
        <p:nvSpPr>
          <p:cNvPr id="424" name="Google Shape;424;p50"/>
          <p:cNvSpPr txBox="1"/>
          <p:nvPr/>
        </p:nvSpPr>
        <p:spPr>
          <a:xfrm>
            <a:off x="861200" y="1024775"/>
            <a:ext cx="924000" cy="384900"/>
          </a:xfrm>
          <a:prstGeom prst="rect">
            <a:avLst/>
          </a:prstGeom>
          <a:solidFill>
            <a:schemeClr val="lt2"/>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rebuchet MS"/>
                <a:ea typeface="Trebuchet MS"/>
                <a:cs typeface="Trebuchet MS"/>
                <a:sym typeface="Trebuchet MS"/>
              </a:rPr>
              <a:t>Canada</a:t>
            </a:r>
            <a:endParaRPr b="1" sz="1300">
              <a:solidFill>
                <a:schemeClr val="dk1"/>
              </a:solidFill>
              <a:latin typeface="Trebuchet MS"/>
              <a:ea typeface="Trebuchet MS"/>
              <a:cs typeface="Trebuchet MS"/>
              <a:sym typeface="Trebuchet MS"/>
            </a:endParaRPr>
          </a:p>
        </p:txBody>
      </p:sp>
      <p:sp>
        <p:nvSpPr>
          <p:cNvPr id="425" name="Google Shape;425;p50"/>
          <p:cNvSpPr txBox="1"/>
          <p:nvPr/>
        </p:nvSpPr>
        <p:spPr>
          <a:xfrm>
            <a:off x="4572000" y="1277825"/>
            <a:ext cx="996600" cy="384900"/>
          </a:xfrm>
          <a:prstGeom prst="rect">
            <a:avLst/>
          </a:prstGeom>
          <a:solidFill>
            <a:schemeClr val="lt2"/>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rebuchet MS"/>
                <a:ea typeface="Trebuchet MS"/>
                <a:cs typeface="Trebuchet MS"/>
                <a:sym typeface="Trebuchet MS"/>
              </a:rPr>
              <a:t>Germany</a:t>
            </a:r>
            <a:endParaRPr b="1" sz="1300">
              <a:solidFill>
                <a:schemeClr val="dk1"/>
              </a:solidFill>
              <a:latin typeface="Trebuchet MS"/>
              <a:ea typeface="Trebuchet MS"/>
              <a:cs typeface="Trebuchet MS"/>
              <a:sym typeface="Trebuchet MS"/>
            </a:endParaRPr>
          </a:p>
        </p:txBody>
      </p:sp>
      <p:sp>
        <p:nvSpPr>
          <p:cNvPr id="426" name="Google Shape;426;p50"/>
          <p:cNvSpPr txBox="1"/>
          <p:nvPr/>
        </p:nvSpPr>
        <p:spPr>
          <a:xfrm>
            <a:off x="7182800" y="3961875"/>
            <a:ext cx="996600" cy="384900"/>
          </a:xfrm>
          <a:prstGeom prst="rect">
            <a:avLst/>
          </a:prstGeom>
          <a:solidFill>
            <a:schemeClr val="lt2"/>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rebuchet MS"/>
                <a:ea typeface="Trebuchet MS"/>
                <a:cs typeface="Trebuchet MS"/>
                <a:sym typeface="Trebuchet MS"/>
              </a:rPr>
              <a:t>Australia</a:t>
            </a:r>
            <a:endParaRPr b="1" sz="1300">
              <a:solidFill>
                <a:schemeClr val="dk1"/>
              </a:solidFill>
              <a:latin typeface="Trebuchet MS"/>
              <a:ea typeface="Trebuchet MS"/>
              <a:cs typeface="Trebuchet MS"/>
              <a:sym typeface="Trebuchet MS"/>
            </a:endParaRPr>
          </a:p>
        </p:txBody>
      </p:sp>
      <p:sp>
        <p:nvSpPr>
          <p:cNvPr id="427" name="Google Shape;427;p50"/>
          <p:cNvSpPr txBox="1"/>
          <p:nvPr>
            <p:ph idx="4294967295" type="title"/>
          </p:nvPr>
        </p:nvSpPr>
        <p:spPr>
          <a:xfrm>
            <a:off x="457200" y="198028"/>
            <a:ext cx="8229600" cy="628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t>Geographic Locations</a:t>
            </a:r>
            <a:endParaRPr b="1"/>
          </a:p>
        </p:txBody>
      </p:sp>
      <p:pic>
        <p:nvPicPr>
          <p:cNvPr id="428" name="Google Shape;428;p50" title="Slide-28.mp3">
            <a:hlinkClick r:id="rId4"/>
          </p:cNvPr>
          <p:cNvPicPr preferRelativeResize="0"/>
          <p:nvPr/>
        </p:nvPicPr>
        <p:blipFill>
          <a:blip r:embed="rId5">
            <a:alphaModFix/>
          </a:blip>
          <a:stretch>
            <a:fillRect/>
          </a:stretch>
        </p:blipFill>
        <p:spPr>
          <a:xfrm>
            <a:off x="76200" y="4247725"/>
            <a:ext cx="556250" cy="556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graphicFrame>
        <p:nvGraphicFramePr>
          <p:cNvPr id="433" name="Google Shape;433;p51"/>
          <p:cNvGraphicFramePr/>
          <p:nvPr/>
        </p:nvGraphicFramePr>
        <p:xfrm>
          <a:off x="584575" y="116625"/>
          <a:ext cx="3000000" cy="3000000"/>
        </p:xfrm>
        <a:graphic>
          <a:graphicData uri="http://schemas.openxmlformats.org/drawingml/2006/table">
            <a:tbl>
              <a:tblPr>
                <a:noFill/>
                <a:tableStyleId>{5A93D581-D695-4EED-8574-5E277D221AEF}</a:tableStyleId>
              </a:tblPr>
              <a:tblGrid>
                <a:gridCol w="8285200"/>
              </a:tblGrid>
              <a:tr h="928000">
                <a:tc>
                  <a:txBody>
                    <a:bodyPr/>
                    <a:lstStyle/>
                    <a:p>
                      <a:pPr indent="0" lvl="0" marL="0" rtl="0" algn="ctr">
                        <a:spcBef>
                          <a:spcPts val="0"/>
                        </a:spcBef>
                        <a:spcAft>
                          <a:spcPts val="0"/>
                        </a:spcAft>
                        <a:buNone/>
                      </a:pPr>
                      <a:r>
                        <a:rPr b="1" lang="en" sz="2500">
                          <a:solidFill>
                            <a:schemeClr val="dk1"/>
                          </a:solidFill>
                        </a:rPr>
                        <a:t>Primary </a:t>
                      </a:r>
                      <a:r>
                        <a:rPr b="1" lang="en" sz="2500">
                          <a:solidFill>
                            <a:schemeClr val="dk1"/>
                          </a:solidFill>
                        </a:rPr>
                        <a:t>Outcome Measures used across studies (N=10)</a:t>
                      </a:r>
                      <a:endParaRPr b="1" sz="2500">
                        <a:solidFill>
                          <a:schemeClr val="dk1"/>
                        </a:solidFill>
                      </a:endParaRPr>
                    </a:p>
                  </a:txBody>
                  <a:tcPr marT="91425" marB="91425" marR="91425" marL="91425">
                    <a:solidFill>
                      <a:srgbClr val="58B7DD"/>
                    </a:solidFill>
                  </a:tcPr>
                </a:tc>
              </a:tr>
              <a:tr h="426700">
                <a:tc>
                  <a:txBody>
                    <a:bodyPr/>
                    <a:lstStyle/>
                    <a:p>
                      <a:pPr indent="0" lvl="0" marL="0" rtl="0" algn="ctr">
                        <a:spcBef>
                          <a:spcPts val="0"/>
                        </a:spcBef>
                        <a:spcAft>
                          <a:spcPts val="0"/>
                        </a:spcAft>
                        <a:buNone/>
                      </a:pPr>
                      <a:r>
                        <a:rPr b="1" lang="en" sz="1600">
                          <a:solidFill>
                            <a:schemeClr val="lt1"/>
                          </a:solidFill>
                        </a:rPr>
                        <a:t>Measurements on Concussion and Psychological Symptoms</a:t>
                      </a:r>
                      <a:endParaRPr b="1" sz="1600">
                        <a:solidFill>
                          <a:schemeClr val="lt1"/>
                        </a:solidFill>
                      </a:endParaRPr>
                    </a:p>
                  </a:txBody>
                  <a:tcPr marT="91425" marB="91425" marR="91425" marL="91425">
                    <a:solidFill>
                      <a:schemeClr val="dk2"/>
                    </a:solidFill>
                  </a:tcPr>
                </a:tc>
              </a:tr>
              <a:tr h="3406450">
                <a:tc>
                  <a:txBody>
                    <a:bodyPr/>
                    <a:lstStyle/>
                    <a:p>
                      <a:pPr indent="-323850" lvl="0" marL="457200" rtl="0" algn="l">
                        <a:lnSpc>
                          <a:spcPct val="200000"/>
                        </a:lnSpc>
                        <a:spcBef>
                          <a:spcPts val="0"/>
                        </a:spcBef>
                        <a:spcAft>
                          <a:spcPts val="0"/>
                        </a:spcAft>
                        <a:buClr>
                          <a:schemeClr val="dk1"/>
                        </a:buClr>
                        <a:buSzPts val="1500"/>
                        <a:buFont typeface="Trebuchet MS"/>
                        <a:buChar char="●"/>
                      </a:pPr>
                      <a:r>
                        <a:rPr lang="en" sz="1500">
                          <a:solidFill>
                            <a:srgbClr val="FCAF17"/>
                          </a:solidFill>
                          <a:latin typeface="Trebuchet MS"/>
                          <a:ea typeface="Trebuchet MS"/>
                          <a:cs typeface="Trebuchet MS"/>
                          <a:sym typeface="Trebuchet MS"/>
                        </a:rPr>
                        <a:t>Rivermead Post-Concussion Questionnaire (RSQ)</a:t>
                      </a:r>
                      <a:r>
                        <a:rPr lang="en" sz="1500">
                          <a:solidFill>
                            <a:schemeClr val="dk1"/>
                          </a:solidFill>
                          <a:latin typeface="Trebuchet MS"/>
                          <a:ea typeface="Trebuchet MS"/>
                          <a:cs typeface="Trebuchet MS"/>
                          <a:sym typeface="Trebuchet MS"/>
                        </a:rPr>
                        <a:t> </a:t>
                      </a:r>
                      <a:endParaRPr sz="1500">
                        <a:solidFill>
                          <a:schemeClr val="dk1"/>
                        </a:solidFill>
                        <a:latin typeface="Trebuchet MS"/>
                        <a:ea typeface="Trebuchet MS"/>
                        <a:cs typeface="Trebuchet MS"/>
                        <a:sym typeface="Trebuchet MS"/>
                      </a:endParaRPr>
                    </a:p>
                    <a:p>
                      <a:pPr indent="-323850" lvl="0" marL="457200" rtl="0" algn="l">
                        <a:lnSpc>
                          <a:spcPct val="200000"/>
                        </a:lnSpc>
                        <a:spcBef>
                          <a:spcPts val="0"/>
                        </a:spcBef>
                        <a:spcAft>
                          <a:spcPts val="0"/>
                        </a:spcAft>
                        <a:buClr>
                          <a:schemeClr val="dk1"/>
                        </a:buClr>
                        <a:buSzPts val="1500"/>
                        <a:buFont typeface="Trebuchet MS"/>
                        <a:buChar char="●"/>
                      </a:pPr>
                      <a:r>
                        <a:rPr lang="en" sz="1500">
                          <a:solidFill>
                            <a:srgbClr val="FCAF17"/>
                          </a:solidFill>
                          <a:latin typeface="Trebuchet MS"/>
                          <a:ea typeface="Trebuchet MS"/>
                          <a:cs typeface="Trebuchet MS"/>
                          <a:sym typeface="Trebuchet MS"/>
                        </a:rPr>
                        <a:t>Post-concussion symptom inventory</a:t>
                      </a:r>
                      <a:endParaRPr sz="1500">
                        <a:solidFill>
                          <a:srgbClr val="FCAF17"/>
                        </a:solidFill>
                        <a:latin typeface="Trebuchet MS"/>
                        <a:ea typeface="Trebuchet MS"/>
                        <a:cs typeface="Trebuchet MS"/>
                        <a:sym typeface="Trebuchet MS"/>
                      </a:endParaRPr>
                    </a:p>
                    <a:p>
                      <a:pPr indent="-323850" lvl="0" marL="457200" rtl="0" algn="l">
                        <a:lnSpc>
                          <a:spcPct val="200000"/>
                        </a:lnSpc>
                        <a:spcBef>
                          <a:spcPts val="0"/>
                        </a:spcBef>
                        <a:spcAft>
                          <a:spcPts val="0"/>
                        </a:spcAft>
                        <a:buClr>
                          <a:schemeClr val="dk1"/>
                        </a:buClr>
                        <a:buSzPts val="1500"/>
                        <a:buFont typeface="Trebuchet MS"/>
                        <a:buChar char="●"/>
                      </a:pPr>
                      <a:r>
                        <a:rPr lang="en" sz="1500">
                          <a:solidFill>
                            <a:srgbClr val="FCAF17"/>
                          </a:solidFill>
                          <a:latin typeface="Trebuchet MS"/>
                          <a:ea typeface="Trebuchet MS"/>
                          <a:cs typeface="Trebuchet MS"/>
                          <a:sym typeface="Trebuchet MS"/>
                        </a:rPr>
                        <a:t>B</a:t>
                      </a:r>
                      <a:r>
                        <a:rPr lang="en" sz="1500">
                          <a:solidFill>
                            <a:srgbClr val="FCAF17"/>
                          </a:solidFill>
                          <a:latin typeface="Trebuchet MS"/>
                          <a:ea typeface="Trebuchet MS"/>
                          <a:cs typeface="Trebuchet MS"/>
                          <a:sym typeface="Trebuchet MS"/>
                        </a:rPr>
                        <a:t>eck Depression Inventory and Beck Youth Inventory</a:t>
                      </a:r>
                      <a:endParaRPr sz="1500">
                        <a:solidFill>
                          <a:srgbClr val="FCAF17"/>
                        </a:solidFill>
                        <a:latin typeface="Trebuchet MS"/>
                        <a:ea typeface="Trebuchet MS"/>
                        <a:cs typeface="Trebuchet MS"/>
                        <a:sym typeface="Trebuchet MS"/>
                      </a:endParaRPr>
                    </a:p>
                    <a:p>
                      <a:pPr indent="0" lvl="0" marL="457200" rtl="0" algn="l">
                        <a:lnSpc>
                          <a:spcPct val="150000"/>
                        </a:lnSpc>
                        <a:spcBef>
                          <a:spcPts val="0"/>
                        </a:spcBef>
                        <a:spcAft>
                          <a:spcPts val="0"/>
                        </a:spcAft>
                        <a:buNone/>
                      </a:pPr>
                      <a:r>
                        <a:t/>
                      </a:r>
                      <a:endParaRPr sz="1500">
                        <a:solidFill>
                          <a:schemeClr val="dk1"/>
                        </a:solidFill>
                        <a:latin typeface="Trebuchet MS"/>
                        <a:ea typeface="Trebuchet MS"/>
                        <a:cs typeface="Trebuchet MS"/>
                        <a:sym typeface="Trebuchet MS"/>
                      </a:endParaRPr>
                    </a:p>
                    <a:p>
                      <a:pPr indent="-323850" lvl="0" marL="457200" rtl="0" algn="l">
                        <a:lnSpc>
                          <a:spcPct val="200000"/>
                        </a:lnSpc>
                        <a:spcBef>
                          <a:spcPts val="0"/>
                        </a:spcBef>
                        <a:spcAft>
                          <a:spcPts val="0"/>
                        </a:spcAft>
                        <a:buClr>
                          <a:schemeClr val="dk1"/>
                        </a:buClr>
                        <a:buSzPts val="1500"/>
                        <a:buFont typeface="Trebuchet MS"/>
                        <a:buChar char="●"/>
                      </a:pPr>
                      <a:r>
                        <a:rPr lang="en" sz="1500">
                          <a:solidFill>
                            <a:schemeClr val="dk1"/>
                          </a:solidFill>
                          <a:latin typeface="Trebuchet MS"/>
                          <a:ea typeface="Trebuchet MS"/>
                          <a:cs typeface="Trebuchet MS"/>
                          <a:sym typeface="Trebuchet MS"/>
                        </a:rPr>
                        <a:t>The Headache Impact Test </a:t>
                      </a:r>
                      <a:endParaRPr sz="1500">
                        <a:solidFill>
                          <a:schemeClr val="dk1"/>
                        </a:solidFill>
                        <a:latin typeface="Trebuchet MS"/>
                        <a:ea typeface="Trebuchet MS"/>
                        <a:cs typeface="Trebuchet MS"/>
                        <a:sym typeface="Trebuchet MS"/>
                      </a:endParaRPr>
                    </a:p>
                    <a:p>
                      <a:pPr indent="-323850" lvl="0" marL="457200" rtl="0" algn="l">
                        <a:lnSpc>
                          <a:spcPct val="200000"/>
                        </a:lnSpc>
                        <a:spcBef>
                          <a:spcPts val="0"/>
                        </a:spcBef>
                        <a:spcAft>
                          <a:spcPts val="0"/>
                        </a:spcAft>
                        <a:buClr>
                          <a:schemeClr val="dk1"/>
                        </a:buClr>
                        <a:buSzPts val="1500"/>
                        <a:buFont typeface="Trebuchet MS"/>
                        <a:buChar char="●"/>
                      </a:pPr>
                      <a:r>
                        <a:rPr lang="en" sz="1500">
                          <a:solidFill>
                            <a:schemeClr val="dk1"/>
                          </a:solidFill>
                          <a:latin typeface="Trebuchet MS"/>
                          <a:ea typeface="Trebuchet MS"/>
                          <a:cs typeface="Trebuchet MS"/>
                          <a:sym typeface="Trebuchet MS"/>
                        </a:rPr>
                        <a:t>Major Depressive Inventory  </a:t>
                      </a:r>
                      <a:endParaRPr sz="1500">
                        <a:solidFill>
                          <a:srgbClr val="FCAF17"/>
                        </a:solidFill>
                        <a:latin typeface="Trebuchet MS"/>
                        <a:ea typeface="Trebuchet MS"/>
                        <a:cs typeface="Trebuchet MS"/>
                        <a:sym typeface="Trebuchet MS"/>
                      </a:endParaRPr>
                    </a:p>
                    <a:p>
                      <a:pPr indent="-323850" lvl="0" marL="457200" rtl="0" algn="l">
                        <a:lnSpc>
                          <a:spcPct val="150000"/>
                        </a:lnSpc>
                        <a:spcBef>
                          <a:spcPts val="0"/>
                        </a:spcBef>
                        <a:spcAft>
                          <a:spcPts val="0"/>
                        </a:spcAft>
                        <a:buClr>
                          <a:schemeClr val="dk1"/>
                        </a:buClr>
                        <a:buSzPts val="1500"/>
                        <a:buFont typeface="Trebuchet MS"/>
                        <a:buChar char="●"/>
                      </a:pPr>
                      <a:r>
                        <a:rPr lang="en" sz="1500">
                          <a:solidFill>
                            <a:schemeClr val="dk1"/>
                          </a:solidFill>
                          <a:latin typeface="Trebuchet MS"/>
                          <a:ea typeface="Trebuchet MS"/>
                          <a:cs typeface="Trebuchet MS"/>
                          <a:sym typeface="Trebuchet MS"/>
                        </a:rPr>
                        <a:t>Brief Symptom Inventory-18</a:t>
                      </a:r>
                      <a:endParaRPr sz="1500">
                        <a:solidFill>
                          <a:srgbClr val="FCAF17"/>
                        </a:solidFill>
                        <a:latin typeface="Trebuchet MS"/>
                        <a:ea typeface="Trebuchet MS"/>
                        <a:cs typeface="Trebuchet MS"/>
                        <a:sym typeface="Trebuchet MS"/>
                      </a:endParaRPr>
                    </a:p>
                  </a:txBody>
                  <a:tcPr marT="91425" marB="91425" marR="91425" marL="91425"/>
                </a:tc>
              </a:tr>
            </a:tbl>
          </a:graphicData>
        </a:graphic>
      </p:graphicFrame>
      <p:pic>
        <p:nvPicPr>
          <p:cNvPr id="434" name="Google Shape;434;p51"/>
          <p:cNvPicPr preferRelativeResize="0"/>
          <p:nvPr/>
        </p:nvPicPr>
        <p:blipFill>
          <a:blip r:embed="rId3">
            <a:alphaModFix/>
          </a:blip>
          <a:stretch>
            <a:fillRect/>
          </a:stretch>
        </p:blipFill>
        <p:spPr>
          <a:xfrm>
            <a:off x="6211775" y="2216350"/>
            <a:ext cx="1869601" cy="1869601"/>
          </a:xfrm>
          <a:prstGeom prst="rect">
            <a:avLst/>
          </a:prstGeom>
          <a:noFill/>
          <a:ln>
            <a:noFill/>
          </a:ln>
        </p:spPr>
      </p:pic>
      <p:sp>
        <p:nvSpPr>
          <p:cNvPr id="435" name="Google Shape;435;p51"/>
          <p:cNvSpPr txBox="1"/>
          <p:nvPr/>
        </p:nvSpPr>
        <p:spPr>
          <a:xfrm>
            <a:off x="4073700" y="4547050"/>
            <a:ext cx="5070300" cy="3231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i="1" lang="en" sz="900">
                <a:solidFill>
                  <a:schemeClr val="dk1"/>
                </a:solidFill>
              </a:rPr>
              <a:t>Rivermead post-concussion symptom questionnaire</a:t>
            </a:r>
            <a:r>
              <a:rPr lang="en" sz="900">
                <a:solidFill>
                  <a:schemeClr val="dk1"/>
                </a:solidFill>
              </a:rPr>
              <a:t>. Shirley Ryan AbilityLab. (n.d.)</a:t>
            </a:r>
            <a:endParaRPr sz="1200">
              <a:latin typeface="Trebuchet MS"/>
              <a:ea typeface="Trebuchet MS"/>
              <a:cs typeface="Trebuchet MS"/>
              <a:sym typeface="Trebuchet MS"/>
            </a:endParaRPr>
          </a:p>
        </p:txBody>
      </p:sp>
      <p:pic>
        <p:nvPicPr>
          <p:cNvPr id="436" name="Google Shape;436;p51" title="Slide-29-update-good.mp3">
            <a:hlinkClick r:id="rId4"/>
          </p:cNvPr>
          <p:cNvPicPr preferRelativeResize="0"/>
          <p:nvPr/>
        </p:nvPicPr>
        <p:blipFill>
          <a:blip r:embed="rId5">
            <a:alphaModFix/>
          </a:blip>
          <a:stretch>
            <a:fillRect/>
          </a:stretch>
        </p:blipFill>
        <p:spPr>
          <a:xfrm>
            <a:off x="99050" y="4290275"/>
            <a:ext cx="634475" cy="63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5"/>
          <p:cNvSpPr txBox="1"/>
          <p:nvPr>
            <p:ph type="title"/>
          </p:nvPr>
        </p:nvSpPr>
        <p:spPr>
          <a:xfrm>
            <a:off x="311700" y="217025"/>
            <a:ext cx="8520600" cy="572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Presentation Objectives </a:t>
            </a:r>
            <a:endParaRPr/>
          </a:p>
        </p:txBody>
      </p:sp>
      <p:sp>
        <p:nvSpPr>
          <p:cNvPr id="120" name="Google Shape;120;p25"/>
          <p:cNvSpPr txBox="1"/>
          <p:nvPr>
            <p:ph idx="1" type="body"/>
          </p:nvPr>
        </p:nvSpPr>
        <p:spPr>
          <a:xfrm>
            <a:off x="311700" y="789725"/>
            <a:ext cx="8520600" cy="3638400"/>
          </a:xfrm>
          <a:prstGeom prst="rect">
            <a:avLst/>
          </a:prstGeom>
          <a:solidFill>
            <a:schemeClr val="lt1"/>
          </a:solidFill>
        </p:spPr>
        <p:txBody>
          <a:bodyPr anchorCtr="0" anchor="t" bIns="45700" lIns="91425" spcFirstLastPara="1" rIns="91425" wrap="square" tIns="45700">
            <a:noAutofit/>
          </a:bodyPr>
          <a:lstStyle/>
          <a:p>
            <a:pPr indent="-323850" lvl="0" marL="457200" rtl="0" algn="l">
              <a:lnSpc>
                <a:spcPct val="150000"/>
              </a:lnSpc>
              <a:spcBef>
                <a:spcPts val="440"/>
              </a:spcBef>
              <a:spcAft>
                <a:spcPts val="0"/>
              </a:spcAft>
              <a:buClr>
                <a:schemeClr val="hlink"/>
              </a:buClr>
              <a:buSzPts val="1500"/>
              <a:buFont typeface="Trebuchet MS"/>
              <a:buChar char="➔"/>
            </a:pPr>
            <a:r>
              <a:rPr lang="en"/>
              <a:t>Background Information</a:t>
            </a:r>
            <a:endParaRPr/>
          </a:p>
          <a:p>
            <a:pPr indent="-323850" lvl="0" marL="457200" rtl="0" algn="l">
              <a:lnSpc>
                <a:spcPct val="150000"/>
              </a:lnSpc>
              <a:spcBef>
                <a:spcPts val="0"/>
              </a:spcBef>
              <a:spcAft>
                <a:spcPts val="0"/>
              </a:spcAft>
              <a:buClr>
                <a:schemeClr val="hlink"/>
              </a:buClr>
              <a:buSzPts val="1500"/>
              <a:buFont typeface="Trebuchet MS"/>
              <a:buChar char="➔"/>
            </a:pPr>
            <a:r>
              <a:rPr lang="en"/>
              <a:t>Clinical Problem and Rationale</a:t>
            </a:r>
            <a:endParaRPr/>
          </a:p>
          <a:p>
            <a:pPr indent="-323850" lvl="0" marL="457200" rtl="0" algn="l">
              <a:lnSpc>
                <a:spcPct val="150000"/>
              </a:lnSpc>
              <a:spcBef>
                <a:spcPts val="0"/>
              </a:spcBef>
              <a:spcAft>
                <a:spcPts val="0"/>
              </a:spcAft>
              <a:buClr>
                <a:schemeClr val="hlink"/>
              </a:buClr>
              <a:buSzPts val="1500"/>
              <a:buFont typeface="Trebuchet MS"/>
              <a:buChar char="➔"/>
            </a:pPr>
            <a:r>
              <a:rPr lang="en"/>
              <a:t>PICO Question</a:t>
            </a:r>
            <a:endParaRPr/>
          </a:p>
          <a:p>
            <a:pPr indent="-323850" lvl="0" marL="457200" rtl="0" algn="l">
              <a:lnSpc>
                <a:spcPct val="150000"/>
              </a:lnSpc>
              <a:spcBef>
                <a:spcPts val="0"/>
              </a:spcBef>
              <a:spcAft>
                <a:spcPts val="0"/>
              </a:spcAft>
              <a:buClr>
                <a:schemeClr val="hlink"/>
              </a:buClr>
              <a:buSzPts val="1500"/>
              <a:buFont typeface="Trebuchet MS"/>
              <a:buChar char="➔"/>
            </a:pPr>
            <a:r>
              <a:rPr lang="en"/>
              <a:t>Methods of Research</a:t>
            </a:r>
            <a:endParaRPr/>
          </a:p>
          <a:p>
            <a:pPr indent="-323850" lvl="0" marL="457200" rtl="0" algn="l">
              <a:lnSpc>
                <a:spcPct val="150000"/>
              </a:lnSpc>
              <a:spcBef>
                <a:spcPts val="0"/>
              </a:spcBef>
              <a:spcAft>
                <a:spcPts val="0"/>
              </a:spcAft>
              <a:buClr>
                <a:schemeClr val="hlink"/>
              </a:buClr>
              <a:buSzPts val="1500"/>
              <a:buFont typeface="Trebuchet MS"/>
              <a:buChar char="➔"/>
            </a:pPr>
            <a:r>
              <a:rPr lang="en"/>
              <a:t>Evidence</a:t>
            </a:r>
            <a:endParaRPr/>
          </a:p>
          <a:p>
            <a:pPr indent="-323850" lvl="0" marL="457200" rtl="0" algn="l">
              <a:lnSpc>
                <a:spcPct val="150000"/>
              </a:lnSpc>
              <a:spcBef>
                <a:spcPts val="0"/>
              </a:spcBef>
              <a:spcAft>
                <a:spcPts val="0"/>
              </a:spcAft>
              <a:buClr>
                <a:schemeClr val="hlink"/>
              </a:buClr>
              <a:buSzPts val="1500"/>
              <a:buFont typeface="Trebuchet MS"/>
              <a:buChar char="➔"/>
            </a:pPr>
            <a:r>
              <a:rPr lang="en"/>
              <a:t>Results, Themes, and Implications</a:t>
            </a:r>
            <a:endParaRPr/>
          </a:p>
          <a:p>
            <a:pPr indent="-323850" lvl="0" marL="457200" rtl="0" algn="l">
              <a:lnSpc>
                <a:spcPct val="150000"/>
              </a:lnSpc>
              <a:spcBef>
                <a:spcPts val="0"/>
              </a:spcBef>
              <a:spcAft>
                <a:spcPts val="0"/>
              </a:spcAft>
              <a:buClr>
                <a:schemeClr val="hlink"/>
              </a:buClr>
              <a:buSzPts val="1500"/>
              <a:buFont typeface="Trebuchet MS"/>
              <a:buChar char="➔"/>
            </a:pPr>
            <a:r>
              <a:rPr lang="en"/>
              <a:t>Acknowledgements and References </a:t>
            </a:r>
            <a:endParaRPr/>
          </a:p>
        </p:txBody>
      </p:sp>
      <p:pic>
        <p:nvPicPr>
          <p:cNvPr id="121" name="Google Shape;121;p25" title="Slide 3.mp3">
            <a:hlinkClick r:id="rId3"/>
          </p:cNvPr>
          <p:cNvPicPr preferRelativeResize="0"/>
          <p:nvPr/>
        </p:nvPicPr>
        <p:blipFill>
          <a:blip r:embed="rId4">
            <a:alphaModFix/>
          </a:blip>
          <a:stretch>
            <a:fillRect/>
          </a:stretch>
        </p:blipFill>
        <p:spPr>
          <a:xfrm>
            <a:off x="152400" y="4580525"/>
            <a:ext cx="410575" cy="4105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graphicFrame>
        <p:nvGraphicFramePr>
          <p:cNvPr id="441" name="Google Shape;441;p52"/>
          <p:cNvGraphicFramePr/>
          <p:nvPr/>
        </p:nvGraphicFramePr>
        <p:xfrm>
          <a:off x="584575" y="234313"/>
          <a:ext cx="3000000" cy="3000000"/>
        </p:xfrm>
        <a:graphic>
          <a:graphicData uri="http://schemas.openxmlformats.org/drawingml/2006/table">
            <a:tbl>
              <a:tblPr>
                <a:noFill/>
                <a:tableStyleId>{5A93D581-D695-4EED-8574-5E277D221AEF}</a:tableStyleId>
              </a:tblPr>
              <a:tblGrid>
                <a:gridCol w="7974825"/>
              </a:tblGrid>
              <a:tr h="543850">
                <a:tc>
                  <a:txBody>
                    <a:bodyPr/>
                    <a:lstStyle/>
                    <a:p>
                      <a:pPr indent="0" lvl="0" marL="0" rtl="0" algn="ctr">
                        <a:spcBef>
                          <a:spcPts val="0"/>
                        </a:spcBef>
                        <a:spcAft>
                          <a:spcPts val="0"/>
                        </a:spcAft>
                        <a:buNone/>
                      </a:pPr>
                      <a:r>
                        <a:rPr b="1" lang="en" sz="2100">
                          <a:solidFill>
                            <a:schemeClr val="dk1"/>
                          </a:solidFill>
                        </a:rPr>
                        <a:t>Secondary Outcome Measures used across studies (N=10)</a:t>
                      </a:r>
                      <a:endParaRPr b="1" sz="2100">
                        <a:solidFill>
                          <a:schemeClr val="dk1"/>
                        </a:solidFill>
                      </a:endParaRPr>
                    </a:p>
                  </a:txBody>
                  <a:tcPr marT="91425" marB="91425" marR="91425" marL="91425">
                    <a:solidFill>
                      <a:srgbClr val="58B7DD"/>
                    </a:solidFill>
                  </a:tcPr>
                </a:tc>
              </a:tr>
              <a:tr h="413600">
                <a:tc>
                  <a:txBody>
                    <a:bodyPr/>
                    <a:lstStyle/>
                    <a:p>
                      <a:pPr indent="0" lvl="0" marL="0" rtl="0" algn="ctr">
                        <a:spcBef>
                          <a:spcPts val="0"/>
                        </a:spcBef>
                        <a:spcAft>
                          <a:spcPts val="0"/>
                        </a:spcAft>
                        <a:buNone/>
                      </a:pPr>
                      <a:r>
                        <a:t/>
                      </a:r>
                      <a:endParaRPr b="1" sz="1600">
                        <a:solidFill>
                          <a:schemeClr val="lt1"/>
                        </a:solidFill>
                      </a:endParaRPr>
                    </a:p>
                  </a:txBody>
                  <a:tcPr marT="91425" marB="91425" marR="91425" marL="91425">
                    <a:lnB cap="flat" cmpd="sng" w="9525">
                      <a:solidFill>
                        <a:srgbClr val="9E9E9E">
                          <a:alpha val="0"/>
                        </a:srgbClr>
                      </a:solidFill>
                      <a:prstDash val="solid"/>
                      <a:round/>
                      <a:headEnd len="sm" w="sm" type="none"/>
                      <a:tailEnd len="sm" w="sm" type="none"/>
                    </a:lnB>
                    <a:solidFill>
                      <a:schemeClr val="dk2"/>
                    </a:solidFill>
                  </a:tcPr>
                </a:tc>
              </a:tr>
              <a:tr h="3666350">
                <a:tc>
                  <a:txBody>
                    <a:bodyPr/>
                    <a:lstStyle/>
                    <a:p>
                      <a:pPr indent="0" lvl="0" marL="0" rtl="0" algn="l">
                        <a:lnSpc>
                          <a:spcPct val="150000"/>
                        </a:lnSpc>
                        <a:spcBef>
                          <a:spcPts val="0"/>
                        </a:spcBef>
                        <a:spcAft>
                          <a:spcPts val="0"/>
                        </a:spcAft>
                        <a:buNone/>
                      </a:pPr>
                      <a:r>
                        <a:t/>
                      </a:r>
                      <a:endParaRPr b="1" sz="1300">
                        <a:solidFill>
                          <a:srgbClr val="FCAF17"/>
                        </a:solidFill>
                        <a:latin typeface="Trebuchet MS"/>
                        <a:ea typeface="Trebuchet MS"/>
                        <a:cs typeface="Trebuchet MS"/>
                        <a:sym typeface="Trebuchet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442" name="Google Shape;442;p52"/>
          <p:cNvPicPr preferRelativeResize="0"/>
          <p:nvPr/>
        </p:nvPicPr>
        <p:blipFill>
          <a:blip r:embed="rId3">
            <a:alphaModFix/>
          </a:blip>
          <a:stretch>
            <a:fillRect/>
          </a:stretch>
        </p:blipFill>
        <p:spPr>
          <a:xfrm>
            <a:off x="6872425" y="1828950"/>
            <a:ext cx="1981050" cy="1981050"/>
          </a:xfrm>
          <a:prstGeom prst="rect">
            <a:avLst/>
          </a:prstGeom>
          <a:noFill/>
          <a:ln>
            <a:noFill/>
          </a:ln>
        </p:spPr>
      </p:pic>
      <p:graphicFrame>
        <p:nvGraphicFramePr>
          <p:cNvPr id="443" name="Google Shape;443;p52"/>
          <p:cNvGraphicFramePr/>
          <p:nvPr/>
        </p:nvGraphicFramePr>
        <p:xfrm>
          <a:off x="643925" y="1214267"/>
          <a:ext cx="3000000" cy="3000000"/>
        </p:xfrm>
        <a:graphic>
          <a:graphicData uri="http://schemas.openxmlformats.org/drawingml/2006/table">
            <a:tbl>
              <a:tblPr>
                <a:noFill/>
                <a:tableStyleId>{5A93D581-D695-4EED-8574-5E277D221AEF}</a:tableStyleId>
              </a:tblPr>
              <a:tblGrid>
                <a:gridCol w="1889400"/>
                <a:gridCol w="1949450"/>
                <a:gridCol w="2209450"/>
              </a:tblGrid>
              <a:tr h="1188700">
                <a:tc>
                  <a:txBody>
                    <a:bodyPr/>
                    <a:lstStyle/>
                    <a:p>
                      <a:pPr indent="0" lvl="0" marL="0" rtl="0" algn="ctr">
                        <a:lnSpc>
                          <a:spcPct val="150000"/>
                        </a:lnSpc>
                        <a:spcBef>
                          <a:spcPts val="0"/>
                        </a:spcBef>
                        <a:spcAft>
                          <a:spcPts val="0"/>
                        </a:spcAft>
                        <a:buNone/>
                      </a:pPr>
                      <a:r>
                        <a:rPr lang="en" sz="1300">
                          <a:solidFill>
                            <a:schemeClr val="dk1"/>
                          </a:solidFill>
                          <a:latin typeface="Trebuchet MS"/>
                          <a:ea typeface="Trebuchet MS"/>
                          <a:cs typeface="Trebuchet MS"/>
                          <a:sym typeface="Trebuchet MS"/>
                        </a:rPr>
                        <a:t>Health-related quality-of-life questionnaire </a:t>
                      </a:r>
                      <a:endParaRPr sz="1100">
                        <a:solidFill>
                          <a:schemeClr val="dk1"/>
                        </a:solidFill>
                        <a:latin typeface="Trebuchet MS"/>
                        <a:ea typeface="Trebuchet MS"/>
                        <a:cs typeface="Trebuchet MS"/>
                        <a:sym typeface="Trebuchet MS"/>
                      </a:endParaRPr>
                    </a:p>
                  </a:txBody>
                  <a:tcPr marT="91425" marB="91425" marR="91425" marL="91425" anchor="ctr">
                    <a:solidFill>
                      <a:schemeClr val="lt1"/>
                    </a:solidFill>
                  </a:tcPr>
                </a:tc>
                <a:tc>
                  <a:txBody>
                    <a:bodyPr/>
                    <a:lstStyle/>
                    <a:p>
                      <a:pPr indent="0" lvl="0" marL="0" rtl="0" algn="ctr">
                        <a:lnSpc>
                          <a:spcPct val="150000"/>
                        </a:lnSpc>
                        <a:spcBef>
                          <a:spcPts val="0"/>
                        </a:spcBef>
                        <a:spcAft>
                          <a:spcPts val="0"/>
                        </a:spcAft>
                        <a:buNone/>
                      </a:pPr>
                      <a:r>
                        <a:rPr lang="en" sz="1300">
                          <a:solidFill>
                            <a:schemeClr val="dk1"/>
                          </a:solidFill>
                          <a:latin typeface="Trebuchet MS"/>
                          <a:ea typeface="Trebuchet MS"/>
                          <a:cs typeface="Trebuchet MS"/>
                          <a:sym typeface="Trebuchet MS"/>
                        </a:rPr>
                        <a:t>Multidimensional Fatigue Inventory </a:t>
                      </a:r>
                      <a:endParaRPr/>
                    </a:p>
                  </a:txBody>
                  <a:tcPr marT="91425" marB="91425" marR="91425" marL="91425" anchor="ctr">
                    <a:solidFill>
                      <a:schemeClr val="lt1"/>
                    </a:solidFill>
                  </a:tcPr>
                </a:tc>
                <a:tc>
                  <a:txBody>
                    <a:bodyPr/>
                    <a:lstStyle/>
                    <a:p>
                      <a:pPr indent="0" lvl="0" marL="0" rtl="0" algn="ctr">
                        <a:lnSpc>
                          <a:spcPct val="150000"/>
                        </a:lnSpc>
                        <a:spcBef>
                          <a:spcPts val="0"/>
                        </a:spcBef>
                        <a:spcAft>
                          <a:spcPts val="0"/>
                        </a:spcAft>
                        <a:buNone/>
                      </a:pPr>
                      <a:r>
                        <a:rPr lang="en" sz="1300">
                          <a:solidFill>
                            <a:schemeClr val="dk1"/>
                          </a:solidFill>
                          <a:latin typeface="Trebuchet MS"/>
                          <a:ea typeface="Trebuchet MS"/>
                          <a:cs typeface="Trebuchet MS"/>
                          <a:sym typeface="Trebuchet MS"/>
                        </a:rPr>
                        <a:t>Coping Inventory for Stressful Situations </a:t>
                      </a:r>
                      <a:endParaRPr/>
                    </a:p>
                  </a:txBody>
                  <a:tcPr marT="91425" marB="91425" marR="91425" marL="91425" anchor="ctr">
                    <a:solidFill>
                      <a:schemeClr val="lt1"/>
                    </a:solidFill>
                  </a:tcPr>
                </a:tc>
              </a:tr>
              <a:tr h="1188700">
                <a:tc>
                  <a:txBody>
                    <a:bodyPr/>
                    <a:lstStyle/>
                    <a:p>
                      <a:pPr indent="0" lvl="0" marL="0" rtl="0" algn="ctr">
                        <a:lnSpc>
                          <a:spcPct val="150000"/>
                        </a:lnSpc>
                        <a:spcBef>
                          <a:spcPts val="0"/>
                        </a:spcBef>
                        <a:spcAft>
                          <a:spcPts val="0"/>
                        </a:spcAft>
                        <a:buNone/>
                      </a:pPr>
                      <a:r>
                        <a:rPr lang="en" sz="1300">
                          <a:solidFill>
                            <a:schemeClr val="dk1"/>
                          </a:solidFill>
                          <a:latin typeface="Trebuchet MS"/>
                          <a:ea typeface="Trebuchet MS"/>
                          <a:cs typeface="Trebuchet MS"/>
                          <a:sym typeface="Trebuchet MS"/>
                        </a:rPr>
                        <a:t>Freiburg questionnaire of coping with illness</a:t>
                      </a:r>
                      <a:endParaRPr/>
                    </a:p>
                  </a:txBody>
                  <a:tcPr marT="91425" marB="91425" marR="91425" marL="91425" anchor="ctr">
                    <a:solidFill>
                      <a:schemeClr val="lt1"/>
                    </a:solidFill>
                  </a:tcPr>
                </a:tc>
                <a:tc>
                  <a:txBody>
                    <a:bodyPr/>
                    <a:lstStyle/>
                    <a:p>
                      <a:pPr indent="0" lvl="0" marL="0" rtl="0" algn="ctr">
                        <a:lnSpc>
                          <a:spcPct val="150000"/>
                        </a:lnSpc>
                        <a:spcBef>
                          <a:spcPts val="0"/>
                        </a:spcBef>
                        <a:spcAft>
                          <a:spcPts val="0"/>
                        </a:spcAft>
                        <a:buNone/>
                      </a:pPr>
                      <a:r>
                        <a:rPr lang="en" sz="1300">
                          <a:solidFill>
                            <a:schemeClr val="dk1"/>
                          </a:solidFill>
                          <a:latin typeface="Trebuchet MS"/>
                          <a:ea typeface="Trebuchet MS"/>
                          <a:cs typeface="Trebuchet MS"/>
                          <a:sym typeface="Trebuchet MS"/>
                        </a:rPr>
                        <a:t>Profile of mood states (POMS)</a:t>
                      </a:r>
                      <a:endParaRPr/>
                    </a:p>
                  </a:txBody>
                  <a:tcPr marT="91425" marB="91425" marR="91425" marL="91425" anchor="ctr">
                    <a:solidFill>
                      <a:schemeClr val="lt1"/>
                    </a:solidFill>
                  </a:tcPr>
                </a:tc>
                <a:tc>
                  <a:txBody>
                    <a:bodyPr/>
                    <a:lstStyle/>
                    <a:p>
                      <a:pPr indent="0" lvl="0" marL="0" rtl="0" algn="ctr">
                        <a:lnSpc>
                          <a:spcPct val="150000"/>
                        </a:lnSpc>
                        <a:spcBef>
                          <a:spcPts val="0"/>
                        </a:spcBef>
                        <a:spcAft>
                          <a:spcPts val="0"/>
                        </a:spcAft>
                        <a:buNone/>
                      </a:pPr>
                      <a:r>
                        <a:rPr lang="en" sz="1300">
                          <a:solidFill>
                            <a:schemeClr val="dk1"/>
                          </a:solidFill>
                          <a:latin typeface="Trebuchet MS"/>
                          <a:ea typeface="Trebuchet MS"/>
                          <a:cs typeface="Trebuchet MS"/>
                          <a:sym typeface="Trebuchet MS"/>
                        </a:rPr>
                        <a:t>Quality of life after brain injury (QOLIBRI) </a:t>
                      </a:r>
                      <a:endParaRPr/>
                    </a:p>
                  </a:txBody>
                  <a:tcPr marT="91425" marB="91425" marR="91425" marL="91425" anchor="ctr">
                    <a:solidFill>
                      <a:schemeClr val="lt1"/>
                    </a:solidFill>
                  </a:tcPr>
                </a:tc>
              </a:tr>
              <a:tr h="1203350">
                <a:tc>
                  <a:txBody>
                    <a:bodyPr/>
                    <a:lstStyle/>
                    <a:p>
                      <a:pPr indent="0" lvl="0" marL="0" rtl="0" algn="ctr">
                        <a:lnSpc>
                          <a:spcPct val="150000"/>
                        </a:lnSpc>
                        <a:spcBef>
                          <a:spcPts val="0"/>
                        </a:spcBef>
                        <a:spcAft>
                          <a:spcPts val="0"/>
                        </a:spcAft>
                        <a:buNone/>
                      </a:pPr>
                      <a:r>
                        <a:rPr lang="en" sz="1300">
                          <a:solidFill>
                            <a:schemeClr val="dk1"/>
                          </a:solidFill>
                          <a:latin typeface="Trebuchet MS"/>
                          <a:ea typeface="Trebuchet MS"/>
                          <a:cs typeface="Trebuchet MS"/>
                          <a:sym typeface="Trebuchet MS"/>
                        </a:rPr>
                        <a:t>Community Integration Measure</a:t>
                      </a:r>
                      <a:endParaRPr/>
                    </a:p>
                  </a:txBody>
                  <a:tcPr marT="91425" marB="91425" marR="91425" marL="91425" anchor="ctr">
                    <a:solidFill>
                      <a:schemeClr val="lt1"/>
                    </a:solidFill>
                  </a:tcPr>
                </a:tc>
                <a:tc>
                  <a:txBody>
                    <a:bodyPr/>
                    <a:lstStyle/>
                    <a:p>
                      <a:pPr indent="0" lvl="0" marL="0" rtl="0" algn="ctr">
                        <a:lnSpc>
                          <a:spcPct val="150000"/>
                        </a:lnSpc>
                        <a:spcBef>
                          <a:spcPts val="0"/>
                        </a:spcBef>
                        <a:spcAft>
                          <a:spcPts val="0"/>
                        </a:spcAft>
                        <a:buNone/>
                      </a:pPr>
                      <a:r>
                        <a:rPr b="1" lang="en" sz="1300">
                          <a:solidFill>
                            <a:srgbClr val="F1C232"/>
                          </a:solidFill>
                          <a:latin typeface="Trebuchet MS"/>
                          <a:ea typeface="Trebuchet MS"/>
                          <a:cs typeface="Trebuchet MS"/>
                          <a:sym typeface="Trebuchet MS"/>
                        </a:rPr>
                        <a:t>Short Form 36 Health Survey </a:t>
                      </a:r>
                      <a:endParaRPr b="1">
                        <a:solidFill>
                          <a:srgbClr val="F1C232"/>
                        </a:solidFill>
                      </a:endParaRPr>
                    </a:p>
                  </a:txBody>
                  <a:tcPr marT="91425" marB="91425" marR="91425" marL="91425" anchor="ctr">
                    <a:solidFill>
                      <a:schemeClr val="lt1"/>
                    </a:solidFill>
                  </a:tcPr>
                </a:tc>
                <a:tc>
                  <a:txBody>
                    <a:bodyPr/>
                    <a:lstStyle/>
                    <a:p>
                      <a:pPr indent="0" lvl="0" marL="0" rtl="0" algn="ctr">
                        <a:lnSpc>
                          <a:spcPct val="150000"/>
                        </a:lnSpc>
                        <a:spcBef>
                          <a:spcPts val="0"/>
                        </a:spcBef>
                        <a:spcAft>
                          <a:spcPts val="0"/>
                        </a:spcAft>
                        <a:buNone/>
                      </a:pPr>
                      <a:r>
                        <a:rPr lang="en" sz="1300">
                          <a:solidFill>
                            <a:schemeClr val="dk1"/>
                          </a:solidFill>
                          <a:latin typeface="Trebuchet MS"/>
                          <a:ea typeface="Trebuchet MS"/>
                          <a:cs typeface="Trebuchet MS"/>
                          <a:sym typeface="Trebuchet MS"/>
                        </a:rPr>
                        <a:t>Medical Outcomes Study</a:t>
                      </a:r>
                      <a:endParaRPr/>
                    </a:p>
                  </a:txBody>
                  <a:tcPr marT="91425" marB="91425" marR="91425" marL="91425" anchor="ctr">
                    <a:solidFill>
                      <a:schemeClr val="lt1"/>
                    </a:solidFill>
                  </a:tcPr>
                </a:tc>
              </a:tr>
            </a:tbl>
          </a:graphicData>
        </a:graphic>
      </p:graphicFrame>
      <p:sp>
        <p:nvSpPr>
          <p:cNvPr id="444" name="Google Shape;444;p52"/>
          <p:cNvSpPr txBox="1"/>
          <p:nvPr/>
        </p:nvSpPr>
        <p:spPr>
          <a:xfrm>
            <a:off x="5786225" y="4571425"/>
            <a:ext cx="3387600" cy="3231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i="1" lang="en" sz="900">
                <a:solidFill>
                  <a:schemeClr val="dk1"/>
                </a:solidFill>
                <a:latin typeface="Trebuchet MS"/>
                <a:ea typeface="Trebuchet MS"/>
                <a:cs typeface="Trebuchet MS"/>
                <a:sym typeface="Trebuchet MS"/>
              </a:rPr>
              <a:t>36-Item short form Survey (SF-36)</a:t>
            </a:r>
            <a:r>
              <a:rPr lang="en" sz="900">
                <a:solidFill>
                  <a:schemeClr val="dk1"/>
                </a:solidFill>
                <a:latin typeface="Trebuchet MS"/>
                <a:ea typeface="Trebuchet MS"/>
                <a:cs typeface="Trebuchet MS"/>
                <a:sym typeface="Trebuchet MS"/>
              </a:rPr>
              <a:t>. Physiopedia. (n.d.). </a:t>
            </a:r>
            <a:endParaRPr sz="900">
              <a:latin typeface="Trebuchet MS"/>
              <a:ea typeface="Trebuchet MS"/>
              <a:cs typeface="Trebuchet MS"/>
              <a:sym typeface="Trebuchet MS"/>
            </a:endParaRPr>
          </a:p>
        </p:txBody>
      </p:sp>
      <p:pic>
        <p:nvPicPr>
          <p:cNvPr id="445" name="Google Shape;445;p52" title="Slide-30.mp3">
            <a:hlinkClick r:id="rId4"/>
          </p:cNvPr>
          <p:cNvPicPr preferRelativeResize="0"/>
          <p:nvPr/>
        </p:nvPicPr>
        <p:blipFill>
          <a:blip r:embed="rId5">
            <a:alphaModFix/>
          </a:blip>
          <a:stretch>
            <a:fillRect/>
          </a:stretch>
        </p:blipFill>
        <p:spPr>
          <a:xfrm>
            <a:off x="121675" y="4239575"/>
            <a:ext cx="631650" cy="631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3"/>
          <p:cNvSpPr txBox="1"/>
          <p:nvPr>
            <p:ph type="title"/>
          </p:nvPr>
        </p:nvSpPr>
        <p:spPr>
          <a:xfrm>
            <a:off x="381000" y="257111"/>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Overall Research Findings</a:t>
            </a:r>
            <a:endParaRPr/>
          </a:p>
        </p:txBody>
      </p:sp>
      <p:sp>
        <p:nvSpPr>
          <p:cNvPr id="451" name="Google Shape;451;p53"/>
          <p:cNvSpPr txBox="1"/>
          <p:nvPr>
            <p:ph idx="1" type="body"/>
          </p:nvPr>
        </p:nvSpPr>
        <p:spPr>
          <a:xfrm>
            <a:off x="381000" y="893400"/>
            <a:ext cx="8376600" cy="1817700"/>
          </a:xfrm>
          <a:prstGeom prst="rect">
            <a:avLst/>
          </a:prstGeom>
        </p:spPr>
        <p:txBody>
          <a:bodyPr anchorCtr="0" anchor="t" bIns="45700" lIns="91425" spcFirstLastPara="1" rIns="91425" wrap="square" tIns="45700">
            <a:noAutofit/>
          </a:bodyPr>
          <a:lstStyle/>
          <a:p>
            <a:pPr indent="-349250" lvl="0" marL="457200" rtl="0" algn="l">
              <a:spcBef>
                <a:spcPts val="360"/>
              </a:spcBef>
              <a:spcAft>
                <a:spcPts val="0"/>
              </a:spcAft>
              <a:buClr>
                <a:schemeClr val="hlink"/>
              </a:buClr>
              <a:buSzPts val="1900"/>
              <a:buChar char="•"/>
            </a:pPr>
            <a:r>
              <a:rPr lang="en" sz="2100"/>
              <a:t>Psychosocial assessments after mTBI for depression and anxiety should be done </a:t>
            </a:r>
            <a:r>
              <a:rPr b="1" lang="en" sz="2100">
                <a:solidFill>
                  <a:srgbClr val="FCAF17"/>
                </a:solidFill>
              </a:rPr>
              <a:t>through the patient</a:t>
            </a:r>
            <a:r>
              <a:rPr lang="en" sz="2100"/>
              <a:t> n</a:t>
            </a:r>
            <a:r>
              <a:rPr lang="en" sz="2100">
                <a:solidFill>
                  <a:schemeClr val="dk2"/>
                </a:solidFill>
              </a:rPr>
              <a:t>ot caregiver/proxy. </a:t>
            </a:r>
            <a:endParaRPr sz="1900">
              <a:solidFill>
                <a:schemeClr val="dk2"/>
              </a:solidFill>
            </a:endParaRPr>
          </a:p>
          <a:p>
            <a:pPr indent="0" lvl="0" marL="457200" rtl="0" algn="l">
              <a:spcBef>
                <a:spcPts val="360"/>
              </a:spcBef>
              <a:spcAft>
                <a:spcPts val="0"/>
              </a:spcAft>
              <a:buNone/>
            </a:pPr>
            <a:r>
              <a:t/>
            </a:r>
            <a:endParaRPr sz="1900">
              <a:solidFill>
                <a:schemeClr val="dk2"/>
              </a:solidFill>
            </a:endParaRPr>
          </a:p>
          <a:p>
            <a:pPr indent="-349250" lvl="0" marL="457200" rtl="0" algn="l">
              <a:spcBef>
                <a:spcPts val="360"/>
              </a:spcBef>
              <a:spcAft>
                <a:spcPts val="0"/>
              </a:spcAft>
              <a:buClr>
                <a:schemeClr val="hlink"/>
              </a:buClr>
              <a:buSzPts val="1900"/>
              <a:buChar char="•"/>
            </a:pPr>
            <a:r>
              <a:rPr lang="en" sz="2100">
                <a:solidFill>
                  <a:schemeClr val="dk2"/>
                </a:solidFill>
              </a:rPr>
              <a:t>Symptoms of depression should be treated in addition to concussion symptoms </a:t>
            </a:r>
            <a:r>
              <a:rPr b="1" lang="en" sz="2100">
                <a:solidFill>
                  <a:srgbClr val="FCAF17"/>
                </a:solidFill>
              </a:rPr>
              <a:t>to improve QOL</a:t>
            </a:r>
            <a:r>
              <a:rPr lang="en" sz="2100">
                <a:solidFill>
                  <a:schemeClr val="dk2"/>
                </a:solidFill>
              </a:rPr>
              <a:t> in patients with mild TBI.</a:t>
            </a:r>
            <a:endParaRPr sz="1900">
              <a:solidFill>
                <a:schemeClr val="dk2"/>
              </a:solidFill>
            </a:endParaRPr>
          </a:p>
        </p:txBody>
      </p:sp>
      <p:sp>
        <p:nvSpPr>
          <p:cNvPr id="452" name="Google Shape;452;p53"/>
          <p:cNvSpPr txBox="1"/>
          <p:nvPr>
            <p:ph type="title"/>
          </p:nvPr>
        </p:nvSpPr>
        <p:spPr>
          <a:xfrm>
            <a:off x="76200" y="3176925"/>
            <a:ext cx="1698600" cy="1455000"/>
          </a:xfrm>
          <a:prstGeom prst="rect">
            <a:avLst/>
          </a:prstGeom>
          <a:solidFill>
            <a:srgbClr val="FCAF17"/>
          </a:solidFill>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b="1" lang="en" sz="1300">
                <a:solidFill>
                  <a:schemeClr val="lt1"/>
                </a:solidFill>
              </a:rPr>
              <a:t>Screen for Anxiety Related Disorders State-Trait Anxiety Inventory</a:t>
            </a:r>
            <a:endParaRPr b="1" sz="1200">
              <a:solidFill>
                <a:schemeClr val="lt1"/>
              </a:solidFill>
            </a:endParaRPr>
          </a:p>
        </p:txBody>
      </p:sp>
      <p:sp>
        <p:nvSpPr>
          <p:cNvPr id="453" name="Google Shape;453;p53"/>
          <p:cNvSpPr txBox="1"/>
          <p:nvPr>
            <p:ph type="title"/>
          </p:nvPr>
        </p:nvSpPr>
        <p:spPr>
          <a:xfrm>
            <a:off x="1923125" y="3176925"/>
            <a:ext cx="1779300" cy="1455000"/>
          </a:xfrm>
          <a:prstGeom prst="rect">
            <a:avLst/>
          </a:prstGeom>
          <a:solidFill>
            <a:schemeClr val="dk2"/>
          </a:solidFill>
        </p:spPr>
        <p:txBody>
          <a:bodyPr anchorCtr="0" anchor="ctr" bIns="45700" lIns="91425" spcFirstLastPara="1" rIns="91425" wrap="square" tIns="45700">
            <a:noAutofit/>
          </a:bodyPr>
          <a:lstStyle/>
          <a:p>
            <a:pPr indent="0" lvl="0" marL="0" rtl="0" algn="ctr">
              <a:spcBef>
                <a:spcPts val="0"/>
              </a:spcBef>
              <a:spcAft>
                <a:spcPts val="0"/>
              </a:spcAft>
              <a:buNone/>
            </a:pPr>
            <a:r>
              <a:rPr b="1" lang="en" sz="1300">
                <a:solidFill>
                  <a:schemeClr val="lt1"/>
                </a:solidFill>
              </a:rPr>
              <a:t>Child Depression Inventory </a:t>
            </a:r>
            <a:endParaRPr b="1" sz="1300">
              <a:solidFill>
                <a:schemeClr val="lt1"/>
              </a:solidFill>
            </a:endParaRPr>
          </a:p>
        </p:txBody>
      </p:sp>
      <p:sp>
        <p:nvSpPr>
          <p:cNvPr id="454" name="Google Shape;454;p53"/>
          <p:cNvSpPr txBox="1"/>
          <p:nvPr>
            <p:ph type="title"/>
          </p:nvPr>
        </p:nvSpPr>
        <p:spPr>
          <a:xfrm>
            <a:off x="3808500" y="3176925"/>
            <a:ext cx="1779300" cy="1455000"/>
          </a:xfrm>
          <a:prstGeom prst="rect">
            <a:avLst/>
          </a:prstGeom>
          <a:solidFill>
            <a:srgbClr val="FCAF17"/>
          </a:solidFill>
        </p:spPr>
        <p:txBody>
          <a:bodyPr anchorCtr="0" anchor="ctr" bIns="45700" lIns="91425" spcFirstLastPara="1" rIns="91425" wrap="square" tIns="45700">
            <a:noAutofit/>
          </a:bodyPr>
          <a:lstStyle/>
          <a:p>
            <a:pPr indent="0" lvl="0" marL="0" rtl="0" algn="ctr">
              <a:spcBef>
                <a:spcPts val="0"/>
              </a:spcBef>
              <a:spcAft>
                <a:spcPts val="0"/>
              </a:spcAft>
              <a:buNone/>
            </a:pPr>
            <a:r>
              <a:rPr b="1" lang="en" sz="1300">
                <a:solidFill>
                  <a:schemeClr val="lt1"/>
                </a:solidFill>
              </a:rPr>
              <a:t>Peer Network and Dyadic Loneliness Scale (PNDLS) </a:t>
            </a:r>
            <a:endParaRPr b="1" sz="1300">
              <a:solidFill>
                <a:schemeClr val="lt1"/>
              </a:solidFill>
            </a:endParaRPr>
          </a:p>
        </p:txBody>
      </p:sp>
      <p:sp>
        <p:nvSpPr>
          <p:cNvPr id="455" name="Google Shape;455;p53"/>
          <p:cNvSpPr txBox="1"/>
          <p:nvPr>
            <p:ph type="title"/>
          </p:nvPr>
        </p:nvSpPr>
        <p:spPr>
          <a:xfrm>
            <a:off x="5718025" y="3176925"/>
            <a:ext cx="1698600" cy="1455000"/>
          </a:xfrm>
          <a:prstGeom prst="rect">
            <a:avLst/>
          </a:prstGeom>
          <a:solidFill>
            <a:schemeClr val="dk2"/>
          </a:solidFill>
        </p:spPr>
        <p:txBody>
          <a:bodyPr anchorCtr="0" anchor="ctr" bIns="45700" lIns="91425" spcFirstLastPara="1" rIns="91425" wrap="square" tIns="45700">
            <a:noAutofit/>
          </a:bodyPr>
          <a:lstStyle/>
          <a:p>
            <a:pPr indent="0" lvl="0" marL="0" rtl="0" algn="ctr">
              <a:spcBef>
                <a:spcPts val="0"/>
              </a:spcBef>
              <a:spcAft>
                <a:spcPts val="0"/>
              </a:spcAft>
              <a:buNone/>
            </a:pPr>
            <a:r>
              <a:rPr b="1" lang="en" sz="1300">
                <a:solidFill>
                  <a:schemeClr val="lt1"/>
                </a:solidFill>
              </a:rPr>
              <a:t>The Differential Loneliness Scale for Non-Student Populations</a:t>
            </a:r>
            <a:endParaRPr b="1" sz="1400">
              <a:solidFill>
                <a:schemeClr val="lt1"/>
              </a:solidFill>
            </a:endParaRPr>
          </a:p>
        </p:txBody>
      </p:sp>
      <p:sp>
        <p:nvSpPr>
          <p:cNvPr id="456" name="Google Shape;456;p53"/>
          <p:cNvSpPr txBox="1"/>
          <p:nvPr>
            <p:ph type="title"/>
          </p:nvPr>
        </p:nvSpPr>
        <p:spPr>
          <a:xfrm>
            <a:off x="7545300" y="3176925"/>
            <a:ext cx="1477200" cy="1455000"/>
          </a:xfrm>
          <a:prstGeom prst="rect">
            <a:avLst/>
          </a:prstGeom>
          <a:solidFill>
            <a:srgbClr val="FCAF17"/>
          </a:solidFill>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b="1" lang="en" sz="1600">
                <a:solidFill>
                  <a:schemeClr val="lt1"/>
                </a:solidFill>
              </a:rPr>
              <a:t>PedsQL</a:t>
            </a:r>
            <a:endParaRPr b="1" sz="1500">
              <a:solidFill>
                <a:schemeClr val="lt1"/>
              </a:solidFill>
            </a:endParaRPr>
          </a:p>
        </p:txBody>
      </p:sp>
      <p:sp>
        <p:nvSpPr>
          <p:cNvPr id="457" name="Google Shape;457;p53"/>
          <p:cNvSpPr txBox="1"/>
          <p:nvPr>
            <p:ph type="title"/>
          </p:nvPr>
        </p:nvSpPr>
        <p:spPr>
          <a:xfrm>
            <a:off x="0" y="2827125"/>
            <a:ext cx="4842600" cy="42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500">
                <a:solidFill>
                  <a:schemeClr val="dk1"/>
                </a:solidFill>
              </a:rPr>
              <a:t>Example outcome measures</a:t>
            </a:r>
            <a:endParaRPr sz="1500">
              <a:solidFill>
                <a:schemeClr val="dk1"/>
              </a:solidFill>
            </a:endParaRPr>
          </a:p>
        </p:txBody>
      </p:sp>
      <p:sp>
        <p:nvSpPr>
          <p:cNvPr id="458" name="Google Shape;458;p53"/>
          <p:cNvSpPr txBox="1"/>
          <p:nvPr/>
        </p:nvSpPr>
        <p:spPr>
          <a:xfrm>
            <a:off x="5587800" y="4649225"/>
            <a:ext cx="35064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100">
                <a:solidFill>
                  <a:schemeClr val="dk1"/>
                </a:solidFill>
                <a:latin typeface="Trebuchet MS"/>
                <a:ea typeface="Trebuchet MS"/>
                <a:cs typeface="Trebuchet MS"/>
                <a:sym typeface="Trebuchet MS"/>
              </a:rPr>
              <a:t>(DiBattista et al., 2014</a:t>
            </a:r>
            <a:r>
              <a:rPr b="1" lang="en" sz="1100">
                <a:solidFill>
                  <a:schemeClr val="dk1"/>
                </a:solidFill>
                <a:latin typeface="Trebuchet MS"/>
                <a:ea typeface="Trebuchet MS"/>
                <a:cs typeface="Trebuchet MS"/>
                <a:sym typeface="Trebuchet MS"/>
              </a:rPr>
              <a:t>)</a:t>
            </a:r>
            <a:endParaRPr b="1" sz="1100">
              <a:solidFill>
                <a:schemeClr val="dk1"/>
              </a:solidFill>
              <a:latin typeface="Trebuchet MS"/>
              <a:ea typeface="Trebuchet MS"/>
              <a:cs typeface="Trebuchet MS"/>
              <a:sym typeface="Trebuchet MS"/>
            </a:endParaRPr>
          </a:p>
        </p:txBody>
      </p:sp>
      <p:pic>
        <p:nvPicPr>
          <p:cNvPr id="459" name="Google Shape;459;p53" title="Slide-31.mp3">
            <a:hlinkClick r:id="rId3"/>
          </p:cNvPr>
          <p:cNvPicPr preferRelativeResize="0"/>
          <p:nvPr/>
        </p:nvPicPr>
        <p:blipFill>
          <a:blip r:embed="rId4">
            <a:alphaModFix/>
          </a:blip>
          <a:stretch>
            <a:fillRect/>
          </a:stretch>
        </p:blipFill>
        <p:spPr>
          <a:xfrm>
            <a:off x="152400" y="4403325"/>
            <a:ext cx="587775" cy="587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4"/>
          <p:cNvSpPr txBox="1"/>
          <p:nvPr>
            <p:ph type="title"/>
          </p:nvPr>
        </p:nvSpPr>
        <p:spPr>
          <a:xfrm>
            <a:off x="0" y="1566313"/>
            <a:ext cx="9144000" cy="1828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a:t>Themes</a:t>
            </a:r>
            <a:r>
              <a:rPr lang="en"/>
              <a:t> </a:t>
            </a:r>
            <a:endParaRPr/>
          </a:p>
        </p:txBody>
      </p:sp>
      <p:pic>
        <p:nvPicPr>
          <p:cNvPr id="465" name="Google Shape;465;p54" title="Slide 32.mp3">
            <a:hlinkClick r:id="rId3"/>
          </p:cNvPr>
          <p:cNvPicPr preferRelativeResize="0"/>
          <p:nvPr/>
        </p:nvPicPr>
        <p:blipFill>
          <a:blip r:embed="rId4">
            <a:alphaModFix/>
          </a:blip>
          <a:stretch>
            <a:fillRect/>
          </a:stretch>
        </p:blipFill>
        <p:spPr>
          <a:xfrm>
            <a:off x="103750" y="3938258"/>
            <a:ext cx="771725" cy="771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5"/>
          <p:cNvSpPr/>
          <p:nvPr/>
        </p:nvSpPr>
        <p:spPr>
          <a:xfrm>
            <a:off x="0" y="1689150"/>
            <a:ext cx="9144000" cy="1934400"/>
          </a:xfrm>
          <a:prstGeom prst="rect">
            <a:avLst/>
          </a:prstGeom>
          <a:solidFill>
            <a:srgbClr val="CCCCCC"/>
          </a:solidFill>
          <a:ln cap="flat" cmpd="sng" w="9525">
            <a:solidFill>
              <a:srgbClr val="CCCCCC"/>
            </a:solidFill>
            <a:prstDash val="solid"/>
            <a:round/>
            <a:headEnd len="sm" w="sm" type="none"/>
            <a:tailEnd len="sm" w="sm" type="none"/>
          </a:ln>
          <a:effectLst>
            <a:outerShdw blurRad="57150" rotWithShape="0" algn="bl" dir="5400000" dist="19050">
              <a:srgbClr val="434343">
                <a:alpha val="50000"/>
              </a:srgbClr>
            </a:outerShdw>
            <a:reflection blurRad="0" dir="0" dist="0" endA="0" endPos="31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5"/>
          <p:cNvSpPr txBox="1"/>
          <p:nvPr>
            <p:ph type="title"/>
          </p:nvPr>
        </p:nvSpPr>
        <p:spPr>
          <a:xfrm>
            <a:off x="0" y="172500"/>
            <a:ext cx="9144000" cy="789600"/>
          </a:xfrm>
          <a:prstGeom prst="rect">
            <a:avLst/>
          </a:prstGeom>
          <a:solidFill>
            <a:schemeClr val="dk1"/>
          </a:solidFill>
        </p:spPr>
        <p:txBody>
          <a:bodyPr anchorCtr="0" anchor="ctr" bIns="45700" lIns="91425" spcFirstLastPara="1" rIns="91425" wrap="square" tIns="45700">
            <a:noAutofit/>
          </a:bodyPr>
          <a:lstStyle/>
          <a:p>
            <a:pPr indent="0" lvl="0" marL="0" rtl="0" algn="ctr">
              <a:spcBef>
                <a:spcPts val="0"/>
              </a:spcBef>
              <a:spcAft>
                <a:spcPts val="0"/>
              </a:spcAft>
              <a:buNone/>
            </a:pPr>
            <a:r>
              <a:rPr b="1" lang="en" sz="3600" u="sng">
                <a:solidFill>
                  <a:schemeClr val="lt1"/>
                </a:solidFill>
              </a:rPr>
              <a:t>PICO Question </a:t>
            </a:r>
            <a:r>
              <a:rPr b="1" lang="en" sz="3600" u="sng">
                <a:solidFill>
                  <a:schemeClr val="lt1"/>
                </a:solidFill>
              </a:rPr>
              <a:t>Revisited</a:t>
            </a:r>
            <a:endParaRPr b="1" sz="3600" u="sng">
              <a:solidFill>
                <a:schemeClr val="lt1"/>
              </a:solidFill>
            </a:endParaRPr>
          </a:p>
        </p:txBody>
      </p:sp>
      <p:sp>
        <p:nvSpPr>
          <p:cNvPr id="472" name="Google Shape;472;p55"/>
          <p:cNvSpPr txBox="1"/>
          <p:nvPr>
            <p:ph idx="1" type="body"/>
          </p:nvPr>
        </p:nvSpPr>
        <p:spPr>
          <a:xfrm>
            <a:off x="310500" y="1913600"/>
            <a:ext cx="8523000" cy="14856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i="1" lang="en"/>
              <a:t>Amongst individuals, ages 13-25, experiencing symptoms of anxiety and depression following concussion, what interventions </a:t>
            </a:r>
            <a:endParaRPr i="1"/>
          </a:p>
          <a:p>
            <a:pPr indent="0" lvl="0" marL="0" rtl="0" algn="ctr">
              <a:spcBef>
                <a:spcPts val="360"/>
              </a:spcBef>
              <a:spcAft>
                <a:spcPts val="0"/>
              </a:spcAft>
              <a:buNone/>
            </a:pPr>
            <a:r>
              <a:rPr i="1" lang="en"/>
              <a:t>within the scope of Occupational Therapy will increase social participation? </a:t>
            </a:r>
            <a:endParaRPr/>
          </a:p>
          <a:p>
            <a:pPr indent="0" lvl="0" marL="0" rtl="0" algn="ctr">
              <a:spcBef>
                <a:spcPts val="360"/>
              </a:spcBef>
              <a:spcAft>
                <a:spcPts val="0"/>
              </a:spcAft>
              <a:buNone/>
            </a:pPr>
            <a:r>
              <a:t/>
            </a:r>
            <a:endParaRPr i="1"/>
          </a:p>
          <a:p>
            <a:pPr indent="0" lvl="0" marL="0" rtl="0" algn="l">
              <a:spcBef>
                <a:spcPts val="360"/>
              </a:spcBef>
              <a:spcAft>
                <a:spcPts val="0"/>
              </a:spcAft>
              <a:buNone/>
            </a:pPr>
            <a:r>
              <a:t/>
            </a:r>
            <a:endParaRPr/>
          </a:p>
          <a:p>
            <a:pPr indent="0" lvl="0" marL="0" rtl="0" algn="l">
              <a:spcBef>
                <a:spcPts val="360"/>
              </a:spcBef>
              <a:spcAft>
                <a:spcPts val="0"/>
              </a:spcAft>
              <a:buNone/>
            </a:pPr>
            <a:r>
              <a:rPr lang="en"/>
              <a:t> </a:t>
            </a:r>
            <a:endParaRPr/>
          </a:p>
        </p:txBody>
      </p:sp>
      <p:pic>
        <p:nvPicPr>
          <p:cNvPr id="473" name="Google Shape;473;p55" title="Slide 33.mp3">
            <a:hlinkClick r:id="rId3"/>
          </p:cNvPr>
          <p:cNvPicPr preferRelativeResize="0"/>
          <p:nvPr/>
        </p:nvPicPr>
        <p:blipFill>
          <a:blip r:embed="rId4">
            <a:alphaModFix/>
          </a:blip>
          <a:stretch>
            <a:fillRect/>
          </a:stretch>
        </p:blipFill>
        <p:spPr>
          <a:xfrm>
            <a:off x="99975" y="4231750"/>
            <a:ext cx="609600" cy="609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6"/>
          <p:cNvSpPr txBox="1"/>
          <p:nvPr>
            <p:ph type="title"/>
          </p:nvPr>
        </p:nvSpPr>
        <p:spPr>
          <a:xfrm>
            <a:off x="199875" y="261986"/>
            <a:ext cx="8229600" cy="877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 sz="3300" u="sng"/>
              <a:t>Themes</a:t>
            </a:r>
            <a:endParaRPr b="1" sz="3300" u="sng"/>
          </a:p>
        </p:txBody>
      </p:sp>
      <p:sp>
        <p:nvSpPr>
          <p:cNvPr id="479" name="Google Shape;479;p56"/>
          <p:cNvSpPr/>
          <p:nvPr/>
        </p:nvSpPr>
        <p:spPr>
          <a:xfrm>
            <a:off x="250950" y="789650"/>
            <a:ext cx="2846700" cy="2539800"/>
          </a:xfrm>
          <a:prstGeom prst="octagon">
            <a:avLst>
              <a:gd fmla="val 29289" name="adj"/>
            </a:avLst>
          </a:prstGeom>
          <a:solidFill>
            <a:srgbClr val="152456"/>
          </a:solidFill>
          <a:ln cap="flat" cmpd="sng" w="114300">
            <a:solidFill>
              <a:srgbClr val="58B7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rPr>
              <a:t>1. </a:t>
            </a:r>
            <a:r>
              <a:rPr b="1" lang="en" sz="2400">
                <a:solidFill>
                  <a:schemeClr val="lt1"/>
                </a:solidFill>
              </a:rPr>
              <a:t>Aerobic Exercise and Physical Activity</a:t>
            </a:r>
            <a:r>
              <a:rPr b="1" lang="en" sz="1800">
                <a:solidFill>
                  <a:schemeClr val="lt1"/>
                </a:solidFill>
              </a:rPr>
              <a:t> </a:t>
            </a:r>
            <a:endParaRPr b="1" sz="1800">
              <a:solidFill>
                <a:schemeClr val="lt1"/>
              </a:solidFill>
            </a:endParaRPr>
          </a:p>
        </p:txBody>
      </p:sp>
      <p:sp>
        <p:nvSpPr>
          <p:cNvPr id="480" name="Google Shape;480;p56"/>
          <p:cNvSpPr/>
          <p:nvPr/>
        </p:nvSpPr>
        <p:spPr>
          <a:xfrm>
            <a:off x="3104175" y="2111325"/>
            <a:ext cx="2846700" cy="2539800"/>
          </a:xfrm>
          <a:prstGeom prst="octagon">
            <a:avLst>
              <a:gd fmla="val 29289" name="adj"/>
            </a:avLst>
          </a:prstGeom>
          <a:solidFill>
            <a:srgbClr val="58B7DD"/>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rPr>
              <a:t>2. </a:t>
            </a:r>
            <a:r>
              <a:rPr b="1" lang="en" sz="2400">
                <a:solidFill>
                  <a:schemeClr val="lt1"/>
                </a:solidFill>
              </a:rPr>
              <a:t>Emotional Well-Being S</a:t>
            </a:r>
            <a:r>
              <a:rPr b="1" lang="en" sz="2400">
                <a:solidFill>
                  <a:schemeClr val="lt1"/>
                </a:solidFill>
              </a:rPr>
              <a:t>trategies</a:t>
            </a:r>
            <a:endParaRPr b="1" sz="2400">
              <a:solidFill>
                <a:schemeClr val="lt1"/>
              </a:solidFill>
            </a:endParaRPr>
          </a:p>
        </p:txBody>
      </p:sp>
      <p:sp>
        <p:nvSpPr>
          <p:cNvPr id="481" name="Google Shape;481;p56"/>
          <p:cNvSpPr/>
          <p:nvPr/>
        </p:nvSpPr>
        <p:spPr>
          <a:xfrm>
            <a:off x="5810075" y="603275"/>
            <a:ext cx="2846700" cy="2539800"/>
          </a:xfrm>
          <a:prstGeom prst="octagon">
            <a:avLst>
              <a:gd fmla="val 29289" name="adj"/>
            </a:avLst>
          </a:prstGeom>
          <a:solidFill>
            <a:srgbClr val="FCAF17"/>
          </a:solidFill>
          <a:ln cap="flat" cmpd="sng" w="1143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rPr>
              <a:t>3. </a:t>
            </a:r>
            <a:r>
              <a:rPr b="1" lang="en" sz="2400">
                <a:solidFill>
                  <a:schemeClr val="lt1"/>
                </a:solidFill>
              </a:rPr>
              <a:t>Use of Technology- Based Interventions</a:t>
            </a:r>
            <a:endParaRPr b="1">
              <a:solidFill>
                <a:schemeClr val="lt1"/>
              </a:solidFill>
            </a:endParaRPr>
          </a:p>
        </p:txBody>
      </p:sp>
      <p:pic>
        <p:nvPicPr>
          <p:cNvPr id="482" name="Google Shape;482;p56" title="Slide 34.mp3">
            <a:hlinkClick r:id="rId3"/>
          </p:cNvPr>
          <p:cNvPicPr preferRelativeResize="0"/>
          <p:nvPr/>
        </p:nvPicPr>
        <p:blipFill>
          <a:blip r:embed="rId4">
            <a:alphaModFix/>
          </a:blip>
          <a:stretch>
            <a:fillRect/>
          </a:stretch>
        </p:blipFill>
        <p:spPr>
          <a:xfrm>
            <a:off x="156900" y="4154050"/>
            <a:ext cx="685150" cy="685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57"/>
          <p:cNvSpPr txBox="1"/>
          <p:nvPr>
            <p:ph type="title"/>
          </p:nvPr>
        </p:nvSpPr>
        <p:spPr>
          <a:xfrm>
            <a:off x="457200" y="125761"/>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t>AOTA’s </a:t>
            </a:r>
            <a:r>
              <a:rPr b="1" lang="en"/>
              <a:t>Strength</a:t>
            </a:r>
            <a:r>
              <a:rPr b="1" lang="en"/>
              <a:t> of the Evidence </a:t>
            </a:r>
            <a:endParaRPr b="1"/>
          </a:p>
        </p:txBody>
      </p:sp>
      <p:graphicFrame>
        <p:nvGraphicFramePr>
          <p:cNvPr id="488" name="Google Shape;488;p57"/>
          <p:cNvGraphicFramePr/>
          <p:nvPr/>
        </p:nvGraphicFramePr>
        <p:xfrm>
          <a:off x="815650" y="678413"/>
          <a:ext cx="3000000" cy="3000000"/>
        </p:xfrm>
        <a:graphic>
          <a:graphicData uri="http://schemas.openxmlformats.org/drawingml/2006/table">
            <a:tbl>
              <a:tblPr>
                <a:noFill/>
                <a:tableStyleId>{5A93D581-D695-4EED-8574-5E277D221AEF}</a:tableStyleId>
              </a:tblPr>
              <a:tblGrid>
                <a:gridCol w="1167500"/>
                <a:gridCol w="6071500"/>
              </a:tblGrid>
              <a:tr h="567250">
                <a:tc>
                  <a:txBody>
                    <a:bodyPr/>
                    <a:lstStyle/>
                    <a:p>
                      <a:pPr indent="0" lvl="0" marL="0" rtl="0" algn="ctr">
                        <a:spcBef>
                          <a:spcPts val="0"/>
                        </a:spcBef>
                        <a:spcAft>
                          <a:spcPts val="0"/>
                        </a:spcAft>
                        <a:buNone/>
                      </a:pPr>
                      <a:r>
                        <a:rPr b="1" lang="en">
                          <a:solidFill>
                            <a:schemeClr val="lt1"/>
                          </a:solidFill>
                        </a:rPr>
                        <a:t>Strength</a:t>
                      </a:r>
                      <a:r>
                        <a:rPr b="1" lang="en"/>
                        <a:t> </a:t>
                      </a:r>
                      <a:endParaRPr b="1"/>
                    </a:p>
                  </a:txBody>
                  <a:tcPr marT="91425" marB="91425" marR="91425" marL="91425">
                    <a:solidFill>
                      <a:schemeClr val="dk1"/>
                    </a:solidFill>
                  </a:tcPr>
                </a:tc>
                <a:tc>
                  <a:txBody>
                    <a:bodyPr/>
                    <a:lstStyle/>
                    <a:p>
                      <a:pPr indent="0" lvl="0" marL="0" rtl="0" algn="ctr">
                        <a:spcBef>
                          <a:spcPts val="0"/>
                        </a:spcBef>
                        <a:spcAft>
                          <a:spcPts val="0"/>
                        </a:spcAft>
                        <a:buNone/>
                      </a:pPr>
                      <a:r>
                        <a:rPr b="1" lang="en">
                          <a:solidFill>
                            <a:schemeClr val="lt1"/>
                          </a:solidFill>
                        </a:rPr>
                        <a:t>Description</a:t>
                      </a:r>
                      <a:r>
                        <a:rPr b="1" lang="en"/>
                        <a:t> </a:t>
                      </a:r>
                      <a:endParaRPr b="1"/>
                    </a:p>
                  </a:txBody>
                  <a:tcPr marT="91425" marB="91425" marR="91425" marL="91425">
                    <a:solidFill>
                      <a:schemeClr val="dk1"/>
                    </a:solidFill>
                  </a:tcPr>
                </a:tc>
              </a:tr>
              <a:tr h="381000">
                <a:tc>
                  <a:txBody>
                    <a:bodyPr/>
                    <a:lstStyle/>
                    <a:p>
                      <a:pPr indent="0" lvl="0" marL="0" rtl="0" algn="l">
                        <a:spcBef>
                          <a:spcPts val="0"/>
                        </a:spcBef>
                        <a:spcAft>
                          <a:spcPts val="0"/>
                        </a:spcAft>
                        <a:buNone/>
                      </a:pPr>
                      <a:r>
                        <a:rPr b="1" lang="en">
                          <a:solidFill>
                            <a:schemeClr val="dk1"/>
                          </a:solidFill>
                        </a:rPr>
                        <a:t>Strong</a:t>
                      </a:r>
                      <a:endParaRPr b="1">
                        <a:solidFill>
                          <a:schemeClr val="dk1"/>
                        </a:solidFill>
                      </a:endParaRPr>
                    </a:p>
                  </a:txBody>
                  <a:tcPr marT="91425" marB="91425" marR="91425" marL="91425"/>
                </a:tc>
                <a:tc>
                  <a:txBody>
                    <a:bodyPr/>
                    <a:lstStyle/>
                    <a:p>
                      <a:pPr indent="-317500" lvl="0" marL="457200" rtl="0" algn="l">
                        <a:spcBef>
                          <a:spcPts val="0"/>
                        </a:spcBef>
                        <a:spcAft>
                          <a:spcPts val="0"/>
                        </a:spcAft>
                        <a:buClr>
                          <a:schemeClr val="dk1"/>
                        </a:buClr>
                        <a:buSzPts val="1400"/>
                        <a:buChar char="●"/>
                      </a:pPr>
                      <a:r>
                        <a:rPr lang="en">
                          <a:solidFill>
                            <a:schemeClr val="dk1"/>
                          </a:solidFill>
                        </a:rPr>
                        <a:t>Two or more </a:t>
                      </a:r>
                      <a:r>
                        <a:rPr b="1" lang="en">
                          <a:solidFill>
                            <a:srgbClr val="FCAF17"/>
                          </a:solidFill>
                        </a:rPr>
                        <a:t>level I studies </a:t>
                      </a:r>
                      <a:endParaRPr b="1">
                        <a:solidFill>
                          <a:srgbClr val="FCAF17"/>
                        </a:solidFill>
                      </a:endParaRPr>
                    </a:p>
                    <a:p>
                      <a:pPr indent="-317500" lvl="0" marL="457200" rtl="0" algn="l">
                        <a:spcBef>
                          <a:spcPts val="0"/>
                        </a:spcBef>
                        <a:spcAft>
                          <a:spcPts val="0"/>
                        </a:spcAft>
                        <a:buClr>
                          <a:schemeClr val="dk1"/>
                        </a:buClr>
                        <a:buSzPts val="1400"/>
                        <a:buChar char="●"/>
                      </a:pPr>
                      <a:r>
                        <a:rPr lang="en">
                          <a:solidFill>
                            <a:schemeClr val="dk1"/>
                          </a:solidFill>
                        </a:rPr>
                        <a:t>The </a:t>
                      </a:r>
                      <a:r>
                        <a:rPr lang="en">
                          <a:solidFill>
                            <a:schemeClr val="dk1"/>
                          </a:solidFill>
                        </a:rPr>
                        <a:t>available</a:t>
                      </a:r>
                      <a:r>
                        <a:rPr lang="en">
                          <a:solidFill>
                            <a:schemeClr val="dk1"/>
                          </a:solidFill>
                        </a:rPr>
                        <a:t> evidence usually includes consistent results from well-designed, well-conducted studies. The findings are </a:t>
                      </a:r>
                      <a:r>
                        <a:rPr b="1" lang="en">
                          <a:solidFill>
                            <a:srgbClr val="FCAF17"/>
                          </a:solidFill>
                        </a:rPr>
                        <a:t>strong </a:t>
                      </a:r>
                      <a:endParaRPr b="1">
                        <a:solidFill>
                          <a:srgbClr val="FCAF17"/>
                        </a:solidFill>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rPr>
                        <a:t>Moderate </a:t>
                      </a:r>
                      <a:endParaRPr b="1">
                        <a:solidFill>
                          <a:schemeClr val="dk1"/>
                        </a:solidFill>
                      </a:endParaRPr>
                    </a:p>
                  </a:txBody>
                  <a:tcPr marT="91425" marB="91425" marR="91425" marL="91425"/>
                </a:tc>
                <a:tc>
                  <a:txBody>
                    <a:bodyPr/>
                    <a:lstStyle/>
                    <a:p>
                      <a:pPr indent="-317500" lvl="0" marL="457200" rtl="0" algn="l">
                        <a:spcBef>
                          <a:spcPts val="0"/>
                        </a:spcBef>
                        <a:spcAft>
                          <a:spcPts val="0"/>
                        </a:spcAft>
                        <a:buClr>
                          <a:schemeClr val="dk1"/>
                        </a:buClr>
                        <a:buSzPts val="1400"/>
                        <a:buChar char="●"/>
                      </a:pPr>
                      <a:r>
                        <a:rPr lang="en">
                          <a:solidFill>
                            <a:schemeClr val="dk1"/>
                          </a:solidFill>
                        </a:rPr>
                        <a:t>At least one level I high-quality study or </a:t>
                      </a:r>
                      <a:r>
                        <a:rPr lang="en">
                          <a:solidFill>
                            <a:schemeClr val="dk1"/>
                          </a:solidFill>
                        </a:rPr>
                        <a:t>multiple</a:t>
                      </a:r>
                      <a:r>
                        <a:rPr lang="en">
                          <a:solidFill>
                            <a:schemeClr val="dk1"/>
                          </a:solidFill>
                        </a:rPr>
                        <a:t> moderate quality studies (Level II, Level III, etc)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a:t>
                      </a:r>
                      <a:r>
                        <a:rPr lang="en">
                          <a:solidFill>
                            <a:schemeClr val="dk1"/>
                          </a:solidFill>
                        </a:rPr>
                        <a:t>available evidence is </a:t>
                      </a:r>
                      <a:r>
                        <a:rPr b="1" lang="en">
                          <a:solidFill>
                            <a:srgbClr val="FCAF17"/>
                          </a:solidFill>
                        </a:rPr>
                        <a:t>sufficient </a:t>
                      </a:r>
                      <a:r>
                        <a:rPr lang="en">
                          <a:solidFill>
                            <a:schemeClr val="dk1"/>
                          </a:solidFill>
                        </a:rPr>
                        <a:t>to determine the effects on health outcomes, but confidence in the estimate is constrained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number, size, or quality of the individual studies or inconsistency of the findings across individual studies </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rPr>
                        <a:t>Low </a:t>
                      </a:r>
                      <a:endParaRPr b="1">
                        <a:solidFill>
                          <a:schemeClr val="dk1"/>
                        </a:solidFill>
                      </a:endParaRPr>
                    </a:p>
                  </a:txBody>
                  <a:tcPr marT="91425" marB="91425" marR="91425" marL="91425"/>
                </a:tc>
                <a:tc>
                  <a:txBody>
                    <a:bodyPr/>
                    <a:lstStyle/>
                    <a:p>
                      <a:pPr indent="-317500" lvl="0" marL="457200" rtl="0" algn="l">
                        <a:spcBef>
                          <a:spcPts val="0"/>
                        </a:spcBef>
                        <a:spcAft>
                          <a:spcPts val="0"/>
                        </a:spcAft>
                        <a:buClr>
                          <a:schemeClr val="dk1"/>
                        </a:buClr>
                        <a:buSzPts val="1400"/>
                        <a:buChar char="●"/>
                      </a:pPr>
                      <a:r>
                        <a:rPr lang="en">
                          <a:solidFill>
                            <a:schemeClr val="dk1"/>
                          </a:solidFill>
                        </a:rPr>
                        <a:t>Small number of low-level studies, </a:t>
                      </a:r>
                      <a:r>
                        <a:rPr b="1" lang="en">
                          <a:solidFill>
                            <a:srgbClr val="FCAF17"/>
                          </a:solidFill>
                        </a:rPr>
                        <a:t>flaws</a:t>
                      </a:r>
                      <a:r>
                        <a:rPr lang="en">
                          <a:solidFill>
                            <a:schemeClr val="dk1"/>
                          </a:solidFill>
                        </a:rPr>
                        <a:t> in the studies, etc</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a:t>
                      </a:r>
                      <a:r>
                        <a:rPr lang="en">
                          <a:solidFill>
                            <a:schemeClr val="dk1"/>
                          </a:solidFill>
                        </a:rPr>
                        <a:t>available</a:t>
                      </a:r>
                      <a:r>
                        <a:rPr lang="en">
                          <a:solidFill>
                            <a:schemeClr val="dk1"/>
                          </a:solidFill>
                        </a:rPr>
                        <a:t> evidence is </a:t>
                      </a:r>
                      <a:r>
                        <a:rPr lang="en">
                          <a:solidFill>
                            <a:schemeClr val="dk1"/>
                          </a:solidFill>
                        </a:rPr>
                        <a:t>insufficient</a:t>
                      </a:r>
                      <a:r>
                        <a:rPr lang="en">
                          <a:solidFill>
                            <a:schemeClr val="dk1"/>
                          </a:solidFill>
                        </a:rPr>
                        <a:t> to assess effects on health and other outcomes of relevance to occupational therapy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Evidence is sufficient </a:t>
                      </a:r>
                      <a:endParaRPr>
                        <a:solidFill>
                          <a:schemeClr val="dk1"/>
                        </a:solidFill>
                      </a:endParaRPr>
                    </a:p>
                  </a:txBody>
                  <a:tcPr marT="91425" marB="91425" marR="91425" marL="91425"/>
                </a:tc>
              </a:tr>
            </a:tbl>
          </a:graphicData>
        </a:graphic>
      </p:graphicFrame>
      <p:sp>
        <p:nvSpPr>
          <p:cNvPr id="489" name="Google Shape;489;p57"/>
          <p:cNvSpPr txBox="1"/>
          <p:nvPr/>
        </p:nvSpPr>
        <p:spPr>
          <a:xfrm>
            <a:off x="5637600" y="4567900"/>
            <a:ext cx="35064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100">
                <a:solidFill>
                  <a:schemeClr val="dk1"/>
                </a:solidFill>
                <a:latin typeface="Trebuchet MS"/>
                <a:ea typeface="Trebuchet MS"/>
                <a:cs typeface="Trebuchet MS"/>
                <a:sym typeface="Trebuchet MS"/>
              </a:rPr>
              <a:t>(AOTA, 2020a</a:t>
            </a:r>
            <a:r>
              <a:rPr lang="en" sz="1100">
                <a:solidFill>
                  <a:schemeClr val="dk1"/>
                </a:solidFill>
                <a:latin typeface="Trebuchet MS"/>
                <a:ea typeface="Trebuchet MS"/>
                <a:cs typeface="Trebuchet MS"/>
                <a:sym typeface="Trebuchet MS"/>
              </a:rPr>
              <a:t>)</a:t>
            </a:r>
            <a:endParaRPr sz="1100">
              <a:solidFill>
                <a:schemeClr val="dk1"/>
              </a:solidFill>
              <a:latin typeface="Trebuchet MS"/>
              <a:ea typeface="Trebuchet MS"/>
              <a:cs typeface="Trebuchet MS"/>
              <a:sym typeface="Trebuchet MS"/>
            </a:endParaRPr>
          </a:p>
        </p:txBody>
      </p:sp>
      <p:pic>
        <p:nvPicPr>
          <p:cNvPr id="490" name="Google Shape;490;p57" title="Slide 35.mp3">
            <a:hlinkClick r:id="rId3"/>
          </p:cNvPr>
          <p:cNvPicPr preferRelativeResize="0"/>
          <p:nvPr/>
        </p:nvPicPr>
        <p:blipFill>
          <a:blip r:embed="rId4">
            <a:alphaModFix/>
          </a:blip>
          <a:stretch>
            <a:fillRect/>
          </a:stretch>
        </p:blipFill>
        <p:spPr>
          <a:xfrm>
            <a:off x="136475" y="4248649"/>
            <a:ext cx="606375" cy="606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8"/>
          <p:cNvSpPr/>
          <p:nvPr/>
        </p:nvSpPr>
        <p:spPr>
          <a:xfrm>
            <a:off x="3822575" y="257775"/>
            <a:ext cx="4430100" cy="4223100"/>
          </a:xfrm>
          <a:prstGeom prst="octagon">
            <a:avLst>
              <a:gd fmla="val 29289" name="adj"/>
            </a:avLst>
          </a:prstGeom>
          <a:solidFill>
            <a:srgbClr val="152456"/>
          </a:solidFill>
          <a:ln cap="flat" cmpd="sng" w="114300">
            <a:solidFill>
              <a:srgbClr val="58B7D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800">
                <a:solidFill>
                  <a:schemeClr val="lt1"/>
                </a:solidFill>
              </a:rPr>
              <a:t>Aerobic Exercise and Physical Activity</a:t>
            </a:r>
            <a:r>
              <a:rPr b="1" lang="en" sz="3200">
                <a:solidFill>
                  <a:schemeClr val="lt1"/>
                </a:solidFill>
              </a:rPr>
              <a:t> </a:t>
            </a:r>
            <a:endParaRPr b="1" sz="3200">
              <a:solidFill>
                <a:schemeClr val="lt1"/>
              </a:solidFill>
            </a:endParaRPr>
          </a:p>
        </p:txBody>
      </p:sp>
      <p:sp>
        <p:nvSpPr>
          <p:cNvPr id="496" name="Google Shape;496;p58"/>
          <p:cNvSpPr txBox="1"/>
          <p:nvPr>
            <p:ph idx="4294967295" type="title"/>
          </p:nvPr>
        </p:nvSpPr>
        <p:spPr>
          <a:xfrm>
            <a:off x="0" y="972425"/>
            <a:ext cx="3201900" cy="877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 sz="3300" u="sng"/>
              <a:t>Theme 1:</a:t>
            </a:r>
            <a:endParaRPr b="1" sz="3300" u="sng"/>
          </a:p>
        </p:txBody>
      </p:sp>
      <p:sp>
        <p:nvSpPr>
          <p:cNvPr id="497" name="Google Shape;497;p58"/>
          <p:cNvSpPr txBox="1"/>
          <p:nvPr/>
        </p:nvSpPr>
        <p:spPr>
          <a:xfrm>
            <a:off x="646950" y="1642225"/>
            <a:ext cx="19080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dk1"/>
                </a:solidFill>
                <a:latin typeface="Trebuchet MS"/>
                <a:ea typeface="Trebuchet MS"/>
                <a:cs typeface="Trebuchet MS"/>
                <a:sym typeface="Trebuchet MS"/>
              </a:rPr>
              <a:t>Interventions for individuals with mild TBI experiencing depression and anxiety</a:t>
            </a:r>
            <a:endParaRPr sz="2100">
              <a:solidFill>
                <a:schemeClr val="dk1"/>
              </a:solidFill>
              <a:latin typeface="Trebuchet MS"/>
              <a:ea typeface="Trebuchet MS"/>
              <a:cs typeface="Trebuchet MS"/>
              <a:sym typeface="Trebuchet MS"/>
            </a:endParaRPr>
          </a:p>
        </p:txBody>
      </p:sp>
      <p:pic>
        <p:nvPicPr>
          <p:cNvPr id="498" name="Google Shape;498;p58" title="Slide 36.mp3">
            <a:hlinkClick r:id="rId3"/>
          </p:cNvPr>
          <p:cNvPicPr preferRelativeResize="0"/>
          <p:nvPr/>
        </p:nvPicPr>
        <p:blipFill>
          <a:blip r:embed="rId4">
            <a:alphaModFix/>
          </a:blip>
          <a:stretch>
            <a:fillRect/>
          </a:stretch>
        </p:blipFill>
        <p:spPr>
          <a:xfrm>
            <a:off x="188425" y="4158575"/>
            <a:ext cx="686600" cy="686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9"/>
          <p:cNvSpPr txBox="1"/>
          <p:nvPr>
            <p:ph idx="4294967295" type="title"/>
          </p:nvPr>
        </p:nvSpPr>
        <p:spPr>
          <a:xfrm>
            <a:off x="496063" y="66261"/>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Theme 1: Aerobic Exercise &amp; Physical Activity</a:t>
            </a:r>
            <a:endParaRPr/>
          </a:p>
        </p:txBody>
      </p:sp>
      <p:graphicFrame>
        <p:nvGraphicFramePr>
          <p:cNvPr id="504" name="Google Shape;504;p59"/>
          <p:cNvGraphicFramePr/>
          <p:nvPr/>
        </p:nvGraphicFramePr>
        <p:xfrm>
          <a:off x="251688" y="585513"/>
          <a:ext cx="3000000" cy="3000000"/>
        </p:xfrm>
        <a:graphic>
          <a:graphicData uri="http://schemas.openxmlformats.org/drawingml/2006/table">
            <a:tbl>
              <a:tblPr>
                <a:noFill/>
                <a:tableStyleId>{5A93D581-D695-4EED-8574-5E277D221AEF}</a:tableStyleId>
              </a:tblPr>
              <a:tblGrid>
                <a:gridCol w="985025"/>
                <a:gridCol w="928475"/>
                <a:gridCol w="2789325"/>
                <a:gridCol w="4015550"/>
              </a:tblGrid>
              <a:tr h="518125">
                <a:tc>
                  <a:txBody>
                    <a:bodyPr/>
                    <a:lstStyle/>
                    <a:p>
                      <a:pPr indent="0" lvl="0" marL="0" rtl="0" algn="ctr">
                        <a:spcBef>
                          <a:spcPts val="0"/>
                        </a:spcBef>
                        <a:spcAft>
                          <a:spcPts val="0"/>
                        </a:spcAft>
                        <a:buNone/>
                      </a:pPr>
                      <a:r>
                        <a:rPr b="1" lang="en" sz="1100">
                          <a:solidFill>
                            <a:schemeClr val="lt2"/>
                          </a:solidFill>
                          <a:latin typeface="Trebuchet MS"/>
                          <a:ea typeface="Trebuchet MS"/>
                          <a:cs typeface="Trebuchet MS"/>
                          <a:sym typeface="Trebuchet MS"/>
                        </a:rPr>
                        <a:t>Level of Evidence</a:t>
                      </a:r>
                      <a:endParaRPr b="1" sz="1100">
                        <a:solidFill>
                          <a:schemeClr val="lt2"/>
                        </a:solidFill>
                        <a:latin typeface="Trebuchet MS"/>
                        <a:ea typeface="Trebuchet MS"/>
                        <a:cs typeface="Trebuchet MS"/>
                        <a:sym typeface="Trebuchet MS"/>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2"/>
                          </a:solidFill>
                          <a:latin typeface="Trebuchet MS"/>
                          <a:ea typeface="Trebuchet MS"/>
                          <a:cs typeface="Trebuchet MS"/>
                          <a:sym typeface="Trebuchet MS"/>
                        </a:rPr>
                        <a:t>Citation</a:t>
                      </a:r>
                      <a:endParaRPr b="1" sz="1100">
                        <a:solidFill>
                          <a:schemeClr val="lt2"/>
                        </a:solidFill>
                        <a:latin typeface="Trebuchet MS"/>
                        <a:ea typeface="Trebuchet MS"/>
                        <a:cs typeface="Trebuchet MS"/>
                        <a:sym typeface="Trebuchet MS"/>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2"/>
                          </a:solidFill>
                          <a:latin typeface="Trebuchet MS"/>
                          <a:ea typeface="Trebuchet MS"/>
                          <a:cs typeface="Trebuchet MS"/>
                          <a:sym typeface="Trebuchet MS"/>
                        </a:rPr>
                        <a:t>Intervention</a:t>
                      </a:r>
                      <a:endParaRPr b="1" sz="1100">
                        <a:solidFill>
                          <a:schemeClr val="lt2"/>
                        </a:solidFill>
                        <a:latin typeface="Trebuchet MS"/>
                        <a:ea typeface="Trebuchet MS"/>
                        <a:cs typeface="Trebuchet MS"/>
                        <a:sym typeface="Trebuchet MS"/>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2"/>
                          </a:solidFill>
                          <a:latin typeface="Trebuchet MS"/>
                          <a:ea typeface="Trebuchet MS"/>
                          <a:cs typeface="Trebuchet MS"/>
                          <a:sym typeface="Trebuchet MS"/>
                        </a:rPr>
                        <a:t>Significance of Results</a:t>
                      </a:r>
                      <a:endParaRPr b="1" sz="1100">
                        <a:solidFill>
                          <a:schemeClr val="lt2"/>
                        </a:solidFill>
                        <a:latin typeface="Trebuchet MS"/>
                        <a:ea typeface="Trebuchet MS"/>
                        <a:cs typeface="Trebuchet MS"/>
                        <a:sym typeface="Trebuchet MS"/>
                      </a:endParaRPr>
                    </a:p>
                  </a:txBody>
                  <a:tcPr marT="91425" marB="91425" marR="91425" marL="91425">
                    <a:solidFill>
                      <a:schemeClr val="dk2"/>
                    </a:solidFill>
                  </a:tcPr>
                </a:tc>
              </a:tr>
              <a:tr h="1646000">
                <a:tc>
                  <a:txBody>
                    <a:bodyPr/>
                    <a:lstStyle/>
                    <a:p>
                      <a:pPr indent="0" lvl="0" marL="0" rtl="0" algn="l">
                        <a:spcBef>
                          <a:spcPts val="0"/>
                        </a:spcBef>
                        <a:spcAft>
                          <a:spcPts val="0"/>
                        </a:spcAft>
                        <a:buNone/>
                      </a:pPr>
                      <a:r>
                        <a:rPr lang="en" sz="1100">
                          <a:solidFill>
                            <a:schemeClr val="dk2"/>
                          </a:solidFill>
                        </a:rPr>
                        <a:t>Level III</a:t>
                      </a:r>
                      <a:endParaRPr sz="1100">
                        <a:solidFill>
                          <a:schemeClr val="dk2"/>
                        </a:solidFill>
                      </a:endParaRPr>
                    </a:p>
                  </a:txBody>
                  <a:tcPr marT="91425" marB="91425" marR="91425" marL="91425"/>
                </a:tc>
                <a:tc>
                  <a:txBody>
                    <a:bodyPr/>
                    <a:lstStyle/>
                    <a:p>
                      <a:pPr indent="0" lvl="0" marL="0" rtl="0" algn="l">
                        <a:lnSpc>
                          <a:spcPct val="115000"/>
                        </a:lnSpc>
                        <a:spcBef>
                          <a:spcPts val="0"/>
                        </a:spcBef>
                        <a:spcAft>
                          <a:spcPts val="1000"/>
                        </a:spcAft>
                        <a:buNone/>
                      </a:pPr>
                      <a:r>
                        <a:rPr lang="en" sz="1100">
                          <a:solidFill>
                            <a:schemeClr val="dk2"/>
                          </a:solidFill>
                        </a:rPr>
                        <a:t>Donnelley et al., 2021 </a:t>
                      </a:r>
                      <a:endParaRPr sz="1100">
                        <a:solidFill>
                          <a:schemeClr val="dk2"/>
                        </a:solidFill>
                      </a:endParaRPr>
                    </a:p>
                  </a:txBody>
                  <a:tcPr marT="91425" marB="91425" marR="91425" marL="91425">
                    <a:lnB cap="flat" cmpd="sng" w="63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solidFill>
                            <a:srgbClr val="FCAF17"/>
                          </a:solidFill>
                        </a:rPr>
                        <a:t>“LoveYourBrain Yoga”</a:t>
                      </a:r>
                      <a:endParaRPr b="1" sz="1200">
                        <a:solidFill>
                          <a:srgbClr val="FCAF17"/>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6-week yoga and psychoeducation program for groups of individuals with a TBI and caregivers</a:t>
                      </a:r>
                      <a:endParaRPr b="1" sz="1200">
                        <a:solidFill>
                          <a:srgbClr val="FCAF17"/>
                        </a:solidFill>
                      </a:endParaRPr>
                    </a:p>
                    <a:p>
                      <a:pPr indent="0" lvl="0" marL="0" rtl="0" algn="l">
                        <a:spcBef>
                          <a:spcPts val="1000"/>
                        </a:spcBef>
                        <a:spcAft>
                          <a:spcPts val="0"/>
                        </a:spcAft>
                        <a:buNone/>
                      </a:pPr>
                      <a:r>
                        <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Statistical Significance: </a:t>
                      </a:r>
                      <a:r>
                        <a:rPr lang="en" sz="1100">
                          <a:solidFill>
                            <a:schemeClr val="dk1"/>
                          </a:solidFill>
                        </a:rPr>
                        <a:t>improvements in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QOL (</a:t>
                      </a:r>
                      <a:r>
                        <a:rPr i="1" lang="en" sz="1100">
                          <a:solidFill>
                            <a:schemeClr val="dk1"/>
                          </a:solidFill>
                        </a:rPr>
                        <a:t>B</a:t>
                      </a:r>
                      <a:r>
                        <a:rPr lang="en" sz="1100">
                          <a:solidFill>
                            <a:schemeClr val="dk1"/>
                          </a:solidFill>
                        </a:rPr>
                        <a:t> 9.70, 95% CI: 8.51, 10.90)</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Resilience (</a:t>
                      </a:r>
                      <a:r>
                        <a:rPr i="1" lang="en" sz="1100">
                          <a:solidFill>
                            <a:schemeClr val="dk1"/>
                          </a:solidFill>
                        </a:rPr>
                        <a:t>B</a:t>
                      </a:r>
                      <a:r>
                        <a:rPr lang="en" sz="1100">
                          <a:solidFill>
                            <a:schemeClr val="dk1"/>
                          </a:solidFill>
                        </a:rPr>
                        <a:t> 1.30, 95% CI: 0.60, 2.06)</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Well-being (</a:t>
                      </a:r>
                      <a:r>
                        <a:rPr i="1" lang="en" sz="1100">
                          <a:solidFill>
                            <a:schemeClr val="dk1"/>
                          </a:solidFill>
                        </a:rPr>
                        <a:t>B</a:t>
                      </a:r>
                      <a:r>
                        <a:rPr lang="en" sz="1100">
                          <a:solidFill>
                            <a:schemeClr val="dk1"/>
                          </a:solidFill>
                        </a:rPr>
                        <a:t> 1.49, 95% CI: 1.14, 1.84)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Cognition (</a:t>
                      </a:r>
                      <a:r>
                        <a:rPr i="1" lang="en" sz="1100">
                          <a:solidFill>
                            <a:schemeClr val="dk1"/>
                          </a:solidFill>
                        </a:rPr>
                        <a:t>B</a:t>
                      </a:r>
                      <a:r>
                        <a:rPr lang="en" sz="1100">
                          <a:solidFill>
                            <a:schemeClr val="dk1"/>
                          </a:solidFill>
                        </a:rPr>
                        <a:t> 1.48, 95% CI: 0.78, 2.18) </a:t>
                      </a:r>
                      <a:endParaRPr b="1" sz="1100">
                        <a:solidFill>
                          <a:schemeClr val="dk1"/>
                        </a:solidFill>
                      </a:endParaRPr>
                    </a:p>
                    <a:p>
                      <a:pPr indent="0" lvl="0" marL="0" rtl="0" algn="l">
                        <a:spcBef>
                          <a:spcPts val="0"/>
                        </a:spcBef>
                        <a:spcAft>
                          <a:spcPts val="0"/>
                        </a:spcAft>
                        <a:buNone/>
                      </a:pPr>
                      <a:r>
                        <a:t/>
                      </a:r>
                      <a:endParaRPr b="1" sz="1100">
                        <a:solidFill>
                          <a:schemeClr val="dk1"/>
                        </a:solidFill>
                      </a:endParaRPr>
                    </a:p>
                    <a:p>
                      <a:pPr indent="0" lvl="0" marL="0" rtl="0" algn="l">
                        <a:spcBef>
                          <a:spcPts val="0"/>
                        </a:spcBef>
                        <a:spcAft>
                          <a:spcPts val="0"/>
                        </a:spcAft>
                        <a:buNone/>
                      </a:pPr>
                      <a:r>
                        <a:rPr b="1" lang="en" sz="1100">
                          <a:solidFill>
                            <a:schemeClr val="dk1"/>
                          </a:solidFill>
                        </a:rPr>
                        <a:t>Clinical Relevance: </a:t>
                      </a:r>
                      <a:endParaRPr b="1" sz="1100">
                        <a:solidFill>
                          <a:schemeClr val="dk1"/>
                        </a:solidFill>
                      </a:endParaRPr>
                    </a:p>
                    <a:p>
                      <a:pPr indent="-298450" lvl="0" marL="457200" rtl="0" algn="l">
                        <a:spcBef>
                          <a:spcPts val="0"/>
                        </a:spcBef>
                        <a:spcAft>
                          <a:spcPts val="0"/>
                        </a:spcAft>
                        <a:buSzPts val="1100"/>
                        <a:buChar char="●"/>
                      </a:pPr>
                      <a:r>
                        <a:rPr lang="en" sz="1100">
                          <a:solidFill>
                            <a:schemeClr val="dk1"/>
                          </a:solidFill>
                        </a:rPr>
                        <a:t>Y</a:t>
                      </a:r>
                      <a:r>
                        <a:rPr lang="en" sz="1100">
                          <a:solidFill>
                            <a:schemeClr val="dk1"/>
                          </a:solidFill>
                        </a:rPr>
                        <a:t>oga program with psychoeducation</a:t>
                      </a:r>
                      <a:endParaRPr sz="1100">
                        <a:solidFill>
                          <a:schemeClr val="dk1"/>
                        </a:solidFill>
                      </a:endParaRPr>
                    </a:p>
                    <a:p>
                      <a:pPr indent="-298450" lvl="0" marL="457200" rtl="0" algn="l">
                        <a:spcBef>
                          <a:spcPts val="0"/>
                        </a:spcBef>
                        <a:spcAft>
                          <a:spcPts val="0"/>
                        </a:spcAft>
                        <a:buSzPts val="1100"/>
                        <a:buChar char="●"/>
                      </a:pPr>
                      <a:r>
                        <a:rPr b="1" lang="en" sz="1100">
                          <a:solidFill>
                            <a:srgbClr val="FCAF17"/>
                          </a:solidFill>
                        </a:rPr>
                        <a:t>I</a:t>
                      </a:r>
                      <a:r>
                        <a:rPr b="1" lang="en" sz="1100">
                          <a:solidFill>
                            <a:srgbClr val="FCAF17"/>
                          </a:solidFill>
                        </a:rPr>
                        <a:t>mprove QOL</a:t>
                      </a:r>
                      <a:r>
                        <a:rPr lang="en" sz="1100">
                          <a:solidFill>
                            <a:schemeClr val="dk1"/>
                          </a:solidFill>
                        </a:rPr>
                        <a:t> in individuals with TBI</a:t>
                      </a:r>
                      <a:endParaRPr sz="1100">
                        <a:solidFill>
                          <a:schemeClr val="dk1"/>
                        </a:solidFill>
                      </a:endParaRPr>
                    </a:p>
                  </a:txBody>
                  <a:tcPr marT="91425" marB="91425" marR="91425" marL="91425"/>
                </a:tc>
              </a:tr>
              <a:tr h="1859250">
                <a:tc>
                  <a:txBody>
                    <a:bodyPr/>
                    <a:lstStyle/>
                    <a:p>
                      <a:pPr indent="0" lvl="0" marL="0" rtl="0" algn="l">
                        <a:spcBef>
                          <a:spcPts val="0"/>
                        </a:spcBef>
                        <a:spcAft>
                          <a:spcPts val="0"/>
                        </a:spcAft>
                        <a:buNone/>
                      </a:pPr>
                      <a:r>
                        <a:rPr lang="en" sz="1100">
                          <a:solidFill>
                            <a:schemeClr val="dk2"/>
                          </a:solidFill>
                        </a:rPr>
                        <a:t>Level III</a:t>
                      </a:r>
                      <a:endParaRPr sz="1100">
                        <a:solidFill>
                          <a:schemeClr val="dk2"/>
                        </a:solidFill>
                      </a:endParaRPr>
                    </a:p>
                  </a:txBody>
                  <a:tcPr marT="91425" marB="91425" marR="91425" marL="91425">
                    <a:lnR cap="flat" cmpd="sng" w="6350">
                      <a:solidFill>
                        <a:srgbClr val="000000"/>
                      </a:solidFill>
                      <a:prstDash val="solid"/>
                      <a:round/>
                      <a:headEnd len="sm" w="sm" type="none"/>
                      <a:tailEnd len="sm" w="sm" type="none"/>
                    </a:lnR>
                    <a:solidFill>
                      <a:srgbClr val="000000">
                        <a:alpha val="0"/>
                      </a:srgbClr>
                    </a:solidFill>
                  </a:tcPr>
                </a:tc>
                <a:tc>
                  <a:txBody>
                    <a:bodyPr/>
                    <a:lstStyle/>
                    <a:p>
                      <a:pPr indent="0" lvl="0" marL="0" rtl="0" algn="l">
                        <a:lnSpc>
                          <a:spcPct val="115000"/>
                        </a:lnSpc>
                        <a:spcBef>
                          <a:spcPts val="0"/>
                        </a:spcBef>
                        <a:spcAft>
                          <a:spcPts val="1000"/>
                        </a:spcAft>
                        <a:buNone/>
                      </a:pPr>
                      <a:r>
                        <a:rPr lang="en" sz="1100">
                          <a:solidFill>
                            <a:schemeClr val="dk2"/>
                          </a:solidFill>
                        </a:rPr>
                        <a:t>Gauvin-Lepage et al., 2020</a:t>
                      </a:r>
                      <a:endParaRPr sz="1100">
                        <a:solidFill>
                          <a:schemeClr val="dk2"/>
                        </a:solidFill>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0000">
                        <a:alpha val="0"/>
                      </a:srgbClr>
                    </a:solidFill>
                  </a:tcPr>
                </a:tc>
                <a:tc>
                  <a:txBody>
                    <a:bodyPr/>
                    <a:lstStyle/>
                    <a:p>
                      <a:pPr indent="0" lvl="0" marL="0" rtl="0" algn="l">
                        <a:lnSpc>
                          <a:spcPct val="115000"/>
                        </a:lnSpc>
                        <a:spcBef>
                          <a:spcPts val="1200"/>
                        </a:spcBef>
                        <a:spcAft>
                          <a:spcPts val="0"/>
                        </a:spcAft>
                        <a:buNone/>
                      </a:pPr>
                      <a:r>
                        <a:rPr b="1" lang="en" sz="1200">
                          <a:solidFill>
                            <a:srgbClr val="FCAF17"/>
                          </a:solidFill>
                        </a:rPr>
                        <a:t>“ARI; Aerobic Rehabilitation Intervention”</a:t>
                      </a:r>
                      <a:endParaRPr b="1" sz="1200">
                        <a:solidFill>
                          <a:srgbClr val="FCAF17"/>
                        </a:solidFill>
                      </a:endParaRPr>
                    </a:p>
                    <a:p>
                      <a:pPr indent="-298450" lvl="0" marL="457200" rtl="0" algn="l">
                        <a:lnSpc>
                          <a:spcPct val="115000"/>
                        </a:lnSpc>
                        <a:spcBef>
                          <a:spcPts val="1200"/>
                        </a:spcBef>
                        <a:spcAft>
                          <a:spcPts val="0"/>
                        </a:spcAft>
                        <a:buClr>
                          <a:schemeClr val="dk1"/>
                        </a:buClr>
                        <a:buSzPts val="1100"/>
                        <a:buChar char="●"/>
                      </a:pPr>
                      <a:r>
                        <a:rPr lang="en" sz="1100">
                          <a:solidFill>
                            <a:schemeClr val="dk1"/>
                          </a:solidFill>
                        </a:rPr>
                        <a:t>Aerobic activity</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Coordination/sport-specific activity</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Mental imagery</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Education about diagnosis course, progression, &amp; coping strategies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Home program  </a:t>
                      </a:r>
                      <a:endParaRPr sz="1100">
                        <a:solidFill>
                          <a:schemeClr val="dk1"/>
                        </a:solidFill>
                      </a:endParaRPr>
                    </a:p>
                  </a:txBody>
                  <a:tcPr marT="91425" marB="91425" marR="91425" marL="91425">
                    <a:lnL cap="flat" cmpd="sng" w="6350">
                      <a:solidFill>
                        <a:srgbClr val="000000"/>
                      </a:solidFill>
                      <a:prstDash val="solid"/>
                      <a:round/>
                      <a:headEnd len="sm" w="sm" type="none"/>
                      <a:tailEnd len="sm" w="sm" type="none"/>
                    </a:lnL>
                    <a:solidFill>
                      <a:srgbClr val="000000">
                        <a:alpha val="0"/>
                      </a:srgbClr>
                    </a:solidFill>
                  </a:tcPr>
                </a:tc>
                <a:tc>
                  <a:txBody>
                    <a:bodyPr/>
                    <a:lstStyle/>
                    <a:p>
                      <a:pPr indent="0" lvl="0" marL="0" rtl="0" algn="l">
                        <a:spcBef>
                          <a:spcPts val="0"/>
                        </a:spcBef>
                        <a:spcAft>
                          <a:spcPts val="0"/>
                        </a:spcAft>
                        <a:buNone/>
                      </a:pPr>
                      <a:r>
                        <a:rPr b="1" lang="en" sz="1100">
                          <a:solidFill>
                            <a:schemeClr val="dk1"/>
                          </a:solidFill>
                        </a:rPr>
                        <a:t>Statistical Significance:improvements in</a:t>
                      </a:r>
                      <a:endParaRPr b="1"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QOL</a:t>
                      </a:r>
                      <a:r>
                        <a:rPr lang="en" sz="1100">
                          <a:solidFill>
                            <a:schemeClr val="dk1"/>
                          </a:solidFill>
                        </a:rPr>
                        <a:t> (P = 0.04)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Less anger (P = 0.02)</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L</a:t>
                      </a:r>
                      <a:r>
                        <a:rPr lang="en" sz="1100">
                          <a:solidFill>
                            <a:schemeClr val="dk1"/>
                          </a:solidFill>
                          <a:highlight>
                            <a:srgbClr val="FFFFFF"/>
                          </a:highlight>
                        </a:rPr>
                        <a:t>ess fatigue PCS (P = 0.09) </a:t>
                      </a:r>
                      <a:endParaRPr b="1"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100">
                          <a:solidFill>
                            <a:schemeClr val="dk1"/>
                          </a:solidFill>
                        </a:rPr>
                        <a:t>Clinical Relevance:</a:t>
                      </a:r>
                      <a:r>
                        <a:rPr lang="en" sz="1100">
                          <a:solidFill>
                            <a:schemeClr val="dk1"/>
                          </a:solidFill>
                        </a:rPr>
                        <a:t> Active rehabilitation intervention can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R</a:t>
                      </a:r>
                      <a:r>
                        <a:rPr lang="en" sz="1100">
                          <a:solidFill>
                            <a:schemeClr val="dk1"/>
                          </a:solidFill>
                        </a:rPr>
                        <a:t>educe post-concussion symptoms.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a:t>
                      </a:r>
                      <a:r>
                        <a:rPr lang="en" sz="1100">
                          <a:solidFill>
                            <a:schemeClr val="dk1"/>
                          </a:solidFill>
                        </a:rPr>
                        <a:t>ncrease quality of life</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Increase energy level</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Increase balance</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Decrease anger.</a:t>
                      </a:r>
                      <a:endParaRPr sz="1100">
                        <a:solidFill>
                          <a:schemeClr val="dk1"/>
                        </a:solidFill>
                      </a:endParaRPr>
                    </a:p>
                  </a:txBody>
                  <a:tcPr marT="91425" marB="91425" marR="91425" marL="91425">
                    <a:solidFill>
                      <a:srgbClr val="000000">
                        <a:alpha val="0"/>
                      </a:srgbClr>
                    </a:solidFill>
                  </a:tcPr>
                </a:tc>
              </a:tr>
            </a:tbl>
          </a:graphicData>
        </a:graphic>
      </p:graphicFrame>
      <p:pic>
        <p:nvPicPr>
          <p:cNvPr id="505" name="Google Shape;505;p59" title="Slide 37.mp3">
            <a:hlinkClick r:id="rId3"/>
          </p:cNvPr>
          <p:cNvPicPr preferRelativeResize="0"/>
          <p:nvPr/>
        </p:nvPicPr>
        <p:blipFill>
          <a:blip r:embed="rId4">
            <a:alphaModFix/>
          </a:blip>
          <a:stretch>
            <a:fillRect/>
          </a:stretch>
        </p:blipFill>
        <p:spPr>
          <a:xfrm>
            <a:off x="67791" y="4112191"/>
            <a:ext cx="709950" cy="7099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graphicFrame>
        <p:nvGraphicFramePr>
          <p:cNvPr id="510" name="Google Shape;510;p60"/>
          <p:cNvGraphicFramePr/>
          <p:nvPr/>
        </p:nvGraphicFramePr>
        <p:xfrm>
          <a:off x="207700" y="585475"/>
          <a:ext cx="3000000" cy="3000000"/>
        </p:xfrm>
        <a:graphic>
          <a:graphicData uri="http://schemas.openxmlformats.org/drawingml/2006/table">
            <a:tbl>
              <a:tblPr>
                <a:noFill/>
                <a:tableStyleId>{5A93D581-D695-4EED-8574-5E277D221AEF}</a:tableStyleId>
              </a:tblPr>
              <a:tblGrid>
                <a:gridCol w="882350"/>
                <a:gridCol w="968725"/>
                <a:gridCol w="3061250"/>
                <a:gridCol w="3816275"/>
              </a:tblGrid>
              <a:tr h="491175">
                <a:tc>
                  <a:txBody>
                    <a:bodyPr/>
                    <a:lstStyle/>
                    <a:p>
                      <a:pPr indent="0" lvl="0" marL="0" rtl="0" algn="ctr">
                        <a:spcBef>
                          <a:spcPts val="0"/>
                        </a:spcBef>
                        <a:spcAft>
                          <a:spcPts val="0"/>
                        </a:spcAft>
                        <a:buNone/>
                      </a:pPr>
                      <a:r>
                        <a:rPr b="1" lang="en" sz="1100">
                          <a:solidFill>
                            <a:schemeClr val="lt1"/>
                          </a:solidFill>
                          <a:latin typeface="Trebuchet MS"/>
                          <a:ea typeface="Trebuchet MS"/>
                          <a:cs typeface="Trebuchet MS"/>
                          <a:sym typeface="Trebuchet MS"/>
                        </a:rPr>
                        <a:t>Level of Evidence</a:t>
                      </a:r>
                      <a:endParaRPr b="1" sz="1100">
                        <a:solidFill>
                          <a:schemeClr val="lt1"/>
                        </a:solidFill>
                        <a:latin typeface="Trebuchet MS"/>
                        <a:ea typeface="Trebuchet MS"/>
                        <a:cs typeface="Trebuchet MS"/>
                        <a:sym typeface="Trebuchet MS"/>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Trebuchet MS"/>
                          <a:ea typeface="Trebuchet MS"/>
                          <a:cs typeface="Trebuchet MS"/>
                          <a:sym typeface="Trebuchet MS"/>
                        </a:rPr>
                        <a:t>Citation</a:t>
                      </a:r>
                      <a:endParaRPr b="1" sz="1100">
                        <a:solidFill>
                          <a:schemeClr val="lt1"/>
                        </a:solidFill>
                        <a:latin typeface="Trebuchet MS"/>
                        <a:ea typeface="Trebuchet MS"/>
                        <a:cs typeface="Trebuchet MS"/>
                        <a:sym typeface="Trebuchet MS"/>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Trebuchet MS"/>
                          <a:ea typeface="Trebuchet MS"/>
                          <a:cs typeface="Trebuchet MS"/>
                          <a:sym typeface="Trebuchet MS"/>
                        </a:rPr>
                        <a:t>Intervention</a:t>
                      </a:r>
                      <a:endParaRPr b="1" sz="1100">
                        <a:solidFill>
                          <a:schemeClr val="lt1"/>
                        </a:solidFill>
                        <a:latin typeface="Trebuchet MS"/>
                        <a:ea typeface="Trebuchet MS"/>
                        <a:cs typeface="Trebuchet MS"/>
                        <a:sym typeface="Trebuchet MS"/>
                      </a:endParaRPr>
                    </a:p>
                  </a:txBody>
                  <a:tcPr marT="91425" marB="91425" marR="91425" marL="91425">
                    <a:solidFill>
                      <a:schemeClr val="dk2"/>
                    </a:solidFill>
                  </a:tcPr>
                </a:tc>
                <a:tc>
                  <a:txBody>
                    <a:bodyPr/>
                    <a:lstStyle/>
                    <a:p>
                      <a:pPr indent="0" lvl="0" marL="0" rtl="0" algn="ctr">
                        <a:spcBef>
                          <a:spcPts val="0"/>
                        </a:spcBef>
                        <a:spcAft>
                          <a:spcPts val="0"/>
                        </a:spcAft>
                        <a:buNone/>
                      </a:pPr>
                      <a:r>
                        <a:rPr b="1" lang="en" sz="1100">
                          <a:solidFill>
                            <a:schemeClr val="lt1"/>
                          </a:solidFill>
                          <a:latin typeface="Trebuchet MS"/>
                          <a:ea typeface="Trebuchet MS"/>
                          <a:cs typeface="Trebuchet MS"/>
                          <a:sym typeface="Trebuchet MS"/>
                        </a:rPr>
                        <a:t>Significance of Results</a:t>
                      </a:r>
                      <a:endParaRPr b="1" sz="1100">
                        <a:solidFill>
                          <a:schemeClr val="lt1"/>
                        </a:solidFill>
                        <a:latin typeface="Trebuchet MS"/>
                        <a:ea typeface="Trebuchet MS"/>
                        <a:cs typeface="Trebuchet MS"/>
                        <a:sym typeface="Trebuchet MS"/>
                      </a:endParaRPr>
                    </a:p>
                  </a:txBody>
                  <a:tcPr marT="91425" marB="91425" marR="91425" marL="91425">
                    <a:solidFill>
                      <a:schemeClr val="dk2"/>
                    </a:solidFill>
                  </a:tcPr>
                </a:tc>
              </a:tr>
              <a:tr h="2172125">
                <a:tc>
                  <a:txBody>
                    <a:bodyPr/>
                    <a:lstStyle/>
                    <a:p>
                      <a:pPr indent="0" lvl="0" marL="0" rtl="0" algn="l">
                        <a:spcBef>
                          <a:spcPts val="0"/>
                        </a:spcBef>
                        <a:spcAft>
                          <a:spcPts val="0"/>
                        </a:spcAft>
                        <a:buNone/>
                      </a:pPr>
                      <a:r>
                        <a:rPr lang="en" sz="1100">
                          <a:solidFill>
                            <a:schemeClr val="dk1"/>
                          </a:solidFill>
                        </a:rPr>
                        <a:t>Level I</a:t>
                      </a:r>
                      <a:endParaRPr sz="11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lang="en" sz="1100">
                          <a:solidFill>
                            <a:schemeClr val="dk1"/>
                          </a:solidFill>
                        </a:rPr>
                        <a:t>Rytter et al., 2019</a:t>
                      </a:r>
                      <a:endParaRPr sz="11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b="1" lang="en" sz="1200">
                          <a:solidFill>
                            <a:srgbClr val="FCAF17"/>
                          </a:solidFill>
                        </a:rPr>
                        <a:t>“S-REHAB”</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22-week program</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Individual and group-based neuropsychological treatment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Exercise therapy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Physiotherapeutic coaching </a:t>
                      </a:r>
                      <a:endParaRPr sz="1100">
                        <a:solidFill>
                          <a:schemeClr val="dk1"/>
                        </a:solidFill>
                      </a:endParaRPr>
                    </a:p>
                    <a:p>
                      <a:pPr indent="0" lvl="0" marL="0" rtl="0" algn="l">
                        <a:lnSpc>
                          <a:spcPct val="115000"/>
                        </a:lnSpc>
                        <a:spcBef>
                          <a:spcPts val="1000"/>
                        </a:spcBef>
                        <a:spcAft>
                          <a:spcPts val="0"/>
                        </a:spcAft>
                        <a:buNone/>
                      </a:pPr>
                      <a:r>
                        <a:rPr lang="en" sz="1100">
                          <a:solidFill>
                            <a:schemeClr val="dk1"/>
                          </a:solidFill>
                        </a:rPr>
                        <a:t>Compared to standard treatment  </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the usual treatment offered by the public municipality services (STAND).</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Statistical Significance:</a:t>
                      </a:r>
                      <a:endParaRPr b="1"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 Reduction in symptoms compared to the STAND </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Post-treatment: ES =  0.28</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Improvement of headache </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Post-treatment: ES = 0.38</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Improvement of social functioning</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Post-treatment ES = 0.31</a:t>
                      </a:r>
                      <a:endParaRPr sz="1100">
                        <a:solidFill>
                          <a:schemeClr val="dk1"/>
                        </a:solidFill>
                      </a:endParaRPr>
                    </a:p>
                    <a:p>
                      <a:pPr indent="0" lvl="0" marL="0" rtl="0" algn="l">
                        <a:spcBef>
                          <a:spcPts val="0"/>
                        </a:spcBef>
                        <a:spcAft>
                          <a:spcPts val="0"/>
                        </a:spcAft>
                        <a:buNone/>
                      </a:pPr>
                      <a:r>
                        <a:t/>
                      </a:r>
                      <a:endParaRPr b="1" sz="1100">
                        <a:solidFill>
                          <a:schemeClr val="dk1"/>
                        </a:solidFill>
                      </a:endParaRPr>
                    </a:p>
                    <a:p>
                      <a:pPr indent="0" lvl="0" marL="0" rtl="0" algn="l">
                        <a:spcBef>
                          <a:spcPts val="0"/>
                        </a:spcBef>
                        <a:spcAft>
                          <a:spcPts val="0"/>
                        </a:spcAft>
                        <a:buNone/>
                      </a:pPr>
                      <a:r>
                        <a:rPr b="1" lang="en" sz="1100">
                          <a:solidFill>
                            <a:schemeClr val="dk1"/>
                          </a:solidFill>
                        </a:rPr>
                        <a:t>Clinical Relevance: </a:t>
                      </a:r>
                      <a:endParaRPr b="1"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Emphasis on use of an</a:t>
                      </a:r>
                      <a:r>
                        <a:rPr b="1" lang="en" sz="1100">
                          <a:solidFill>
                            <a:schemeClr val="dk1"/>
                          </a:solidFill>
                        </a:rPr>
                        <a:t> </a:t>
                      </a:r>
                      <a:r>
                        <a:rPr lang="en" sz="1100">
                          <a:solidFill>
                            <a:schemeClr val="dk1"/>
                          </a:solidFill>
                        </a:rPr>
                        <a:t>Interdisciplinary team approach</a:t>
                      </a:r>
                      <a:endParaRPr sz="1100">
                        <a:solidFill>
                          <a:schemeClr val="dk1"/>
                        </a:solidFill>
                      </a:endParaRPr>
                    </a:p>
                  </a:txBody>
                  <a:tcPr marT="91425" marB="91425" marR="91425" marL="91425"/>
                </a:tc>
              </a:tr>
              <a:tr h="1245475">
                <a:tc>
                  <a:txBody>
                    <a:bodyPr/>
                    <a:lstStyle/>
                    <a:p>
                      <a:pPr indent="0" lvl="0" marL="0" rtl="0" algn="l">
                        <a:spcBef>
                          <a:spcPts val="0"/>
                        </a:spcBef>
                        <a:spcAft>
                          <a:spcPts val="0"/>
                        </a:spcAft>
                        <a:buNone/>
                      </a:pPr>
                      <a:r>
                        <a:rPr lang="en" sz="1100">
                          <a:solidFill>
                            <a:schemeClr val="dk1"/>
                          </a:solidFill>
                        </a:rPr>
                        <a:t>Level I</a:t>
                      </a:r>
                      <a:endParaRPr sz="1100">
                        <a:solidFill>
                          <a:schemeClr val="dk1"/>
                        </a:solidFill>
                      </a:endParaRPr>
                    </a:p>
                  </a:txBody>
                  <a:tcPr marT="91425" marB="91425" marR="91425" marL="91425">
                    <a:solidFill>
                      <a:srgbClr val="EFEFEF"/>
                    </a:solidFill>
                  </a:tcPr>
                </a:tc>
                <a:tc>
                  <a:txBody>
                    <a:bodyPr/>
                    <a:lstStyle/>
                    <a:p>
                      <a:pPr indent="0" lvl="0" marL="0" rtl="0" algn="l">
                        <a:lnSpc>
                          <a:spcPct val="115000"/>
                        </a:lnSpc>
                        <a:spcBef>
                          <a:spcPts val="0"/>
                        </a:spcBef>
                        <a:spcAft>
                          <a:spcPts val="0"/>
                        </a:spcAft>
                        <a:buNone/>
                      </a:pPr>
                      <a:r>
                        <a:rPr lang="en" sz="1100">
                          <a:solidFill>
                            <a:schemeClr val="dk1"/>
                          </a:solidFill>
                        </a:rPr>
                        <a:t>Wise et al., 2012</a:t>
                      </a:r>
                      <a:endParaRPr sz="1100">
                        <a:solidFill>
                          <a:schemeClr val="dk1"/>
                        </a:solidFill>
                      </a:endParaRPr>
                    </a:p>
                  </a:txBody>
                  <a:tcPr marT="91425" marB="91425" marR="91425" marL="91425">
                    <a:solidFill>
                      <a:srgbClr val="EFEFEF"/>
                    </a:solidFill>
                  </a:tcPr>
                </a:tc>
                <a:tc>
                  <a:txBody>
                    <a:bodyPr/>
                    <a:lstStyle/>
                    <a:p>
                      <a:pPr indent="0" lvl="0" marL="0" rtl="0" algn="l">
                        <a:lnSpc>
                          <a:spcPct val="115000"/>
                        </a:lnSpc>
                        <a:spcBef>
                          <a:spcPts val="0"/>
                        </a:spcBef>
                        <a:spcAft>
                          <a:spcPts val="0"/>
                        </a:spcAft>
                        <a:buNone/>
                      </a:pPr>
                      <a:r>
                        <a:rPr b="1" lang="en" sz="1200">
                          <a:solidFill>
                            <a:srgbClr val="FCAF17"/>
                          </a:solidFill>
                        </a:rPr>
                        <a:t>“Follow-Up Phone Call”</a:t>
                      </a:r>
                      <a:endParaRPr b="1" sz="1200">
                        <a:solidFill>
                          <a:srgbClr val="FCAF17"/>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10 week 1x/wk exercise sessions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And a home aerobic exercise 4x/wk</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Bimonthly phone calls for 6 months post intervention to encourage exercise adherence</a:t>
                      </a:r>
                      <a:endParaRPr sz="1100">
                        <a:solidFill>
                          <a:schemeClr val="dk1"/>
                        </a:solidFill>
                      </a:endParaRPr>
                    </a:p>
                  </a:txBody>
                  <a:tcPr marT="91425" marB="91425" marR="91425" marL="91425">
                    <a:solidFill>
                      <a:srgbClr val="EFEFEF"/>
                    </a:solidFill>
                  </a:tcPr>
                </a:tc>
                <a:tc>
                  <a:txBody>
                    <a:bodyPr/>
                    <a:lstStyle/>
                    <a:p>
                      <a:pPr indent="0" lvl="0" marL="0" rtl="0" algn="l">
                        <a:lnSpc>
                          <a:spcPct val="115000"/>
                        </a:lnSpc>
                        <a:spcBef>
                          <a:spcPts val="0"/>
                        </a:spcBef>
                        <a:spcAft>
                          <a:spcPts val="0"/>
                        </a:spcAft>
                        <a:buNone/>
                      </a:pPr>
                      <a:r>
                        <a:rPr b="1" lang="en" sz="1100">
                          <a:solidFill>
                            <a:schemeClr val="dk1"/>
                          </a:solidFill>
                        </a:rPr>
                        <a:t>Statistical Significance: (N/A) </a:t>
                      </a:r>
                      <a:endParaRPr b="1" sz="1100">
                        <a:solidFill>
                          <a:schemeClr val="dk1"/>
                        </a:solidFill>
                      </a:endParaRPr>
                    </a:p>
                    <a:p>
                      <a:pPr indent="0" lvl="0" marL="0" rtl="0" algn="l">
                        <a:spcBef>
                          <a:spcPts val="0"/>
                        </a:spcBef>
                        <a:spcAft>
                          <a:spcPts val="0"/>
                        </a:spcAft>
                        <a:buNone/>
                      </a:pPr>
                      <a:r>
                        <a:t/>
                      </a:r>
                      <a:endParaRPr b="1" sz="1100">
                        <a:solidFill>
                          <a:schemeClr val="dk1"/>
                        </a:solidFill>
                      </a:endParaRPr>
                    </a:p>
                    <a:p>
                      <a:pPr indent="0" lvl="0" marL="0" rtl="0" algn="l">
                        <a:spcBef>
                          <a:spcPts val="0"/>
                        </a:spcBef>
                        <a:spcAft>
                          <a:spcPts val="0"/>
                        </a:spcAft>
                        <a:buNone/>
                      </a:pPr>
                      <a:r>
                        <a:rPr b="1" lang="en" sz="1100">
                          <a:solidFill>
                            <a:schemeClr val="dk1"/>
                          </a:solidFill>
                        </a:rPr>
                        <a:t>Clinical Relevance</a:t>
                      </a:r>
                      <a:r>
                        <a:rPr b="1" lang="en" sz="1100">
                          <a:solidFill>
                            <a:schemeClr val="dk1"/>
                          </a:solidFill>
                        </a:rPr>
                        <a:t>: </a:t>
                      </a:r>
                      <a:endParaRPr b="1"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90 minutes of exercise a week can improve: </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Mood</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Mental health</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QOL</a:t>
                      </a:r>
                      <a:endParaRPr b="1" sz="1100">
                        <a:solidFill>
                          <a:schemeClr val="dk1"/>
                        </a:solidFill>
                      </a:endParaRPr>
                    </a:p>
                  </a:txBody>
                  <a:tcPr marT="91425" marB="91425" marR="91425" marL="91425">
                    <a:solidFill>
                      <a:srgbClr val="EFEFEF"/>
                    </a:solidFill>
                  </a:tcPr>
                </a:tc>
              </a:tr>
            </a:tbl>
          </a:graphicData>
        </a:graphic>
      </p:graphicFrame>
      <p:sp>
        <p:nvSpPr>
          <p:cNvPr id="511" name="Google Shape;511;p60"/>
          <p:cNvSpPr txBox="1"/>
          <p:nvPr>
            <p:ph idx="4294967295" type="title"/>
          </p:nvPr>
        </p:nvSpPr>
        <p:spPr>
          <a:xfrm>
            <a:off x="90575" y="63650"/>
            <a:ext cx="90891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Theme 1: Aerobic Exercise &amp; Physical Activity contd.</a:t>
            </a:r>
            <a:endParaRPr/>
          </a:p>
        </p:txBody>
      </p:sp>
      <p:pic>
        <p:nvPicPr>
          <p:cNvPr id="512" name="Google Shape;512;p60" title="Slide 38.mp3">
            <a:hlinkClick r:id="rId3"/>
          </p:cNvPr>
          <p:cNvPicPr preferRelativeResize="0"/>
          <p:nvPr/>
        </p:nvPicPr>
        <p:blipFill>
          <a:blip r:embed="rId4">
            <a:alphaModFix/>
          </a:blip>
          <a:stretch>
            <a:fillRect/>
          </a:stretch>
        </p:blipFill>
        <p:spPr>
          <a:xfrm>
            <a:off x="90575" y="4150425"/>
            <a:ext cx="703425" cy="7034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61"/>
          <p:cNvSpPr/>
          <p:nvPr/>
        </p:nvSpPr>
        <p:spPr>
          <a:xfrm>
            <a:off x="-18000" y="709450"/>
            <a:ext cx="9180000" cy="756900"/>
          </a:xfrm>
          <a:prstGeom prst="rect">
            <a:avLst/>
          </a:prstGeom>
          <a:solidFill>
            <a:srgbClr val="D9D9D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1"/>
          <p:cNvSpPr txBox="1"/>
          <p:nvPr>
            <p:ph type="title"/>
          </p:nvPr>
        </p:nvSpPr>
        <p:spPr>
          <a:xfrm>
            <a:off x="166850" y="88380"/>
            <a:ext cx="8229600" cy="493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u="sng"/>
              <a:t>Theme 1 Summary</a:t>
            </a:r>
            <a:endParaRPr u="sng"/>
          </a:p>
          <a:p>
            <a:pPr indent="0" lvl="0" marL="0" rtl="0" algn="l">
              <a:spcBef>
                <a:spcPts val="0"/>
              </a:spcBef>
              <a:spcAft>
                <a:spcPts val="0"/>
              </a:spcAft>
              <a:buNone/>
            </a:pPr>
            <a:r>
              <a:t/>
            </a:r>
            <a:endParaRPr/>
          </a:p>
        </p:txBody>
      </p:sp>
      <p:sp>
        <p:nvSpPr>
          <p:cNvPr id="519" name="Google Shape;519;p61"/>
          <p:cNvSpPr txBox="1"/>
          <p:nvPr>
            <p:ph idx="1" type="body"/>
          </p:nvPr>
        </p:nvSpPr>
        <p:spPr>
          <a:xfrm>
            <a:off x="63500" y="4474725"/>
            <a:ext cx="9017100" cy="345900"/>
          </a:xfrm>
          <a:prstGeom prst="rect">
            <a:avLst/>
          </a:prstGeom>
        </p:spPr>
        <p:txBody>
          <a:bodyPr anchorCtr="0" anchor="t" bIns="45700" lIns="91425" spcFirstLastPara="1" rIns="91425" wrap="square" tIns="45700">
            <a:noAutofit/>
          </a:bodyPr>
          <a:lstStyle/>
          <a:p>
            <a:pPr indent="0" lvl="0" marL="0" rtl="0" algn="r">
              <a:spcBef>
                <a:spcPts val="360"/>
              </a:spcBef>
              <a:spcAft>
                <a:spcPts val="0"/>
              </a:spcAft>
              <a:buNone/>
            </a:pPr>
            <a:r>
              <a:rPr lang="en" sz="1200"/>
              <a:t>(Donnelley et al., 2021;  Gauvin-Lepage et al., 2020;  Rytter et al., 2019;  Wise et al.2012)</a:t>
            </a:r>
            <a:endParaRPr sz="1200"/>
          </a:p>
        </p:txBody>
      </p:sp>
      <p:sp>
        <p:nvSpPr>
          <p:cNvPr id="520" name="Google Shape;520;p61"/>
          <p:cNvSpPr txBox="1"/>
          <p:nvPr/>
        </p:nvSpPr>
        <p:spPr>
          <a:xfrm>
            <a:off x="545250" y="1761700"/>
            <a:ext cx="8053500" cy="33246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360"/>
              </a:spcBef>
              <a:spcAft>
                <a:spcPts val="0"/>
              </a:spcAft>
              <a:buClr>
                <a:schemeClr val="dk1"/>
              </a:buClr>
              <a:buSzPts val="2000"/>
              <a:buFont typeface="Trebuchet MS"/>
              <a:buChar char="●"/>
            </a:pPr>
            <a:r>
              <a:rPr lang="en" sz="2000">
                <a:solidFill>
                  <a:schemeClr val="dk1"/>
                </a:solidFill>
                <a:latin typeface="Trebuchet MS"/>
                <a:ea typeface="Trebuchet MS"/>
                <a:cs typeface="Trebuchet MS"/>
                <a:sym typeface="Trebuchet MS"/>
              </a:rPr>
              <a:t>Yoga programs and </a:t>
            </a:r>
            <a:r>
              <a:rPr lang="en" sz="2000">
                <a:solidFill>
                  <a:schemeClr val="dk1"/>
                </a:solidFill>
                <a:latin typeface="Trebuchet MS"/>
                <a:ea typeface="Trebuchet MS"/>
                <a:cs typeface="Trebuchet MS"/>
                <a:sym typeface="Trebuchet MS"/>
              </a:rPr>
              <a:t>aerobic</a:t>
            </a:r>
            <a:r>
              <a:rPr lang="en" sz="2000">
                <a:solidFill>
                  <a:schemeClr val="dk1"/>
                </a:solidFill>
                <a:latin typeface="Trebuchet MS"/>
                <a:ea typeface="Trebuchet MS"/>
                <a:cs typeface="Trebuchet MS"/>
                <a:sym typeface="Trebuchet MS"/>
              </a:rPr>
              <a:t> exercise interventions</a:t>
            </a:r>
            <a:endParaRPr sz="2000">
              <a:solidFill>
                <a:schemeClr val="dk1"/>
              </a:solidFill>
              <a:latin typeface="Trebuchet MS"/>
              <a:ea typeface="Trebuchet MS"/>
              <a:cs typeface="Trebuchet MS"/>
              <a:sym typeface="Trebuchet MS"/>
            </a:endParaRPr>
          </a:p>
          <a:p>
            <a:pPr indent="-355600" lvl="1" marL="914400" rtl="0" algn="l">
              <a:lnSpc>
                <a:spcPct val="150000"/>
              </a:lnSpc>
              <a:spcBef>
                <a:spcPts val="0"/>
              </a:spcBef>
              <a:spcAft>
                <a:spcPts val="0"/>
              </a:spcAft>
              <a:buClr>
                <a:schemeClr val="dk1"/>
              </a:buClr>
              <a:buSzPts val="2000"/>
              <a:buFont typeface="Trebuchet MS"/>
              <a:buChar char="○"/>
            </a:pPr>
            <a:r>
              <a:rPr lang="en" sz="2000">
                <a:solidFill>
                  <a:schemeClr val="dk1"/>
                </a:solidFill>
                <a:latin typeface="Trebuchet MS"/>
                <a:ea typeface="Trebuchet MS"/>
                <a:cs typeface="Trebuchet MS"/>
                <a:sym typeface="Trebuchet MS"/>
              </a:rPr>
              <a:t>Displayed improvement in quality of life, mood, and energy levels</a:t>
            </a:r>
            <a:endParaRPr sz="2000">
              <a:solidFill>
                <a:schemeClr val="dk1"/>
              </a:solidFill>
              <a:latin typeface="Trebuchet MS"/>
              <a:ea typeface="Trebuchet MS"/>
              <a:cs typeface="Trebuchet MS"/>
              <a:sym typeface="Trebuchet MS"/>
            </a:endParaRPr>
          </a:p>
          <a:p>
            <a:pPr indent="-355600" lvl="1" marL="914400" rtl="0" algn="l">
              <a:lnSpc>
                <a:spcPct val="150000"/>
              </a:lnSpc>
              <a:spcBef>
                <a:spcPts val="0"/>
              </a:spcBef>
              <a:spcAft>
                <a:spcPts val="0"/>
              </a:spcAft>
              <a:buClr>
                <a:schemeClr val="dk1"/>
              </a:buClr>
              <a:buSzPts val="2000"/>
              <a:buFont typeface="Trebuchet MS"/>
              <a:buChar char="○"/>
            </a:pPr>
            <a:r>
              <a:rPr lang="en" sz="2000">
                <a:solidFill>
                  <a:schemeClr val="dk1"/>
                </a:solidFill>
                <a:latin typeface="Trebuchet MS"/>
                <a:ea typeface="Trebuchet MS"/>
                <a:cs typeface="Trebuchet MS"/>
                <a:sym typeface="Trebuchet MS"/>
              </a:rPr>
              <a:t>Reduction in post-concussive symptoms</a:t>
            </a:r>
            <a:endParaRPr sz="2000">
              <a:solidFill>
                <a:schemeClr val="dk1"/>
              </a:solidFill>
              <a:latin typeface="Trebuchet MS"/>
              <a:ea typeface="Trebuchet MS"/>
              <a:cs typeface="Trebuchet MS"/>
              <a:sym typeface="Trebuchet MS"/>
            </a:endParaRPr>
          </a:p>
          <a:p>
            <a:pPr indent="-355600" lvl="0" marL="457200" rtl="0" algn="l">
              <a:lnSpc>
                <a:spcPct val="150000"/>
              </a:lnSpc>
              <a:spcBef>
                <a:spcPts val="0"/>
              </a:spcBef>
              <a:spcAft>
                <a:spcPts val="0"/>
              </a:spcAft>
              <a:buClr>
                <a:schemeClr val="dk2"/>
              </a:buClr>
              <a:buSzPts val="2000"/>
              <a:buChar char="●"/>
            </a:pPr>
            <a:r>
              <a:rPr b="1" lang="en" sz="2000">
                <a:solidFill>
                  <a:srgbClr val="FCAF17"/>
                </a:solidFill>
                <a:latin typeface="Trebuchet MS"/>
                <a:ea typeface="Trebuchet MS"/>
                <a:cs typeface="Trebuchet MS"/>
                <a:sym typeface="Trebuchet MS"/>
              </a:rPr>
              <a:t>4/4</a:t>
            </a:r>
            <a:r>
              <a:rPr b="1" lang="en" sz="2000">
                <a:solidFill>
                  <a:schemeClr val="dk2"/>
                </a:solidFill>
                <a:latin typeface="Trebuchet MS"/>
                <a:ea typeface="Trebuchet MS"/>
                <a:cs typeface="Trebuchet MS"/>
                <a:sym typeface="Trebuchet MS"/>
              </a:rPr>
              <a:t> </a:t>
            </a:r>
            <a:r>
              <a:rPr lang="en" sz="2000">
                <a:solidFill>
                  <a:schemeClr val="dk2"/>
                </a:solidFill>
                <a:latin typeface="Trebuchet MS"/>
                <a:ea typeface="Trebuchet MS"/>
                <a:cs typeface="Trebuchet MS"/>
                <a:sym typeface="Trebuchet MS"/>
              </a:rPr>
              <a:t>with statistical significance and clinical relevance</a:t>
            </a:r>
            <a:endParaRPr sz="2000">
              <a:solidFill>
                <a:schemeClr val="dk2"/>
              </a:solidFill>
              <a:latin typeface="Trebuchet MS"/>
              <a:ea typeface="Trebuchet MS"/>
              <a:cs typeface="Trebuchet MS"/>
              <a:sym typeface="Trebuchet MS"/>
            </a:endParaRPr>
          </a:p>
          <a:p>
            <a:pPr indent="-355600" lvl="0" marL="457200" rtl="0" algn="l">
              <a:lnSpc>
                <a:spcPct val="150000"/>
              </a:lnSpc>
              <a:spcBef>
                <a:spcPts val="0"/>
              </a:spcBef>
              <a:spcAft>
                <a:spcPts val="0"/>
              </a:spcAft>
              <a:buClr>
                <a:srgbClr val="FCAF17"/>
              </a:buClr>
              <a:buSzPts val="2000"/>
              <a:buFont typeface="Trebuchet MS"/>
              <a:buChar char="●"/>
            </a:pPr>
            <a:r>
              <a:rPr lang="en" sz="2000">
                <a:solidFill>
                  <a:srgbClr val="FCAF17"/>
                </a:solidFill>
                <a:latin typeface="Trebuchet MS"/>
                <a:ea typeface="Trebuchet MS"/>
                <a:cs typeface="Trebuchet MS"/>
                <a:sym typeface="Trebuchet MS"/>
              </a:rPr>
              <a:t>AOTA’s Strength of Evidence: Strong </a:t>
            </a:r>
            <a:endParaRPr sz="2000">
              <a:solidFill>
                <a:srgbClr val="FCAF17"/>
              </a:solidFill>
              <a:latin typeface="Trebuchet MS"/>
              <a:ea typeface="Trebuchet MS"/>
              <a:cs typeface="Trebuchet MS"/>
              <a:sym typeface="Trebuchet MS"/>
            </a:endParaRPr>
          </a:p>
          <a:p>
            <a:pPr indent="0" lvl="0" marL="457200" rtl="0" algn="l">
              <a:spcBef>
                <a:spcPts val="360"/>
              </a:spcBef>
              <a:spcAft>
                <a:spcPts val="0"/>
              </a:spcAft>
              <a:buNone/>
            </a:pPr>
            <a:r>
              <a:t/>
            </a:r>
            <a:endParaRPr sz="2100">
              <a:solidFill>
                <a:schemeClr val="dk1"/>
              </a:solidFill>
            </a:endParaRPr>
          </a:p>
        </p:txBody>
      </p:sp>
      <p:sp>
        <p:nvSpPr>
          <p:cNvPr id="521" name="Google Shape;521;p61"/>
          <p:cNvSpPr txBox="1"/>
          <p:nvPr/>
        </p:nvSpPr>
        <p:spPr>
          <a:xfrm>
            <a:off x="0" y="785650"/>
            <a:ext cx="91440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700">
                <a:solidFill>
                  <a:schemeClr val="dk2"/>
                </a:solidFill>
                <a:latin typeface="Trebuchet MS"/>
                <a:ea typeface="Trebuchet MS"/>
                <a:cs typeface="Trebuchet MS"/>
                <a:sym typeface="Trebuchet MS"/>
              </a:rPr>
              <a:t>A</a:t>
            </a:r>
            <a:r>
              <a:rPr i="1" lang="en" sz="2700">
                <a:solidFill>
                  <a:schemeClr val="dk2"/>
                </a:solidFill>
                <a:latin typeface="Trebuchet MS"/>
                <a:ea typeface="Trebuchet MS"/>
                <a:cs typeface="Trebuchet MS"/>
                <a:sym typeface="Trebuchet MS"/>
              </a:rPr>
              <a:t>erobic exercise and physical activity (n=4)</a:t>
            </a:r>
            <a:endParaRPr i="1" sz="2700">
              <a:solidFill>
                <a:schemeClr val="dk2"/>
              </a:solidFill>
              <a:latin typeface="Trebuchet MS"/>
              <a:ea typeface="Trebuchet MS"/>
              <a:cs typeface="Trebuchet MS"/>
              <a:sym typeface="Trebuchet MS"/>
            </a:endParaRPr>
          </a:p>
        </p:txBody>
      </p:sp>
      <p:pic>
        <p:nvPicPr>
          <p:cNvPr id="522" name="Google Shape;522;p61" title="Slide 39.mp3">
            <a:hlinkClick r:id="rId3"/>
          </p:cNvPr>
          <p:cNvPicPr preferRelativeResize="0"/>
          <p:nvPr/>
        </p:nvPicPr>
        <p:blipFill>
          <a:blip r:embed="rId4">
            <a:alphaModFix/>
          </a:blip>
          <a:stretch>
            <a:fillRect/>
          </a:stretch>
        </p:blipFill>
        <p:spPr>
          <a:xfrm>
            <a:off x="166850" y="4220325"/>
            <a:ext cx="600300" cy="600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6"/>
          <p:cNvSpPr txBox="1"/>
          <p:nvPr>
            <p:ph type="title"/>
          </p:nvPr>
        </p:nvSpPr>
        <p:spPr>
          <a:xfrm>
            <a:off x="0" y="1566313"/>
            <a:ext cx="9144000" cy="1828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a:t>Background Information, </a:t>
            </a:r>
            <a:r>
              <a:rPr b="1" lang="en"/>
              <a:t>Clinical</a:t>
            </a:r>
            <a:r>
              <a:rPr b="1" lang="en"/>
              <a:t> Problem, and Rationale</a:t>
            </a:r>
            <a:endParaRPr b="1"/>
          </a:p>
        </p:txBody>
      </p:sp>
      <p:pic>
        <p:nvPicPr>
          <p:cNvPr id="127" name="Google Shape;127;p26" title="Slide 4.mp3">
            <a:hlinkClick r:id="rId3"/>
          </p:cNvPr>
          <p:cNvPicPr preferRelativeResize="0"/>
          <p:nvPr/>
        </p:nvPicPr>
        <p:blipFill>
          <a:blip r:embed="rId4">
            <a:alphaModFix/>
          </a:blip>
          <a:stretch>
            <a:fillRect/>
          </a:stretch>
        </p:blipFill>
        <p:spPr>
          <a:xfrm>
            <a:off x="39975" y="4409438"/>
            <a:ext cx="457200" cy="457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2"/>
          <p:cNvSpPr/>
          <p:nvPr/>
        </p:nvSpPr>
        <p:spPr>
          <a:xfrm>
            <a:off x="3681800" y="333525"/>
            <a:ext cx="4490400" cy="4098900"/>
          </a:xfrm>
          <a:prstGeom prst="octagon">
            <a:avLst>
              <a:gd fmla="val 29289" name="adj"/>
            </a:avLst>
          </a:prstGeom>
          <a:solidFill>
            <a:srgbClr val="58B7DD"/>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200">
                <a:solidFill>
                  <a:schemeClr val="lt1"/>
                </a:solidFill>
              </a:rPr>
              <a:t>Emotional Well-Being Strategies</a:t>
            </a:r>
            <a:endParaRPr b="1" sz="4200">
              <a:solidFill>
                <a:schemeClr val="lt1"/>
              </a:solidFill>
            </a:endParaRPr>
          </a:p>
        </p:txBody>
      </p:sp>
      <p:sp>
        <p:nvSpPr>
          <p:cNvPr id="528" name="Google Shape;528;p62"/>
          <p:cNvSpPr txBox="1"/>
          <p:nvPr>
            <p:ph idx="4294967295" type="title"/>
          </p:nvPr>
        </p:nvSpPr>
        <p:spPr>
          <a:xfrm>
            <a:off x="0" y="972425"/>
            <a:ext cx="3201900" cy="877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 sz="3300" u="sng"/>
              <a:t>Theme 2:</a:t>
            </a:r>
            <a:endParaRPr b="1" sz="3300" u="sng"/>
          </a:p>
        </p:txBody>
      </p:sp>
      <p:sp>
        <p:nvSpPr>
          <p:cNvPr id="529" name="Google Shape;529;p62"/>
          <p:cNvSpPr txBox="1"/>
          <p:nvPr/>
        </p:nvSpPr>
        <p:spPr>
          <a:xfrm>
            <a:off x="646950" y="1642225"/>
            <a:ext cx="19080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dk1"/>
                </a:solidFill>
                <a:latin typeface="Trebuchet MS"/>
                <a:ea typeface="Trebuchet MS"/>
                <a:cs typeface="Trebuchet MS"/>
                <a:sym typeface="Trebuchet MS"/>
              </a:rPr>
              <a:t>Interventions for individuals with mild TBI experiencing depression and anxiety</a:t>
            </a:r>
            <a:endParaRPr sz="2100">
              <a:solidFill>
                <a:schemeClr val="dk1"/>
              </a:solidFill>
              <a:latin typeface="Trebuchet MS"/>
              <a:ea typeface="Trebuchet MS"/>
              <a:cs typeface="Trebuchet MS"/>
              <a:sym typeface="Trebuchet MS"/>
            </a:endParaRPr>
          </a:p>
        </p:txBody>
      </p:sp>
      <p:pic>
        <p:nvPicPr>
          <p:cNvPr id="530" name="Google Shape;530;p62" title="Slide 40.mp3">
            <a:hlinkClick r:id="rId3"/>
          </p:cNvPr>
          <p:cNvPicPr preferRelativeResize="0"/>
          <p:nvPr/>
        </p:nvPicPr>
        <p:blipFill>
          <a:blip r:embed="rId4">
            <a:alphaModFix/>
          </a:blip>
          <a:stretch>
            <a:fillRect/>
          </a:stretch>
        </p:blipFill>
        <p:spPr>
          <a:xfrm>
            <a:off x="152400" y="4137850"/>
            <a:ext cx="636175" cy="6361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63"/>
          <p:cNvSpPr txBox="1"/>
          <p:nvPr>
            <p:ph type="title"/>
          </p:nvPr>
        </p:nvSpPr>
        <p:spPr>
          <a:xfrm>
            <a:off x="311700" y="0"/>
            <a:ext cx="8520600" cy="572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Theme 2: Emotional Well-Being Strategies </a:t>
            </a:r>
            <a:endParaRPr/>
          </a:p>
        </p:txBody>
      </p:sp>
      <p:graphicFrame>
        <p:nvGraphicFramePr>
          <p:cNvPr id="536" name="Google Shape;536;p63"/>
          <p:cNvGraphicFramePr/>
          <p:nvPr/>
        </p:nvGraphicFramePr>
        <p:xfrm>
          <a:off x="193063" y="468295"/>
          <a:ext cx="3000000" cy="3000000"/>
        </p:xfrm>
        <a:graphic>
          <a:graphicData uri="http://schemas.openxmlformats.org/drawingml/2006/table">
            <a:tbl>
              <a:tblPr>
                <a:noFill/>
                <a:tableStyleId>{5A93D581-D695-4EED-8574-5E277D221AEF}</a:tableStyleId>
              </a:tblPr>
              <a:tblGrid>
                <a:gridCol w="901250"/>
                <a:gridCol w="947200"/>
                <a:gridCol w="2755150"/>
                <a:gridCol w="4154275"/>
              </a:tblGrid>
              <a:tr h="518125">
                <a:tc>
                  <a:txBody>
                    <a:bodyPr/>
                    <a:lstStyle/>
                    <a:p>
                      <a:pPr indent="0" lvl="0" marL="0" rtl="0" algn="ctr">
                        <a:spcBef>
                          <a:spcPts val="0"/>
                        </a:spcBef>
                        <a:spcAft>
                          <a:spcPts val="0"/>
                        </a:spcAft>
                        <a:buNone/>
                      </a:pPr>
                      <a:r>
                        <a:rPr b="1" lang="en" sz="1100">
                          <a:solidFill>
                            <a:schemeClr val="lt1"/>
                          </a:solidFill>
                        </a:rPr>
                        <a:t>Level of Evidence</a:t>
                      </a:r>
                      <a:endParaRPr b="1" sz="1100">
                        <a:solidFill>
                          <a:schemeClr val="lt1"/>
                        </a:solidFill>
                      </a:endParaRPr>
                    </a:p>
                  </a:txBody>
                  <a:tcPr marT="91425" marB="91425" marR="91425" marL="91425">
                    <a:solidFill>
                      <a:srgbClr val="152456"/>
                    </a:solidFill>
                  </a:tcPr>
                </a:tc>
                <a:tc>
                  <a:txBody>
                    <a:bodyPr/>
                    <a:lstStyle/>
                    <a:p>
                      <a:pPr indent="0" lvl="0" marL="0" rtl="0" algn="ctr">
                        <a:spcBef>
                          <a:spcPts val="0"/>
                        </a:spcBef>
                        <a:spcAft>
                          <a:spcPts val="0"/>
                        </a:spcAft>
                        <a:buNone/>
                      </a:pPr>
                      <a:r>
                        <a:rPr b="1" lang="en" sz="1100">
                          <a:solidFill>
                            <a:schemeClr val="lt1"/>
                          </a:solidFill>
                        </a:rPr>
                        <a:t>Citation</a:t>
                      </a:r>
                      <a:endParaRPr b="1" sz="1100">
                        <a:solidFill>
                          <a:schemeClr val="lt1"/>
                        </a:solidFill>
                      </a:endParaRPr>
                    </a:p>
                  </a:txBody>
                  <a:tcPr marT="91425" marB="91425" marR="91425" marL="91425">
                    <a:solidFill>
                      <a:srgbClr val="152456"/>
                    </a:solidFill>
                  </a:tcPr>
                </a:tc>
                <a:tc>
                  <a:txBody>
                    <a:bodyPr/>
                    <a:lstStyle/>
                    <a:p>
                      <a:pPr indent="0" lvl="0" marL="0" rtl="0" algn="ctr">
                        <a:spcBef>
                          <a:spcPts val="0"/>
                        </a:spcBef>
                        <a:spcAft>
                          <a:spcPts val="0"/>
                        </a:spcAft>
                        <a:buNone/>
                      </a:pPr>
                      <a:r>
                        <a:rPr b="1" lang="en" sz="1100">
                          <a:solidFill>
                            <a:schemeClr val="lt1"/>
                          </a:solidFill>
                        </a:rPr>
                        <a:t>Intervention</a:t>
                      </a:r>
                      <a:endParaRPr b="1" sz="1100">
                        <a:solidFill>
                          <a:schemeClr val="lt1"/>
                        </a:solidFill>
                      </a:endParaRPr>
                    </a:p>
                  </a:txBody>
                  <a:tcPr marT="91425" marB="91425" marR="91425" marL="91425">
                    <a:solidFill>
                      <a:srgbClr val="152456"/>
                    </a:solidFill>
                  </a:tcPr>
                </a:tc>
                <a:tc>
                  <a:txBody>
                    <a:bodyPr/>
                    <a:lstStyle/>
                    <a:p>
                      <a:pPr indent="0" lvl="0" marL="0" rtl="0" algn="ctr">
                        <a:spcBef>
                          <a:spcPts val="0"/>
                        </a:spcBef>
                        <a:spcAft>
                          <a:spcPts val="0"/>
                        </a:spcAft>
                        <a:buNone/>
                      </a:pPr>
                      <a:r>
                        <a:rPr b="1" lang="en" sz="1100">
                          <a:solidFill>
                            <a:schemeClr val="lt1"/>
                          </a:solidFill>
                        </a:rPr>
                        <a:t>Significance of Results</a:t>
                      </a:r>
                      <a:endParaRPr b="1" sz="1100">
                        <a:solidFill>
                          <a:schemeClr val="lt1"/>
                        </a:solidFill>
                      </a:endParaRPr>
                    </a:p>
                  </a:txBody>
                  <a:tcPr marT="91425" marB="91425" marR="91425" marL="91425">
                    <a:solidFill>
                      <a:srgbClr val="152456"/>
                    </a:solidFill>
                  </a:tcPr>
                </a:tc>
              </a:tr>
              <a:tr h="1691600">
                <a:tc>
                  <a:txBody>
                    <a:bodyPr/>
                    <a:lstStyle/>
                    <a:p>
                      <a:pPr indent="0" lvl="0" marL="0" rtl="0" algn="l">
                        <a:spcBef>
                          <a:spcPts val="0"/>
                        </a:spcBef>
                        <a:spcAft>
                          <a:spcPts val="0"/>
                        </a:spcAft>
                        <a:buNone/>
                      </a:pPr>
                      <a:r>
                        <a:rPr lang="en" sz="1100">
                          <a:solidFill>
                            <a:schemeClr val="dk1"/>
                          </a:solidFill>
                        </a:rPr>
                        <a:t>Level III</a:t>
                      </a:r>
                      <a:endParaRPr sz="1100">
                        <a:solidFill>
                          <a:schemeClr val="dk1"/>
                        </a:solidFill>
                      </a:endParaRPr>
                    </a:p>
                  </a:txBody>
                  <a:tcPr marT="91425" marB="91425" marR="91425" marL="91425"/>
                </a:tc>
                <a:tc>
                  <a:txBody>
                    <a:bodyPr/>
                    <a:lstStyle/>
                    <a:p>
                      <a:pPr indent="0" lvl="0" marL="0" rtl="0" algn="l">
                        <a:lnSpc>
                          <a:spcPct val="115000"/>
                        </a:lnSpc>
                        <a:spcBef>
                          <a:spcPts val="1200"/>
                        </a:spcBef>
                        <a:spcAft>
                          <a:spcPts val="1200"/>
                        </a:spcAft>
                        <a:buNone/>
                      </a:pPr>
                      <a:r>
                        <a:rPr lang="en" sz="1100">
                          <a:solidFill>
                            <a:schemeClr val="dk1"/>
                          </a:solidFill>
                        </a:rPr>
                        <a:t>Bay &amp; Chan, 2018</a:t>
                      </a:r>
                      <a:endParaRPr sz="11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b="1" lang="en" sz="1200">
                          <a:solidFill>
                            <a:srgbClr val="FCAF17"/>
                          </a:solidFill>
                        </a:rPr>
                        <a:t>“Mindfulness Group Therapy</a:t>
                      </a:r>
                      <a:r>
                        <a:rPr b="1" lang="en" sz="1200">
                          <a:solidFill>
                            <a:srgbClr val="FCAF17"/>
                          </a:solidFill>
                        </a:rPr>
                        <a:t>”</a:t>
                      </a:r>
                      <a:endParaRPr b="1" sz="1100">
                        <a:solidFill>
                          <a:schemeClr val="dk1"/>
                        </a:solidFill>
                      </a:endParaRPr>
                    </a:p>
                    <a:p>
                      <a:pPr indent="0" lvl="0" marL="0" rtl="0" algn="l">
                        <a:spcBef>
                          <a:spcPts val="1000"/>
                        </a:spcBef>
                        <a:spcAft>
                          <a:spcPts val="0"/>
                        </a:spcAft>
                        <a:buNone/>
                      </a:pPr>
                      <a:r>
                        <a:rPr b="1" lang="en" sz="1100">
                          <a:solidFill>
                            <a:schemeClr val="dk1"/>
                          </a:solidFill>
                        </a:rPr>
                        <a:t>Intervention group</a:t>
                      </a:r>
                      <a:r>
                        <a:rPr lang="en" sz="1100">
                          <a:solidFill>
                            <a:schemeClr val="dk1"/>
                          </a:solidFill>
                        </a:rPr>
                        <a:t>: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P</a:t>
                      </a:r>
                      <a:r>
                        <a:rPr lang="en" sz="1100">
                          <a:solidFill>
                            <a:schemeClr val="dk1"/>
                          </a:solidFill>
                        </a:rPr>
                        <a:t>ositive focused mindfulness group therapy (PFM-GT) </a:t>
                      </a:r>
                      <a:endParaRPr sz="1100">
                        <a:solidFill>
                          <a:schemeClr val="dk1"/>
                        </a:solidFill>
                      </a:endParaRPr>
                    </a:p>
                    <a:p>
                      <a:pPr indent="0" lvl="0" marL="45720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100">
                          <a:solidFill>
                            <a:schemeClr val="dk1"/>
                          </a:solidFill>
                        </a:rPr>
                        <a:t>Control</a:t>
                      </a:r>
                      <a:endParaRPr b="1"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Health promotion group; active control group therapy (AC-GT)</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Statistical Significance: </a:t>
                      </a:r>
                      <a:endParaRPr b="1"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PFM-GT resulted in improved change in: </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chronic stress, depressive symptoms, and TBI symptoms; (p &lt; 0.05)</a:t>
                      </a:r>
                      <a:endParaRPr sz="1100">
                        <a:solidFill>
                          <a:schemeClr val="dk1"/>
                        </a:solidFill>
                      </a:endParaRPr>
                    </a:p>
                    <a:p>
                      <a:pPr indent="0" lvl="0" marL="0" rtl="0" algn="l">
                        <a:spcBef>
                          <a:spcPts val="0"/>
                        </a:spcBef>
                        <a:spcAft>
                          <a:spcPts val="0"/>
                        </a:spcAft>
                        <a:buNone/>
                      </a:pPr>
                      <a:r>
                        <a:t/>
                      </a:r>
                      <a:endParaRPr b="1" sz="1100">
                        <a:solidFill>
                          <a:schemeClr val="dk1"/>
                        </a:solidFill>
                      </a:endParaRPr>
                    </a:p>
                    <a:p>
                      <a:pPr indent="0" lvl="0" marL="0" rtl="0" algn="l">
                        <a:spcBef>
                          <a:spcPts val="0"/>
                        </a:spcBef>
                        <a:spcAft>
                          <a:spcPts val="0"/>
                        </a:spcAft>
                        <a:buNone/>
                      </a:pPr>
                      <a:r>
                        <a:rPr b="1" lang="en" sz="1100">
                          <a:solidFill>
                            <a:schemeClr val="dk1"/>
                          </a:solidFill>
                        </a:rPr>
                        <a:t>Clinical Relevance</a:t>
                      </a:r>
                      <a:r>
                        <a:rPr lang="en" sz="1100">
                          <a:solidFill>
                            <a:schemeClr val="dk1"/>
                          </a:solidFill>
                        </a:rPr>
                        <a:t>: </a:t>
                      </a:r>
                      <a:endParaRPr sz="1100">
                        <a:solidFill>
                          <a:schemeClr val="dk1"/>
                        </a:solidFill>
                      </a:endParaRPr>
                    </a:p>
                    <a:p>
                      <a:pPr indent="-298450" lvl="0" marL="457200" rtl="0" algn="l">
                        <a:spcBef>
                          <a:spcPts val="0"/>
                        </a:spcBef>
                        <a:spcAft>
                          <a:spcPts val="0"/>
                        </a:spcAft>
                        <a:buSzPts val="1100"/>
                        <a:buChar char="●"/>
                      </a:pPr>
                      <a:r>
                        <a:rPr lang="en" sz="1100">
                          <a:solidFill>
                            <a:schemeClr val="dk1"/>
                          </a:solidFill>
                        </a:rPr>
                        <a:t>Mindfulness-based group intervention for individuals with chronic difficulties after TBI is </a:t>
                      </a:r>
                      <a:r>
                        <a:rPr b="1" lang="en" sz="1100">
                          <a:solidFill>
                            <a:srgbClr val="FCAF17"/>
                          </a:solidFill>
                        </a:rPr>
                        <a:t>feasible and effective.</a:t>
                      </a:r>
                      <a:r>
                        <a:rPr lang="en" sz="1100">
                          <a:solidFill>
                            <a:schemeClr val="dk1"/>
                          </a:solidFill>
                        </a:rPr>
                        <a:t> </a:t>
                      </a:r>
                      <a:endParaRPr sz="1100">
                        <a:solidFill>
                          <a:schemeClr val="dk1"/>
                        </a:solidFill>
                      </a:endParaRPr>
                    </a:p>
                  </a:txBody>
                  <a:tcPr marT="91425" marB="91425" marR="91425" marL="91425"/>
                </a:tc>
              </a:tr>
              <a:tr h="2362175">
                <a:tc>
                  <a:txBody>
                    <a:bodyPr/>
                    <a:lstStyle/>
                    <a:p>
                      <a:pPr indent="0" lvl="0" marL="0" rtl="0" algn="l">
                        <a:spcBef>
                          <a:spcPts val="0"/>
                        </a:spcBef>
                        <a:spcAft>
                          <a:spcPts val="0"/>
                        </a:spcAft>
                        <a:buNone/>
                      </a:pPr>
                      <a:r>
                        <a:rPr lang="en" sz="1100">
                          <a:solidFill>
                            <a:schemeClr val="dk1"/>
                          </a:solidFill>
                        </a:rPr>
                        <a:t>Level I </a:t>
                      </a:r>
                      <a:endParaRPr sz="1100">
                        <a:solidFill>
                          <a:schemeClr val="dk1"/>
                        </a:solidFill>
                      </a:endParaRPr>
                    </a:p>
                  </a:txBody>
                  <a:tcPr marT="91425" marB="91425" marR="91425" marL="91425"/>
                </a:tc>
                <a:tc>
                  <a:txBody>
                    <a:bodyPr/>
                    <a:lstStyle/>
                    <a:p>
                      <a:pPr indent="0" lvl="0" marL="0" rtl="0" algn="l">
                        <a:lnSpc>
                          <a:spcPct val="115000"/>
                        </a:lnSpc>
                        <a:spcBef>
                          <a:spcPts val="0"/>
                        </a:spcBef>
                        <a:spcAft>
                          <a:spcPts val="1000"/>
                        </a:spcAft>
                        <a:buNone/>
                      </a:pPr>
                      <a:r>
                        <a:rPr lang="en" sz="1100">
                          <a:solidFill>
                            <a:schemeClr val="dk1"/>
                          </a:solidFill>
                        </a:rPr>
                        <a:t>Hanks et al., 2012</a:t>
                      </a:r>
                      <a:endParaRPr sz="11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b="1" lang="en" sz="1200">
                          <a:solidFill>
                            <a:srgbClr val="FCAF17"/>
                          </a:solidFill>
                        </a:rPr>
                        <a:t>“Mentoring Group”</a:t>
                      </a:r>
                      <a:endParaRPr b="1" sz="1100">
                        <a:solidFill>
                          <a:schemeClr val="dk1"/>
                        </a:solidFill>
                      </a:endParaRPr>
                    </a:p>
                    <a:p>
                      <a:pPr indent="0" lvl="0" marL="0" rtl="0" algn="l">
                        <a:lnSpc>
                          <a:spcPct val="115000"/>
                        </a:lnSpc>
                        <a:spcBef>
                          <a:spcPts val="1000"/>
                        </a:spcBef>
                        <a:spcAft>
                          <a:spcPts val="0"/>
                        </a:spcAft>
                        <a:buNone/>
                      </a:pPr>
                      <a:r>
                        <a:rPr b="1" lang="en" sz="1100">
                          <a:solidFill>
                            <a:schemeClr val="dk1"/>
                          </a:solidFill>
                        </a:rPr>
                        <a:t>Intervention group: </a:t>
                      </a:r>
                      <a:endParaRPr b="1"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M</a:t>
                      </a:r>
                      <a:r>
                        <a:rPr lang="en" sz="1100">
                          <a:solidFill>
                            <a:schemeClr val="dk1"/>
                          </a:solidFill>
                        </a:rPr>
                        <a:t>entoring group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Spoke with trained mentor via phone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Emotional support, QOL, community integration</a:t>
                      </a:r>
                      <a:endParaRPr sz="1100">
                        <a:solidFill>
                          <a:schemeClr val="dk1"/>
                        </a:solidFill>
                      </a:endParaRPr>
                    </a:p>
                    <a:p>
                      <a:pPr indent="0" lvl="0" marL="0" rtl="0" algn="l">
                        <a:lnSpc>
                          <a:spcPct val="115000"/>
                        </a:lnSpc>
                        <a:spcBef>
                          <a:spcPts val="1000"/>
                        </a:spcBef>
                        <a:spcAft>
                          <a:spcPts val="0"/>
                        </a:spcAft>
                        <a:buNone/>
                      </a:pPr>
                      <a:r>
                        <a:rPr b="1" lang="en" sz="1100">
                          <a:solidFill>
                            <a:schemeClr val="dk1"/>
                          </a:solidFill>
                        </a:rPr>
                        <a:t>Control group</a:t>
                      </a:r>
                      <a:r>
                        <a:rPr lang="en" sz="1100">
                          <a:solidFill>
                            <a:schemeClr val="dk1"/>
                          </a:solidFill>
                        </a:rPr>
                        <a:t>: no mentoring group </a:t>
                      </a:r>
                      <a:endParaRPr sz="1100">
                        <a:solidFill>
                          <a:schemeClr val="dk1"/>
                        </a:solidFill>
                      </a:endParaRPr>
                    </a:p>
                    <a:p>
                      <a:pPr indent="0" lvl="0" marL="0" rtl="0" algn="l">
                        <a:lnSpc>
                          <a:spcPct val="115000"/>
                        </a:lnSpc>
                        <a:spcBef>
                          <a:spcPts val="1000"/>
                        </a:spcBef>
                        <a:spcAft>
                          <a:spcPts val="1000"/>
                        </a:spcAft>
                        <a:buNone/>
                      </a:pPr>
                      <a:r>
                        <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Statistical Significance</a:t>
                      </a:r>
                      <a:r>
                        <a:rPr lang="en" sz="1100">
                          <a:solidFill>
                            <a:schemeClr val="dk1"/>
                          </a:solidFill>
                        </a:rPr>
                        <a:t>:</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 Compared to control, peer mentoring program improved:</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Feeling of being in control P=.04</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Lower alcohol use P=.01</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Avoidance coping (P=.03), </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QOL  (P=.04) </a:t>
                      </a:r>
                      <a:endParaRPr sz="1100">
                        <a:solidFill>
                          <a:schemeClr val="dk1"/>
                        </a:solidFill>
                      </a:endParaRPr>
                    </a:p>
                    <a:p>
                      <a:pPr indent="0" lvl="0" marL="91440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100">
                          <a:solidFill>
                            <a:schemeClr val="dk1"/>
                          </a:solidFill>
                        </a:rPr>
                        <a:t>Clinical Relevance</a:t>
                      </a:r>
                      <a:r>
                        <a:rPr lang="en" sz="1100">
                          <a:solidFill>
                            <a:schemeClr val="dk1"/>
                          </a:solidFill>
                        </a:rPr>
                        <a:t>: </a:t>
                      </a:r>
                      <a:endParaRPr sz="1100">
                        <a:solidFill>
                          <a:schemeClr val="dk1"/>
                        </a:solidFill>
                      </a:endParaRPr>
                    </a:p>
                    <a:p>
                      <a:pPr indent="-298450" lvl="0" marL="457200" rtl="0" algn="l">
                        <a:spcBef>
                          <a:spcPts val="0"/>
                        </a:spcBef>
                        <a:spcAft>
                          <a:spcPts val="0"/>
                        </a:spcAft>
                        <a:buSzPts val="1100"/>
                        <a:buChar char="●"/>
                      </a:pPr>
                      <a:r>
                        <a:rPr lang="en" sz="1100">
                          <a:solidFill>
                            <a:schemeClr val="dk1"/>
                          </a:solidFill>
                        </a:rPr>
                        <a:t>Mentoring can be an effective way to</a:t>
                      </a:r>
                      <a:r>
                        <a:rPr b="1" lang="en" sz="1100">
                          <a:solidFill>
                            <a:srgbClr val="FCAF17"/>
                          </a:solidFill>
                        </a:rPr>
                        <a:t> benefit mood and healthy coping after TBI,</a:t>
                      </a:r>
                      <a:r>
                        <a:rPr lang="en" sz="1100">
                          <a:solidFill>
                            <a:schemeClr val="dk1"/>
                          </a:solidFill>
                        </a:rPr>
                        <a:t> and prevent maladaptive behaviors</a:t>
                      </a:r>
                      <a:endParaRPr sz="1100">
                        <a:solidFill>
                          <a:schemeClr val="dk1"/>
                        </a:solidFill>
                      </a:endParaRPr>
                    </a:p>
                    <a:p>
                      <a:pPr indent="0" lvl="0" marL="0" rtl="0" algn="l">
                        <a:spcBef>
                          <a:spcPts val="0"/>
                        </a:spcBef>
                        <a:spcAft>
                          <a:spcPts val="0"/>
                        </a:spcAft>
                        <a:buNone/>
                      </a:pPr>
                      <a:r>
                        <a:t/>
                      </a:r>
                      <a:endParaRPr sz="1100">
                        <a:solidFill>
                          <a:schemeClr val="dk1"/>
                        </a:solidFill>
                      </a:endParaRPr>
                    </a:p>
                  </a:txBody>
                  <a:tcPr marT="91425" marB="91425" marR="91425" marL="91425"/>
                </a:tc>
              </a:tr>
            </a:tbl>
          </a:graphicData>
        </a:graphic>
      </p:graphicFrame>
      <p:pic>
        <p:nvPicPr>
          <p:cNvPr id="537" name="Google Shape;537;p63" title="Slide 41.mp3">
            <a:hlinkClick r:id="rId3"/>
          </p:cNvPr>
          <p:cNvPicPr preferRelativeResize="0"/>
          <p:nvPr/>
        </p:nvPicPr>
        <p:blipFill>
          <a:blip r:embed="rId4">
            <a:alphaModFix/>
          </a:blip>
          <a:stretch>
            <a:fillRect/>
          </a:stretch>
        </p:blipFill>
        <p:spPr>
          <a:xfrm>
            <a:off x="124125" y="4172625"/>
            <a:ext cx="689875" cy="6898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4"/>
          <p:cNvSpPr txBox="1"/>
          <p:nvPr>
            <p:ph type="title"/>
          </p:nvPr>
        </p:nvSpPr>
        <p:spPr>
          <a:xfrm>
            <a:off x="311700" y="445025"/>
            <a:ext cx="8520600" cy="572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Theme 2: Emotional Well-Being Stratgies contd.</a:t>
            </a:r>
            <a:endParaRPr/>
          </a:p>
          <a:p>
            <a:pPr indent="0" lvl="0" marL="0" rtl="0" algn="l">
              <a:spcBef>
                <a:spcPts val="0"/>
              </a:spcBef>
              <a:spcAft>
                <a:spcPts val="0"/>
              </a:spcAft>
              <a:buNone/>
            </a:pPr>
            <a:r>
              <a:t/>
            </a:r>
            <a:endParaRPr/>
          </a:p>
        </p:txBody>
      </p:sp>
      <p:graphicFrame>
        <p:nvGraphicFramePr>
          <p:cNvPr id="543" name="Google Shape;543;p64"/>
          <p:cNvGraphicFramePr/>
          <p:nvPr/>
        </p:nvGraphicFramePr>
        <p:xfrm>
          <a:off x="311675" y="1194045"/>
          <a:ext cx="3000000" cy="3000000"/>
        </p:xfrm>
        <a:graphic>
          <a:graphicData uri="http://schemas.openxmlformats.org/drawingml/2006/table">
            <a:tbl>
              <a:tblPr>
                <a:noFill/>
                <a:tableStyleId>{5A93D581-D695-4EED-8574-5E277D221AEF}</a:tableStyleId>
              </a:tblPr>
              <a:tblGrid>
                <a:gridCol w="874750"/>
                <a:gridCol w="996250"/>
                <a:gridCol w="2922750"/>
                <a:gridCol w="3726875"/>
              </a:tblGrid>
              <a:tr h="504975">
                <a:tc>
                  <a:txBody>
                    <a:bodyPr/>
                    <a:lstStyle/>
                    <a:p>
                      <a:pPr indent="0" lvl="0" marL="0" rtl="0" algn="ctr">
                        <a:spcBef>
                          <a:spcPts val="0"/>
                        </a:spcBef>
                        <a:spcAft>
                          <a:spcPts val="0"/>
                        </a:spcAft>
                        <a:buNone/>
                      </a:pPr>
                      <a:r>
                        <a:rPr b="1" lang="en" sz="1100">
                          <a:solidFill>
                            <a:schemeClr val="lt1"/>
                          </a:solidFill>
                        </a:rPr>
                        <a:t>Level of Evidence</a:t>
                      </a:r>
                      <a:endParaRPr b="1" sz="1100">
                        <a:solidFill>
                          <a:schemeClr val="lt1"/>
                        </a:solidFill>
                      </a:endParaRPr>
                    </a:p>
                  </a:txBody>
                  <a:tcPr marT="91425" marB="91425" marR="91425" marL="91425">
                    <a:solidFill>
                      <a:srgbClr val="152456"/>
                    </a:solidFill>
                  </a:tcPr>
                </a:tc>
                <a:tc>
                  <a:txBody>
                    <a:bodyPr/>
                    <a:lstStyle/>
                    <a:p>
                      <a:pPr indent="0" lvl="0" marL="0" rtl="0" algn="ctr">
                        <a:spcBef>
                          <a:spcPts val="0"/>
                        </a:spcBef>
                        <a:spcAft>
                          <a:spcPts val="0"/>
                        </a:spcAft>
                        <a:buNone/>
                      </a:pPr>
                      <a:r>
                        <a:rPr b="1" lang="en" sz="1100">
                          <a:solidFill>
                            <a:schemeClr val="lt1"/>
                          </a:solidFill>
                        </a:rPr>
                        <a:t>Citation</a:t>
                      </a:r>
                      <a:endParaRPr b="1" sz="1100">
                        <a:solidFill>
                          <a:schemeClr val="lt1"/>
                        </a:solidFill>
                      </a:endParaRPr>
                    </a:p>
                  </a:txBody>
                  <a:tcPr marT="91425" marB="91425" marR="91425" marL="91425">
                    <a:solidFill>
                      <a:srgbClr val="152456"/>
                    </a:solidFill>
                  </a:tcPr>
                </a:tc>
                <a:tc>
                  <a:txBody>
                    <a:bodyPr/>
                    <a:lstStyle/>
                    <a:p>
                      <a:pPr indent="0" lvl="0" marL="0" rtl="0" algn="ctr">
                        <a:spcBef>
                          <a:spcPts val="0"/>
                        </a:spcBef>
                        <a:spcAft>
                          <a:spcPts val="0"/>
                        </a:spcAft>
                        <a:buNone/>
                      </a:pPr>
                      <a:r>
                        <a:rPr b="1" lang="en" sz="1100">
                          <a:solidFill>
                            <a:schemeClr val="lt1"/>
                          </a:solidFill>
                        </a:rPr>
                        <a:t>Intervention</a:t>
                      </a:r>
                      <a:endParaRPr b="1" sz="1100">
                        <a:solidFill>
                          <a:schemeClr val="lt1"/>
                        </a:solidFill>
                      </a:endParaRPr>
                    </a:p>
                  </a:txBody>
                  <a:tcPr marT="91425" marB="91425" marR="91425" marL="91425">
                    <a:solidFill>
                      <a:srgbClr val="152456"/>
                    </a:solidFill>
                  </a:tcPr>
                </a:tc>
                <a:tc>
                  <a:txBody>
                    <a:bodyPr/>
                    <a:lstStyle/>
                    <a:p>
                      <a:pPr indent="0" lvl="0" marL="0" rtl="0" algn="ctr">
                        <a:spcBef>
                          <a:spcPts val="0"/>
                        </a:spcBef>
                        <a:spcAft>
                          <a:spcPts val="0"/>
                        </a:spcAft>
                        <a:buNone/>
                      </a:pPr>
                      <a:r>
                        <a:rPr b="1" lang="en" sz="1100">
                          <a:solidFill>
                            <a:schemeClr val="lt1"/>
                          </a:solidFill>
                        </a:rPr>
                        <a:t>Significance of Results</a:t>
                      </a:r>
                      <a:endParaRPr b="1" sz="1100">
                        <a:solidFill>
                          <a:schemeClr val="lt1"/>
                        </a:solidFill>
                      </a:endParaRPr>
                    </a:p>
                  </a:txBody>
                  <a:tcPr marT="91425" marB="91425" marR="91425" marL="91425">
                    <a:solidFill>
                      <a:srgbClr val="152456"/>
                    </a:solidFill>
                  </a:tcPr>
                </a:tc>
              </a:tr>
              <a:tr h="1321875">
                <a:tc>
                  <a:txBody>
                    <a:bodyPr/>
                    <a:lstStyle/>
                    <a:p>
                      <a:pPr indent="0" lvl="0" marL="0" rtl="0" algn="l">
                        <a:spcBef>
                          <a:spcPts val="0"/>
                        </a:spcBef>
                        <a:spcAft>
                          <a:spcPts val="0"/>
                        </a:spcAft>
                        <a:buNone/>
                      </a:pPr>
                      <a:r>
                        <a:rPr lang="en" sz="1100">
                          <a:solidFill>
                            <a:schemeClr val="dk1"/>
                          </a:solidFill>
                        </a:rPr>
                        <a:t>Level IV</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lang="en" sz="1100">
                          <a:solidFill>
                            <a:schemeClr val="dk1"/>
                          </a:solidFill>
                        </a:rPr>
                        <a:t>Sasse et al., 2014</a:t>
                      </a:r>
                      <a:endParaRPr sz="11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b="1" lang="en" sz="1200">
                          <a:solidFill>
                            <a:srgbClr val="FCAF17"/>
                          </a:solidFill>
                        </a:rPr>
                        <a:t>“Coping Strategies”</a:t>
                      </a:r>
                      <a:endParaRPr sz="1100">
                        <a:solidFill>
                          <a:schemeClr val="dk1"/>
                        </a:solidFill>
                      </a:endParaRPr>
                    </a:p>
                    <a:p>
                      <a:pPr indent="-298450" lvl="0" marL="457200" rtl="0" algn="l">
                        <a:spcBef>
                          <a:spcPts val="1000"/>
                        </a:spcBef>
                        <a:spcAft>
                          <a:spcPts val="0"/>
                        </a:spcAft>
                        <a:buClr>
                          <a:schemeClr val="dk1"/>
                        </a:buClr>
                        <a:buSzPts val="1100"/>
                        <a:buChar char="●"/>
                      </a:pPr>
                      <a:r>
                        <a:rPr lang="en" sz="1100">
                          <a:solidFill>
                            <a:schemeClr val="dk1"/>
                          </a:solidFill>
                        </a:rPr>
                        <a:t>Aim t</a:t>
                      </a:r>
                      <a:r>
                        <a:rPr lang="en" sz="1100">
                          <a:solidFill>
                            <a:schemeClr val="dk1"/>
                          </a:solidFill>
                        </a:rPr>
                        <a:t>o investigate coping strategies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Identify TBI characteristics that can predict </a:t>
                      </a:r>
                      <a:r>
                        <a:rPr lang="en" sz="1100">
                          <a:solidFill>
                            <a:schemeClr val="dk1"/>
                          </a:solidFill>
                        </a:rPr>
                        <a:t>maladaptive</a:t>
                      </a:r>
                      <a:r>
                        <a:rPr lang="en" sz="1100">
                          <a:solidFill>
                            <a:schemeClr val="dk1"/>
                          </a:solidFill>
                        </a:rPr>
                        <a:t> coping strategies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Researchers assessed behaviors via the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Freiburg Questionnaire of Coping with Illness (FQCI)</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HRQoL by the Quality of Life after Brain Injury (QOLIBRI) scale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Short Form-36 Health Survey (SF-36)</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Statistical Significance:</a:t>
                      </a:r>
                      <a:endParaRPr b="1"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Individuals following TBI may pursue 2 types of coping strategies:</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“Trivialization/Resignation” (maladaptive) </a:t>
                      </a:r>
                      <a:endParaRPr sz="1100">
                        <a:solidFill>
                          <a:schemeClr val="dk1"/>
                        </a:solidFill>
                      </a:endParaRPr>
                    </a:p>
                    <a:p>
                      <a:pPr indent="-298450" lvl="1" marL="914400" rtl="0" algn="l">
                        <a:spcBef>
                          <a:spcPts val="0"/>
                        </a:spcBef>
                        <a:spcAft>
                          <a:spcPts val="0"/>
                        </a:spcAft>
                        <a:buClr>
                          <a:schemeClr val="dk1"/>
                        </a:buClr>
                        <a:buSzPts val="1100"/>
                        <a:buChar char="○"/>
                      </a:pPr>
                      <a:r>
                        <a:rPr lang="en" sz="1100">
                          <a:solidFill>
                            <a:schemeClr val="dk1"/>
                          </a:solidFill>
                        </a:rPr>
                        <a:t>“Action/Distraction” (adaptive):  p &lt; 0.05</a:t>
                      </a:r>
                      <a:endParaRPr sz="1100">
                        <a:solidFill>
                          <a:schemeClr val="dk1"/>
                        </a:solidFill>
                      </a:endParaRPr>
                    </a:p>
                    <a:p>
                      <a:pPr indent="0" lvl="0" marL="0" rtl="0" algn="l">
                        <a:spcBef>
                          <a:spcPts val="0"/>
                        </a:spcBef>
                        <a:spcAft>
                          <a:spcPts val="0"/>
                        </a:spcAft>
                        <a:buNone/>
                      </a:pPr>
                      <a:r>
                        <a:t/>
                      </a:r>
                      <a:endParaRPr b="1" sz="1100">
                        <a:solidFill>
                          <a:schemeClr val="dk1"/>
                        </a:solidFill>
                      </a:endParaRPr>
                    </a:p>
                    <a:p>
                      <a:pPr indent="0" lvl="0" marL="0" rtl="0" algn="l">
                        <a:spcBef>
                          <a:spcPts val="0"/>
                        </a:spcBef>
                        <a:spcAft>
                          <a:spcPts val="0"/>
                        </a:spcAft>
                        <a:buNone/>
                      </a:pPr>
                      <a:r>
                        <a:rPr b="1" lang="en" sz="1100">
                          <a:solidFill>
                            <a:schemeClr val="dk1"/>
                          </a:solidFill>
                        </a:rPr>
                        <a:t>Clinical Relevance: </a:t>
                      </a:r>
                      <a:endParaRPr b="1" sz="1100">
                        <a:solidFill>
                          <a:schemeClr val="dk1"/>
                        </a:solidFill>
                      </a:endParaRPr>
                    </a:p>
                    <a:p>
                      <a:pPr indent="-298450" lvl="0" marL="457200" rtl="0" algn="l">
                        <a:spcBef>
                          <a:spcPts val="0"/>
                        </a:spcBef>
                        <a:spcAft>
                          <a:spcPts val="0"/>
                        </a:spcAft>
                        <a:buClr>
                          <a:schemeClr val="dk1"/>
                        </a:buClr>
                        <a:buSzPts val="1100"/>
                        <a:buChar char="●"/>
                      </a:pPr>
                      <a:r>
                        <a:rPr b="1" lang="en" sz="1100">
                          <a:solidFill>
                            <a:srgbClr val="FCAF17"/>
                          </a:solidFill>
                        </a:rPr>
                        <a:t>Trivialisation/Resignation</a:t>
                      </a:r>
                      <a:r>
                        <a:rPr lang="en" sz="1100">
                          <a:solidFill>
                            <a:schemeClr val="dk1"/>
                          </a:solidFill>
                        </a:rPr>
                        <a:t> strategy was negatively correlated with health related quality of life.</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rgbClr val="FCAF17"/>
                          </a:solidFill>
                        </a:rPr>
                        <a:t>Action/Distraction strategy</a:t>
                      </a:r>
                      <a:r>
                        <a:rPr lang="en" sz="1100">
                          <a:solidFill>
                            <a:schemeClr val="dk1"/>
                          </a:solidFill>
                        </a:rPr>
                        <a:t> were positive for managing anxiety, depression, recovery, cognitive status, mood states and trauma</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Use of adaptive strategies should correspondingly be fostered.</a:t>
                      </a:r>
                      <a:endParaRPr b="1" sz="1100">
                        <a:solidFill>
                          <a:schemeClr val="dk1"/>
                        </a:solidFill>
                      </a:endParaRPr>
                    </a:p>
                  </a:txBody>
                  <a:tcPr marT="91425" marB="91425" marR="91425" marL="91425"/>
                </a:tc>
              </a:tr>
            </a:tbl>
          </a:graphicData>
        </a:graphic>
      </p:graphicFrame>
      <p:pic>
        <p:nvPicPr>
          <p:cNvPr id="544" name="Google Shape;544;p64" title="Slide 42.mp3">
            <a:hlinkClick r:id="rId3"/>
          </p:cNvPr>
          <p:cNvPicPr preferRelativeResize="0"/>
          <p:nvPr/>
        </p:nvPicPr>
        <p:blipFill>
          <a:blip r:embed="rId4">
            <a:alphaModFix/>
          </a:blip>
          <a:stretch>
            <a:fillRect/>
          </a:stretch>
        </p:blipFill>
        <p:spPr>
          <a:xfrm>
            <a:off x="193100" y="4180250"/>
            <a:ext cx="675175" cy="6751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5"/>
          <p:cNvSpPr txBox="1"/>
          <p:nvPr>
            <p:ph type="title"/>
          </p:nvPr>
        </p:nvSpPr>
        <p:spPr>
          <a:xfrm>
            <a:off x="457200" y="168636"/>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Theme 2: Summary</a:t>
            </a:r>
            <a:endParaRPr/>
          </a:p>
        </p:txBody>
      </p:sp>
      <p:sp>
        <p:nvSpPr>
          <p:cNvPr id="550" name="Google Shape;550;p65"/>
          <p:cNvSpPr txBox="1"/>
          <p:nvPr>
            <p:ph idx="1" type="body"/>
          </p:nvPr>
        </p:nvSpPr>
        <p:spPr>
          <a:xfrm>
            <a:off x="813725" y="4549478"/>
            <a:ext cx="8229600" cy="212700"/>
          </a:xfrm>
          <a:prstGeom prst="rect">
            <a:avLst/>
          </a:prstGeom>
        </p:spPr>
        <p:txBody>
          <a:bodyPr anchorCtr="0" anchor="t" bIns="45700" lIns="91425" spcFirstLastPara="1" rIns="91425" wrap="square" tIns="45700">
            <a:noAutofit/>
          </a:bodyPr>
          <a:lstStyle/>
          <a:p>
            <a:pPr indent="0" lvl="0" marL="0" rtl="0" algn="r">
              <a:spcBef>
                <a:spcPts val="360"/>
              </a:spcBef>
              <a:spcAft>
                <a:spcPts val="0"/>
              </a:spcAft>
              <a:buNone/>
            </a:pPr>
            <a:r>
              <a:rPr lang="en" sz="1200"/>
              <a:t>(Bay &amp; Chan, 2018;  Hanks et al., 2012;  Sasse et al., 2014)</a:t>
            </a:r>
            <a:endParaRPr sz="1200"/>
          </a:p>
        </p:txBody>
      </p:sp>
      <p:sp>
        <p:nvSpPr>
          <p:cNvPr id="551" name="Google Shape;551;p65"/>
          <p:cNvSpPr txBox="1"/>
          <p:nvPr/>
        </p:nvSpPr>
        <p:spPr>
          <a:xfrm>
            <a:off x="545250" y="1449925"/>
            <a:ext cx="8053500" cy="32631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36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Intervention Examples</a:t>
            </a:r>
            <a:endParaRPr sz="2000">
              <a:solidFill>
                <a:schemeClr val="dk2"/>
              </a:solidFill>
              <a:latin typeface="Trebuchet MS"/>
              <a:ea typeface="Trebuchet MS"/>
              <a:cs typeface="Trebuchet MS"/>
              <a:sym typeface="Trebuchet MS"/>
            </a:endParaRPr>
          </a:p>
          <a:p>
            <a:pPr indent="-355600" lvl="1" marL="914400" rtl="0" algn="l">
              <a:lnSpc>
                <a:spcPct val="150000"/>
              </a:lnSpc>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Mindfulness therapy </a:t>
            </a:r>
            <a:r>
              <a:rPr i="1" lang="en" sz="2000">
                <a:solidFill>
                  <a:schemeClr val="dk2"/>
                </a:solidFill>
                <a:latin typeface="Trebuchet MS"/>
                <a:ea typeface="Trebuchet MS"/>
                <a:cs typeface="Trebuchet MS"/>
                <a:sym typeface="Trebuchet MS"/>
              </a:rPr>
              <a:t>(in-person and telephone) </a:t>
            </a:r>
            <a:endParaRPr b="1" sz="2000">
              <a:solidFill>
                <a:srgbClr val="FCAF17"/>
              </a:solidFill>
              <a:latin typeface="Trebuchet MS"/>
              <a:ea typeface="Trebuchet MS"/>
              <a:cs typeface="Trebuchet MS"/>
              <a:sym typeface="Trebuchet MS"/>
            </a:endParaRPr>
          </a:p>
          <a:p>
            <a:pPr indent="-355600" lvl="1" marL="914400" rtl="0" algn="l">
              <a:lnSpc>
                <a:spcPct val="150000"/>
              </a:lnSpc>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Peer mentoring </a:t>
            </a:r>
            <a:endParaRPr sz="2000">
              <a:solidFill>
                <a:schemeClr val="dk2"/>
              </a:solidFill>
              <a:latin typeface="Trebuchet MS"/>
              <a:ea typeface="Trebuchet MS"/>
              <a:cs typeface="Trebuchet MS"/>
              <a:sym typeface="Trebuchet MS"/>
            </a:endParaRPr>
          </a:p>
          <a:p>
            <a:pPr indent="-355600" lvl="1" marL="914400" rtl="0" algn="l">
              <a:lnSpc>
                <a:spcPct val="150000"/>
              </a:lnSpc>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I</a:t>
            </a:r>
            <a:r>
              <a:rPr lang="en" sz="2000">
                <a:solidFill>
                  <a:schemeClr val="dk2"/>
                </a:solidFill>
                <a:latin typeface="Trebuchet MS"/>
                <a:ea typeface="Trebuchet MS"/>
                <a:cs typeface="Trebuchet MS"/>
                <a:sym typeface="Trebuchet MS"/>
              </a:rPr>
              <a:t>ndividual/group discussions</a:t>
            </a:r>
            <a:endParaRPr sz="2000">
              <a:solidFill>
                <a:schemeClr val="dk2"/>
              </a:solidFill>
              <a:latin typeface="Trebuchet MS"/>
              <a:ea typeface="Trebuchet MS"/>
              <a:cs typeface="Trebuchet MS"/>
              <a:sym typeface="Trebuchet MS"/>
            </a:endParaRPr>
          </a:p>
          <a:p>
            <a:pPr indent="-355600" lvl="1" marL="914400" rtl="0" algn="l">
              <a:lnSpc>
                <a:spcPct val="150000"/>
              </a:lnSpc>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Adaptive coping strategies </a:t>
            </a:r>
            <a:endParaRPr sz="2000">
              <a:solidFill>
                <a:schemeClr val="dk2"/>
              </a:solidFill>
              <a:latin typeface="Trebuchet MS"/>
              <a:ea typeface="Trebuchet MS"/>
              <a:cs typeface="Trebuchet MS"/>
              <a:sym typeface="Trebuchet MS"/>
            </a:endParaRPr>
          </a:p>
          <a:p>
            <a:pPr indent="-355600" lvl="0" marL="457200" rtl="0" algn="l">
              <a:lnSpc>
                <a:spcPct val="150000"/>
              </a:lnSpc>
              <a:spcBef>
                <a:spcPts val="0"/>
              </a:spcBef>
              <a:spcAft>
                <a:spcPts val="0"/>
              </a:spcAft>
              <a:buClr>
                <a:schemeClr val="dk2"/>
              </a:buClr>
              <a:buSzPts val="2000"/>
              <a:buFont typeface="Trebuchet MS"/>
              <a:buChar char="●"/>
            </a:pPr>
            <a:r>
              <a:rPr b="1" lang="en" sz="2000">
                <a:solidFill>
                  <a:srgbClr val="FCAF17"/>
                </a:solidFill>
                <a:latin typeface="Trebuchet MS"/>
                <a:ea typeface="Trebuchet MS"/>
                <a:cs typeface="Trebuchet MS"/>
                <a:sym typeface="Trebuchet MS"/>
              </a:rPr>
              <a:t>3/3 </a:t>
            </a:r>
            <a:r>
              <a:rPr lang="en" sz="2000">
                <a:solidFill>
                  <a:schemeClr val="dk2"/>
                </a:solidFill>
                <a:latin typeface="Trebuchet MS"/>
                <a:ea typeface="Trebuchet MS"/>
                <a:cs typeface="Trebuchet MS"/>
                <a:sym typeface="Trebuchet MS"/>
              </a:rPr>
              <a:t>reporting statistical significance</a:t>
            </a:r>
            <a:endParaRPr sz="2000">
              <a:solidFill>
                <a:schemeClr val="dk2"/>
              </a:solidFill>
              <a:latin typeface="Trebuchet MS"/>
              <a:ea typeface="Trebuchet MS"/>
              <a:cs typeface="Trebuchet MS"/>
              <a:sym typeface="Trebuchet MS"/>
            </a:endParaRPr>
          </a:p>
          <a:p>
            <a:pPr indent="-355600" lvl="0" marL="457200" rtl="0" algn="l">
              <a:lnSpc>
                <a:spcPct val="150000"/>
              </a:lnSpc>
              <a:spcBef>
                <a:spcPts val="0"/>
              </a:spcBef>
              <a:spcAft>
                <a:spcPts val="0"/>
              </a:spcAft>
              <a:buClr>
                <a:srgbClr val="FCAF17"/>
              </a:buClr>
              <a:buSzPts val="2000"/>
              <a:buFont typeface="Trebuchet MS"/>
              <a:buChar char="●"/>
            </a:pPr>
            <a:r>
              <a:rPr lang="en" sz="2000">
                <a:solidFill>
                  <a:srgbClr val="FCAF17"/>
                </a:solidFill>
                <a:latin typeface="Trebuchet MS"/>
                <a:ea typeface="Trebuchet MS"/>
                <a:cs typeface="Trebuchet MS"/>
                <a:sym typeface="Trebuchet MS"/>
              </a:rPr>
              <a:t>AOTA’s Strength of Evidence: Moderate </a:t>
            </a:r>
            <a:endParaRPr sz="2000">
              <a:solidFill>
                <a:srgbClr val="FCAF17"/>
              </a:solidFill>
              <a:latin typeface="Trebuchet MS"/>
              <a:ea typeface="Trebuchet MS"/>
              <a:cs typeface="Trebuchet MS"/>
              <a:sym typeface="Trebuchet MS"/>
            </a:endParaRPr>
          </a:p>
        </p:txBody>
      </p:sp>
      <p:sp>
        <p:nvSpPr>
          <p:cNvPr id="552" name="Google Shape;552;p65"/>
          <p:cNvSpPr txBox="1"/>
          <p:nvPr/>
        </p:nvSpPr>
        <p:spPr>
          <a:xfrm>
            <a:off x="-50" y="785800"/>
            <a:ext cx="9144000" cy="600300"/>
          </a:xfrm>
          <a:prstGeom prst="rect">
            <a:avLst/>
          </a:prstGeom>
          <a:solidFill>
            <a:srgbClr val="D9D9D9"/>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700">
                <a:solidFill>
                  <a:schemeClr val="dk2"/>
                </a:solidFill>
                <a:latin typeface="Trebuchet MS"/>
                <a:ea typeface="Trebuchet MS"/>
                <a:cs typeface="Trebuchet MS"/>
                <a:sym typeface="Trebuchet MS"/>
              </a:rPr>
              <a:t>Strategies</a:t>
            </a:r>
            <a:r>
              <a:rPr i="1" lang="en" sz="2700">
                <a:solidFill>
                  <a:schemeClr val="dk2"/>
                </a:solidFill>
                <a:latin typeface="Trebuchet MS"/>
                <a:ea typeface="Trebuchet MS"/>
                <a:cs typeface="Trebuchet MS"/>
                <a:sym typeface="Trebuchet MS"/>
              </a:rPr>
              <a:t> to improve emotional well-being</a:t>
            </a:r>
            <a:r>
              <a:rPr i="1" lang="en" sz="2700">
                <a:solidFill>
                  <a:schemeClr val="dk2"/>
                </a:solidFill>
                <a:latin typeface="Trebuchet MS"/>
                <a:ea typeface="Trebuchet MS"/>
                <a:cs typeface="Trebuchet MS"/>
                <a:sym typeface="Trebuchet MS"/>
              </a:rPr>
              <a:t>; (n=3)</a:t>
            </a:r>
            <a:endParaRPr i="1" sz="2700">
              <a:solidFill>
                <a:schemeClr val="dk2"/>
              </a:solidFill>
              <a:latin typeface="Trebuchet MS"/>
              <a:ea typeface="Trebuchet MS"/>
              <a:cs typeface="Trebuchet MS"/>
              <a:sym typeface="Trebuchet MS"/>
            </a:endParaRPr>
          </a:p>
        </p:txBody>
      </p:sp>
      <p:pic>
        <p:nvPicPr>
          <p:cNvPr id="553" name="Google Shape;553;p65" title="Slide 43_.mp3">
            <a:hlinkClick r:id="rId3"/>
          </p:cNvPr>
          <p:cNvPicPr preferRelativeResize="0"/>
          <p:nvPr/>
        </p:nvPicPr>
        <p:blipFill>
          <a:blip r:embed="rId4">
            <a:alphaModFix/>
          </a:blip>
          <a:stretch>
            <a:fillRect/>
          </a:stretch>
        </p:blipFill>
        <p:spPr>
          <a:xfrm>
            <a:off x="125275" y="4355675"/>
            <a:ext cx="600300" cy="6003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6"/>
          <p:cNvSpPr/>
          <p:nvPr/>
        </p:nvSpPr>
        <p:spPr>
          <a:xfrm>
            <a:off x="4109950" y="487750"/>
            <a:ext cx="3993600" cy="3946800"/>
          </a:xfrm>
          <a:prstGeom prst="octagon">
            <a:avLst>
              <a:gd fmla="val 29289" name="adj"/>
            </a:avLst>
          </a:prstGeom>
          <a:solidFill>
            <a:srgbClr val="FCAF17"/>
          </a:solidFill>
          <a:ln cap="flat" cmpd="sng" w="1143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chemeClr val="lt1"/>
                </a:solidFill>
              </a:rPr>
              <a:t>Use of Technology- Based Interventions</a:t>
            </a:r>
            <a:endParaRPr b="1" sz="2200">
              <a:solidFill>
                <a:schemeClr val="lt1"/>
              </a:solidFill>
            </a:endParaRPr>
          </a:p>
        </p:txBody>
      </p:sp>
      <p:sp>
        <p:nvSpPr>
          <p:cNvPr id="559" name="Google Shape;559;p66"/>
          <p:cNvSpPr txBox="1"/>
          <p:nvPr>
            <p:ph idx="4294967295" type="title"/>
          </p:nvPr>
        </p:nvSpPr>
        <p:spPr>
          <a:xfrm>
            <a:off x="0" y="972425"/>
            <a:ext cx="3201900" cy="877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 sz="3300" u="sng"/>
              <a:t>Theme 3:</a:t>
            </a:r>
            <a:endParaRPr b="1" sz="3300" u="sng"/>
          </a:p>
        </p:txBody>
      </p:sp>
      <p:sp>
        <p:nvSpPr>
          <p:cNvPr id="560" name="Google Shape;560;p66"/>
          <p:cNvSpPr txBox="1"/>
          <p:nvPr/>
        </p:nvSpPr>
        <p:spPr>
          <a:xfrm>
            <a:off x="646950" y="1642225"/>
            <a:ext cx="19080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dk1"/>
                </a:solidFill>
                <a:latin typeface="Trebuchet MS"/>
                <a:ea typeface="Trebuchet MS"/>
                <a:cs typeface="Trebuchet MS"/>
                <a:sym typeface="Trebuchet MS"/>
              </a:rPr>
              <a:t>Interventions for individuals with mild TBI experiencing depression and anxiety</a:t>
            </a:r>
            <a:endParaRPr sz="2100">
              <a:solidFill>
                <a:schemeClr val="dk1"/>
              </a:solidFill>
              <a:latin typeface="Trebuchet MS"/>
              <a:ea typeface="Trebuchet MS"/>
              <a:cs typeface="Trebuchet MS"/>
              <a:sym typeface="Trebuchet MS"/>
            </a:endParaRPr>
          </a:p>
        </p:txBody>
      </p:sp>
      <p:pic>
        <p:nvPicPr>
          <p:cNvPr id="561" name="Google Shape;561;p66"/>
          <p:cNvPicPr preferRelativeResize="0"/>
          <p:nvPr/>
        </p:nvPicPr>
        <p:blipFill>
          <a:blip r:embed="rId3">
            <a:alphaModFix/>
          </a:blip>
          <a:stretch>
            <a:fillRect/>
          </a:stretch>
        </p:blipFill>
        <p:spPr>
          <a:xfrm>
            <a:off x="3387166" y="154399"/>
            <a:ext cx="1686209" cy="1487824"/>
          </a:xfrm>
          <a:prstGeom prst="rect">
            <a:avLst/>
          </a:prstGeom>
          <a:noFill/>
          <a:ln>
            <a:noFill/>
          </a:ln>
        </p:spPr>
      </p:pic>
      <p:pic>
        <p:nvPicPr>
          <p:cNvPr id="562" name="Google Shape;562;p66" title="Slide 44.mp3">
            <a:hlinkClick r:id="rId4"/>
          </p:cNvPr>
          <p:cNvPicPr preferRelativeResize="0"/>
          <p:nvPr/>
        </p:nvPicPr>
        <p:blipFill>
          <a:blip r:embed="rId5">
            <a:alphaModFix/>
          </a:blip>
          <a:stretch>
            <a:fillRect/>
          </a:stretch>
        </p:blipFill>
        <p:spPr>
          <a:xfrm>
            <a:off x="167775" y="4154925"/>
            <a:ext cx="714075" cy="7140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7"/>
          <p:cNvSpPr txBox="1"/>
          <p:nvPr>
            <p:ph type="title"/>
          </p:nvPr>
        </p:nvSpPr>
        <p:spPr>
          <a:xfrm>
            <a:off x="109050" y="0"/>
            <a:ext cx="9078300" cy="63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Theme 3: Technology Use</a:t>
            </a:r>
            <a:endParaRPr/>
          </a:p>
          <a:p>
            <a:pPr indent="0" lvl="0" marL="0" rtl="0" algn="l">
              <a:spcBef>
                <a:spcPts val="0"/>
              </a:spcBef>
              <a:spcAft>
                <a:spcPts val="0"/>
              </a:spcAft>
              <a:buNone/>
            </a:pPr>
            <a:r>
              <a:t/>
            </a:r>
            <a:endParaRPr/>
          </a:p>
        </p:txBody>
      </p:sp>
      <p:graphicFrame>
        <p:nvGraphicFramePr>
          <p:cNvPr id="568" name="Google Shape;568;p67"/>
          <p:cNvGraphicFramePr/>
          <p:nvPr/>
        </p:nvGraphicFramePr>
        <p:xfrm>
          <a:off x="182025" y="556000"/>
          <a:ext cx="3000000" cy="3000000"/>
        </p:xfrm>
        <a:graphic>
          <a:graphicData uri="http://schemas.openxmlformats.org/drawingml/2006/table">
            <a:tbl>
              <a:tblPr>
                <a:noFill/>
                <a:tableStyleId>{5A93D581-D695-4EED-8574-5E277D221AEF}</a:tableStyleId>
              </a:tblPr>
              <a:tblGrid>
                <a:gridCol w="927350"/>
                <a:gridCol w="944800"/>
                <a:gridCol w="3044075"/>
                <a:gridCol w="3863725"/>
              </a:tblGrid>
              <a:tr h="494550">
                <a:tc>
                  <a:txBody>
                    <a:bodyPr/>
                    <a:lstStyle/>
                    <a:p>
                      <a:pPr indent="0" lvl="0" marL="0" rtl="0" algn="ctr">
                        <a:spcBef>
                          <a:spcPts val="0"/>
                        </a:spcBef>
                        <a:spcAft>
                          <a:spcPts val="0"/>
                        </a:spcAft>
                        <a:buNone/>
                      </a:pPr>
                      <a:r>
                        <a:rPr b="1" lang="en" sz="1200">
                          <a:solidFill>
                            <a:schemeClr val="lt1"/>
                          </a:solidFill>
                          <a:latin typeface="Trebuchet MS"/>
                          <a:ea typeface="Trebuchet MS"/>
                          <a:cs typeface="Trebuchet MS"/>
                          <a:sym typeface="Trebuchet MS"/>
                        </a:rPr>
                        <a:t>Level of Evidence</a:t>
                      </a:r>
                      <a:endParaRPr b="1" sz="1200">
                        <a:solidFill>
                          <a:schemeClr val="lt1"/>
                        </a:solidFill>
                        <a:latin typeface="Trebuchet MS"/>
                        <a:ea typeface="Trebuchet MS"/>
                        <a:cs typeface="Trebuchet MS"/>
                        <a:sym typeface="Trebuchet MS"/>
                      </a:endParaRPr>
                    </a:p>
                  </a:txBody>
                  <a:tcPr marT="91425" marB="91425" marR="91425" marL="91425">
                    <a:solidFill>
                      <a:srgbClr val="152456"/>
                    </a:solidFill>
                  </a:tcPr>
                </a:tc>
                <a:tc>
                  <a:txBody>
                    <a:bodyPr/>
                    <a:lstStyle/>
                    <a:p>
                      <a:pPr indent="0" lvl="0" marL="0" rtl="0" algn="ctr">
                        <a:spcBef>
                          <a:spcPts val="0"/>
                        </a:spcBef>
                        <a:spcAft>
                          <a:spcPts val="0"/>
                        </a:spcAft>
                        <a:buNone/>
                      </a:pPr>
                      <a:r>
                        <a:rPr b="1" lang="en" sz="1200">
                          <a:solidFill>
                            <a:schemeClr val="lt1"/>
                          </a:solidFill>
                          <a:latin typeface="Trebuchet MS"/>
                          <a:ea typeface="Trebuchet MS"/>
                          <a:cs typeface="Trebuchet MS"/>
                          <a:sym typeface="Trebuchet MS"/>
                        </a:rPr>
                        <a:t>Citation</a:t>
                      </a:r>
                      <a:endParaRPr b="1" sz="1200">
                        <a:solidFill>
                          <a:schemeClr val="lt1"/>
                        </a:solidFill>
                        <a:latin typeface="Trebuchet MS"/>
                        <a:ea typeface="Trebuchet MS"/>
                        <a:cs typeface="Trebuchet MS"/>
                        <a:sym typeface="Trebuchet MS"/>
                      </a:endParaRPr>
                    </a:p>
                  </a:txBody>
                  <a:tcPr marT="91425" marB="91425" marR="91425" marL="91425">
                    <a:solidFill>
                      <a:srgbClr val="152456"/>
                    </a:solidFill>
                  </a:tcPr>
                </a:tc>
                <a:tc>
                  <a:txBody>
                    <a:bodyPr/>
                    <a:lstStyle/>
                    <a:p>
                      <a:pPr indent="0" lvl="0" marL="0" rtl="0" algn="ctr">
                        <a:spcBef>
                          <a:spcPts val="0"/>
                        </a:spcBef>
                        <a:spcAft>
                          <a:spcPts val="0"/>
                        </a:spcAft>
                        <a:buNone/>
                      </a:pPr>
                      <a:r>
                        <a:rPr b="1" lang="en" sz="1200">
                          <a:solidFill>
                            <a:schemeClr val="lt1"/>
                          </a:solidFill>
                          <a:latin typeface="Trebuchet MS"/>
                          <a:ea typeface="Trebuchet MS"/>
                          <a:cs typeface="Trebuchet MS"/>
                          <a:sym typeface="Trebuchet MS"/>
                        </a:rPr>
                        <a:t>Intervention</a:t>
                      </a:r>
                      <a:endParaRPr b="1" sz="1200">
                        <a:solidFill>
                          <a:schemeClr val="lt1"/>
                        </a:solidFill>
                        <a:latin typeface="Trebuchet MS"/>
                        <a:ea typeface="Trebuchet MS"/>
                        <a:cs typeface="Trebuchet MS"/>
                        <a:sym typeface="Trebuchet MS"/>
                      </a:endParaRPr>
                    </a:p>
                  </a:txBody>
                  <a:tcPr marT="91425" marB="91425" marR="91425" marL="91425">
                    <a:solidFill>
                      <a:srgbClr val="152456"/>
                    </a:solidFill>
                  </a:tcPr>
                </a:tc>
                <a:tc>
                  <a:txBody>
                    <a:bodyPr/>
                    <a:lstStyle/>
                    <a:p>
                      <a:pPr indent="0" lvl="0" marL="0" rtl="0" algn="ctr">
                        <a:spcBef>
                          <a:spcPts val="0"/>
                        </a:spcBef>
                        <a:spcAft>
                          <a:spcPts val="0"/>
                        </a:spcAft>
                        <a:buNone/>
                      </a:pPr>
                      <a:r>
                        <a:rPr b="1" lang="en" sz="1200">
                          <a:solidFill>
                            <a:schemeClr val="lt1"/>
                          </a:solidFill>
                          <a:latin typeface="Trebuchet MS"/>
                          <a:ea typeface="Trebuchet MS"/>
                          <a:cs typeface="Trebuchet MS"/>
                          <a:sym typeface="Trebuchet MS"/>
                        </a:rPr>
                        <a:t>Significance of Results</a:t>
                      </a:r>
                      <a:endParaRPr b="1" sz="1200">
                        <a:solidFill>
                          <a:schemeClr val="lt1"/>
                        </a:solidFill>
                        <a:latin typeface="Trebuchet MS"/>
                        <a:ea typeface="Trebuchet MS"/>
                        <a:cs typeface="Trebuchet MS"/>
                        <a:sym typeface="Trebuchet MS"/>
                      </a:endParaRPr>
                    </a:p>
                  </a:txBody>
                  <a:tcPr marT="91425" marB="91425" marR="91425" marL="91425">
                    <a:solidFill>
                      <a:srgbClr val="152456"/>
                    </a:solidFill>
                  </a:tcPr>
                </a:tc>
              </a:tr>
              <a:tr h="870825">
                <a:tc>
                  <a:txBody>
                    <a:bodyPr/>
                    <a:lstStyle/>
                    <a:p>
                      <a:pPr indent="0" lvl="0" marL="0" rtl="0" algn="l">
                        <a:spcBef>
                          <a:spcPts val="0"/>
                        </a:spcBef>
                        <a:spcAft>
                          <a:spcPts val="0"/>
                        </a:spcAft>
                        <a:buNone/>
                      </a:pPr>
                      <a:r>
                        <a:rPr lang="en" sz="1100">
                          <a:solidFill>
                            <a:schemeClr val="dk1"/>
                          </a:solidFill>
                        </a:rPr>
                        <a:t>Level I</a:t>
                      </a:r>
                      <a:endParaRPr sz="1100">
                        <a:solidFill>
                          <a:schemeClr val="dk1"/>
                        </a:solidFill>
                      </a:endParaRPr>
                    </a:p>
                  </a:txBody>
                  <a:tcPr marT="91425" marB="91425" marR="91425" marL="91425"/>
                </a:tc>
                <a:tc>
                  <a:txBody>
                    <a:bodyPr/>
                    <a:lstStyle/>
                    <a:p>
                      <a:pPr indent="0" lvl="0" marL="0" rtl="0" algn="l">
                        <a:lnSpc>
                          <a:spcPct val="115000"/>
                        </a:lnSpc>
                        <a:spcBef>
                          <a:spcPts val="0"/>
                        </a:spcBef>
                        <a:spcAft>
                          <a:spcPts val="1000"/>
                        </a:spcAft>
                        <a:buNone/>
                      </a:pPr>
                      <a:r>
                        <a:rPr lang="en" sz="1100">
                          <a:solidFill>
                            <a:schemeClr val="dk1"/>
                          </a:solidFill>
                        </a:rPr>
                        <a:t>Hoek</a:t>
                      </a:r>
                      <a:r>
                        <a:rPr lang="en" sz="1100">
                          <a:solidFill>
                            <a:schemeClr val="dk1"/>
                          </a:solidFill>
                        </a:rPr>
                        <a:t> et al., 2021</a:t>
                      </a:r>
                      <a:endParaRPr sz="1100">
                        <a:solidFill>
                          <a:schemeClr val="dk1"/>
                        </a:solidFill>
                      </a:endParaRPr>
                    </a:p>
                  </a:txBody>
                  <a:tcPr marT="91425" marB="91425" marR="91425" marL="91425"/>
                </a:tc>
                <a:tc>
                  <a:txBody>
                    <a:bodyPr/>
                    <a:lstStyle/>
                    <a:p>
                      <a:pPr indent="0" lvl="0" marL="0" rtl="0" algn="l">
                        <a:lnSpc>
                          <a:spcPct val="100000"/>
                        </a:lnSpc>
                        <a:spcBef>
                          <a:spcPts val="0"/>
                        </a:spcBef>
                        <a:spcAft>
                          <a:spcPts val="0"/>
                        </a:spcAft>
                        <a:buNone/>
                      </a:pPr>
                      <a:r>
                        <a:rPr b="1" lang="en" sz="1200">
                          <a:solidFill>
                            <a:srgbClr val="FCAF17"/>
                          </a:solidFill>
                        </a:rPr>
                        <a:t>“Video Discharge Plan”</a:t>
                      </a:r>
                      <a:endParaRPr b="1" sz="1100">
                        <a:solidFill>
                          <a:schemeClr val="dk1"/>
                        </a:solidFill>
                      </a:endParaRPr>
                    </a:p>
                    <a:p>
                      <a:pPr indent="-298450" lvl="0" marL="457200" rtl="0" algn="l">
                        <a:lnSpc>
                          <a:spcPct val="100000"/>
                        </a:lnSpc>
                        <a:spcBef>
                          <a:spcPts val="0"/>
                        </a:spcBef>
                        <a:spcAft>
                          <a:spcPts val="0"/>
                        </a:spcAft>
                        <a:buClr>
                          <a:schemeClr val="dk1"/>
                        </a:buClr>
                        <a:buSzPts val="1100"/>
                        <a:buChar char="●"/>
                      </a:pPr>
                      <a:r>
                        <a:rPr b="1" lang="en" sz="1100">
                          <a:solidFill>
                            <a:schemeClr val="dk1"/>
                          </a:solidFill>
                        </a:rPr>
                        <a:t>Intervention</a:t>
                      </a:r>
                      <a:r>
                        <a:rPr lang="en" sz="1100">
                          <a:solidFill>
                            <a:schemeClr val="dk1"/>
                          </a:solidFill>
                        </a:rPr>
                        <a:t>: Discharge information provided via </a:t>
                      </a:r>
                      <a:r>
                        <a:rPr lang="en" sz="1100">
                          <a:solidFill>
                            <a:schemeClr val="dk1"/>
                          </a:solidFill>
                        </a:rPr>
                        <a:t>v</a:t>
                      </a:r>
                      <a:r>
                        <a:rPr lang="en" sz="1100">
                          <a:solidFill>
                            <a:schemeClr val="dk1"/>
                          </a:solidFill>
                        </a:rPr>
                        <a:t>erbal</a:t>
                      </a:r>
                      <a:r>
                        <a:rPr lang="en" sz="1100">
                          <a:solidFill>
                            <a:schemeClr val="dk1"/>
                          </a:solidFill>
                        </a:rPr>
                        <a:t>, w</a:t>
                      </a:r>
                      <a:r>
                        <a:rPr lang="en" sz="1100">
                          <a:solidFill>
                            <a:schemeClr val="dk1"/>
                          </a:solidFill>
                        </a:rPr>
                        <a:t>ritten</a:t>
                      </a:r>
                      <a:r>
                        <a:rPr lang="en" sz="1100">
                          <a:solidFill>
                            <a:schemeClr val="dk1"/>
                          </a:solidFill>
                        </a:rPr>
                        <a:t>, and </a:t>
                      </a:r>
                      <a:r>
                        <a:rPr lang="en" sz="1100">
                          <a:solidFill>
                            <a:schemeClr val="dk1"/>
                          </a:solidFill>
                        </a:rPr>
                        <a:t>video instructions </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b="1" lang="en" sz="1100">
                          <a:solidFill>
                            <a:schemeClr val="dk1"/>
                          </a:solidFill>
                        </a:rPr>
                        <a:t>Control</a:t>
                      </a:r>
                      <a:r>
                        <a:rPr lang="en" sz="1100">
                          <a:solidFill>
                            <a:schemeClr val="dk1"/>
                          </a:solidFill>
                        </a:rPr>
                        <a:t>: verbal and written only </a:t>
                      </a:r>
                      <a:endParaRPr sz="11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b="1" lang="en" sz="1100">
                          <a:solidFill>
                            <a:schemeClr val="dk1"/>
                          </a:solidFill>
                        </a:rPr>
                        <a:t>Clinical Relevance: </a:t>
                      </a:r>
                      <a:r>
                        <a:rPr lang="en" sz="1100">
                          <a:solidFill>
                            <a:schemeClr val="dk1"/>
                          </a:solidFill>
                        </a:rPr>
                        <a:t>Difference in mean total RPCS score between the 2 groups was 0.2 at 1 week and 0.3 at 3 months after. </a:t>
                      </a:r>
                      <a:r>
                        <a:rPr b="1" lang="en" sz="1100">
                          <a:solidFill>
                            <a:srgbClr val="FCAF17"/>
                          </a:solidFill>
                        </a:rPr>
                        <a:t>Intervention deemed ineffective.</a:t>
                      </a:r>
                      <a:endParaRPr b="1" sz="1100">
                        <a:solidFill>
                          <a:srgbClr val="FCAF17"/>
                        </a:solidFill>
                      </a:endParaRPr>
                    </a:p>
                  </a:txBody>
                  <a:tcPr marT="91425" marB="91425" marR="91425" marL="91425"/>
                </a:tc>
              </a:tr>
              <a:tr h="1073425">
                <a:tc>
                  <a:txBody>
                    <a:bodyPr/>
                    <a:lstStyle/>
                    <a:p>
                      <a:pPr indent="0" lvl="0" marL="0" rtl="0" algn="l">
                        <a:spcBef>
                          <a:spcPts val="0"/>
                        </a:spcBef>
                        <a:spcAft>
                          <a:spcPts val="0"/>
                        </a:spcAft>
                        <a:buNone/>
                      </a:pPr>
                      <a:r>
                        <a:rPr lang="en" sz="1100">
                          <a:solidFill>
                            <a:schemeClr val="dk1"/>
                          </a:solidFill>
                        </a:rPr>
                        <a:t>Level I</a:t>
                      </a:r>
                      <a:endParaRPr sz="11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lang="en" sz="1100">
                          <a:solidFill>
                            <a:schemeClr val="dk1"/>
                          </a:solidFill>
                        </a:rPr>
                        <a:t>Suffoletto et al., 2013</a:t>
                      </a:r>
                      <a:endParaRPr sz="1100">
                        <a:solidFill>
                          <a:schemeClr val="dk1"/>
                        </a:solidFill>
                      </a:endParaRPr>
                    </a:p>
                  </a:txBody>
                  <a:tcPr marT="91425" marB="91425" marR="91425" marL="91425"/>
                </a:tc>
                <a:tc>
                  <a:txBody>
                    <a:bodyPr/>
                    <a:lstStyle/>
                    <a:p>
                      <a:pPr indent="0" lvl="0" marL="0" rtl="0" algn="l">
                        <a:lnSpc>
                          <a:spcPct val="100000"/>
                        </a:lnSpc>
                        <a:spcBef>
                          <a:spcPts val="0"/>
                        </a:spcBef>
                        <a:spcAft>
                          <a:spcPts val="0"/>
                        </a:spcAft>
                        <a:buNone/>
                      </a:pPr>
                      <a:r>
                        <a:rPr b="1" lang="en" sz="1200">
                          <a:solidFill>
                            <a:srgbClr val="FCAF17"/>
                          </a:solidFill>
                        </a:rPr>
                        <a:t>“Text Message Follow-Up”</a:t>
                      </a:r>
                      <a:endParaRPr b="1" sz="1100">
                        <a:solidFill>
                          <a:schemeClr val="dk1"/>
                        </a:solidFill>
                      </a:endParaRPr>
                    </a:p>
                    <a:p>
                      <a:pPr indent="-298450" lvl="0" marL="457200" rtl="0" algn="l">
                        <a:lnSpc>
                          <a:spcPct val="100000"/>
                        </a:lnSpc>
                        <a:spcBef>
                          <a:spcPts val="0"/>
                        </a:spcBef>
                        <a:spcAft>
                          <a:spcPts val="0"/>
                        </a:spcAft>
                        <a:buClr>
                          <a:schemeClr val="dk1"/>
                        </a:buClr>
                        <a:buSzPts val="1100"/>
                        <a:buChar char="●"/>
                      </a:pPr>
                      <a:r>
                        <a:rPr b="1" lang="en" sz="1100">
                          <a:solidFill>
                            <a:schemeClr val="dk1"/>
                          </a:solidFill>
                        </a:rPr>
                        <a:t>Intervention</a:t>
                      </a:r>
                      <a:r>
                        <a:rPr lang="en" sz="1100">
                          <a:solidFill>
                            <a:schemeClr val="dk1"/>
                          </a:solidFill>
                        </a:rPr>
                        <a:t>: Patients texted study hotline and answered 3 questions over 14 days </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b="1" lang="en" sz="1100">
                          <a:solidFill>
                            <a:schemeClr val="dk1"/>
                          </a:solidFill>
                        </a:rPr>
                        <a:t>Control</a:t>
                      </a:r>
                      <a:r>
                        <a:rPr lang="en" sz="1100">
                          <a:solidFill>
                            <a:schemeClr val="dk1"/>
                          </a:solidFill>
                        </a:rPr>
                        <a:t>: Follow-up report with doctor </a:t>
                      </a:r>
                      <a:endParaRPr sz="11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b="1" lang="en" sz="1100">
                          <a:solidFill>
                            <a:schemeClr val="dk1"/>
                          </a:solidFill>
                        </a:rPr>
                        <a:t>Clinical Relevance: </a:t>
                      </a:r>
                      <a:r>
                        <a:rPr lang="en" sz="1100">
                          <a:solidFill>
                            <a:schemeClr val="dk1"/>
                          </a:solidFill>
                        </a:rPr>
                        <a:t>Text messaging–based education and support had fewer and less severe postconcussive symptoms than controls but </a:t>
                      </a:r>
                      <a:r>
                        <a:rPr b="1" lang="en" sz="1100">
                          <a:solidFill>
                            <a:srgbClr val="FCAF17"/>
                          </a:solidFill>
                        </a:rPr>
                        <a:t>none of the differences reached statistical significance</a:t>
                      </a:r>
                      <a:endParaRPr b="1" sz="1100">
                        <a:solidFill>
                          <a:srgbClr val="FCAF17"/>
                        </a:solidFill>
                      </a:endParaRPr>
                    </a:p>
                  </a:txBody>
                  <a:tcPr marT="91425" marB="91425" marR="91425" marL="91425"/>
                </a:tc>
              </a:tr>
              <a:tr h="1248625">
                <a:tc>
                  <a:txBody>
                    <a:bodyPr/>
                    <a:lstStyle/>
                    <a:p>
                      <a:pPr indent="0" lvl="0" marL="0" rtl="0" algn="l">
                        <a:spcBef>
                          <a:spcPts val="0"/>
                        </a:spcBef>
                        <a:spcAft>
                          <a:spcPts val="0"/>
                        </a:spcAft>
                        <a:buNone/>
                      </a:pPr>
                      <a:r>
                        <a:rPr lang="en" sz="1100">
                          <a:solidFill>
                            <a:schemeClr val="dk1"/>
                          </a:solidFill>
                        </a:rPr>
                        <a:t>Level I</a:t>
                      </a:r>
                      <a:endParaRPr sz="1100">
                        <a:solidFill>
                          <a:schemeClr val="dk1"/>
                        </a:solidFill>
                      </a:endParaRPr>
                    </a:p>
                  </a:txBody>
                  <a:tcPr marT="91425" marB="91425" marR="91425" marL="91425"/>
                </a:tc>
                <a:tc>
                  <a:txBody>
                    <a:bodyPr/>
                    <a:lstStyle/>
                    <a:p>
                      <a:pPr indent="0" lvl="0" marL="0" rtl="0" algn="l">
                        <a:lnSpc>
                          <a:spcPct val="115000"/>
                        </a:lnSpc>
                        <a:spcBef>
                          <a:spcPts val="0"/>
                        </a:spcBef>
                        <a:spcAft>
                          <a:spcPts val="1000"/>
                        </a:spcAft>
                        <a:buNone/>
                      </a:pPr>
                      <a:r>
                        <a:rPr lang="en" sz="1100">
                          <a:solidFill>
                            <a:schemeClr val="dk1"/>
                          </a:solidFill>
                        </a:rPr>
                        <a:t>Wise et al., 2012</a:t>
                      </a:r>
                      <a:endParaRPr sz="1100">
                        <a:solidFill>
                          <a:schemeClr val="dk1"/>
                        </a:solidFill>
                      </a:endParaRPr>
                    </a:p>
                  </a:txBody>
                  <a:tcPr marT="91425" marB="91425" marR="91425" marL="91425"/>
                </a:tc>
                <a:tc>
                  <a:txBody>
                    <a:bodyPr/>
                    <a:lstStyle/>
                    <a:p>
                      <a:pPr indent="0" lvl="0" marL="0" rtl="0" algn="l">
                        <a:lnSpc>
                          <a:spcPct val="100000"/>
                        </a:lnSpc>
                        <a:spcBef>
                          <a:spcPts val="0"/>
                        </a:spcBef>
                        <a:spcAft>
                          <a:spcPts val="0"/>
                        </a:spcAft>
                        <a:buNone/>
                      </a:pPr>
                      <a:r>
                        <a:rPr b="1" lang="en" sz="1200">
                          <a:solidFill>
                            <a:srgbClr val="FCAF17"/>
                          </a:solidFill>
                        </a:rPr>
                        <a:t>“Follow-Up Phone Call”</a:t>
                      </a:r>
                      <a:endParaRPr b="1" sz="1100">
                        <a:solidFill>
                          <a:schemeClr val="dk1"/>
                        </a:solidFill>
                      </a:endParaRPr>
                    </a:p>
                    <a:p>
                      <a:pPr indent="-298450" lvl="0" marL="457200" rtl="0" algn="l">
                        <a:lnSpc>
                          <a:spcPct val="100000"/>
                        </a:lnSpc>
                        <a:spcBef>
                          <a:spcPts val="0"/>
                        </a:spcBef>
                        <a:spcAft>
                          <a:spcPts val="0"/>
                        </a:spcAft>
                        <a:buClr>
                          <a:schemeClr val="dk1"/>
                        </a:buClr>
                        <a:buSzPts val="1100"/>
                        <a:buChar char="●"/>
                      </a:pPr>
                      <a:r>
                        <a:rPr b="1" lang="en" sz="1100">
                          <a:solidFill>
                            <a:schemeClr val="dk1"/>
                          </a:solidFill>
                        </a:rPr>
                        <a:t>Intervention</a:t>
                      </a:r>
                      <a:r>
                        <a:rPr lang="en" sz="1100">
                          <a:solidFill>
                            <a:schemeClr val="dk1"/>
                          </a:solidFill>
                        </a:rPr>
                        <a:t>: patients were called bimonthly for 6 months by two trainers:</a:t>
                      </a:r>
                      <a:endParaRPr sz="1100">
                        <a:solidFill>
                          <a:schemeClr val="dk1"/>
                        </a:solidFill>
                      </a:endParaRPr>
                    </a:p>
                    <a:p>
                      <a:pPr indent="-298450" lvl="1" marL="914400" rtl="0" algn="l">
                        <a:lnSpc>
                          <a:spcPct val="100000"/>
                        </a:lnSpc>
                        <a:spcBef>
                          <a:spcPts val="0"/>
                        </a:spcBef>
                        <a:spcAft>
                          <a:spcPts val="0"/>
                        </a:spcAft>
                        <a:buClr>
                          <a:schemeClr val="dk1"/>
                        </a:buClr>
                        <a:buSzPts val="1100"/>
                        <a:buChar char="○"/>
                      </a:pPr>
                      <a:r>
                        <a:rPr lang="en" sz="1100">
                          <a:solidFill>
                            <a:schemeClr val="dk1"/>
                          </a:solidFill>
                        </a:rPr>
                        <a:t>Encouraged exercise adherence</a:t>
                      </a:r>
                      <a:endParaRPr sz="1100">
                        <a:solidFill>
                          <a:schemeClr val="dk1"/>
                        </a:solidFill>
                      </a:endParaRPr>
                    </a:p>
                    <a:p>
                      <a:pPr indent="-298450" lvl="1" marL="914400" rtl="0" algn="l">
                        <a:lnSpc>
                          <a:spcPct val="100000"/>
                        </a:lnSpc>
                        <a:spcBef>
                          <a:spcPts val="0"/>
                        </a:spcBef>
                        <a:spcAft>
                          <a:spcPts val="0"/>
                        </a:spcAft>
                        <a:buClr>
                          <a:schemeClr val="dk1"/>
                        </a:buClr>
                        <a:buSzPts val="1100"/>
                        <a:buChar char="○"/>
                      </a:pPr>
                      <a:r>
                        <a:rPr lang="en" sz="1100">
                          <a:solidFill>
                            <a:schemeClr val="dk1"/>
                          </a:solidFill>
                        </a:rPr>
                        <a:t>Discussed strategies to maintain social and environmental support</a:t>
                      </a:r>
                      <a:endParaRPr b="1" sz="11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b="1" lang="en" sz="1100">
                          <a:solidFill>
                            <a:schemeClr val="dk1"/>
                          </a:solidFill>
                        </a:rPr>
                        <a:t>Clinical R</a:t>
                      </a:r>
                      <a:r>
                        <a:rPr b="1" lang="en" sz="1100">
                          <a:solidFill>
                            <a:schemeClr val="dk1"/>
                          </a:solidFill>
                        </a:rPr>
                        <a:t>elevance: </a:t>
                      </a:r>
                      <a:r>
                        <a:rPr lang="en" sz="1100">
                          <a:solidFill>
                            <a:schemeClr val="dk1"/>
                          </a:solidFill>
                        </a:rPr>
                        <a:t>Exercising at least </a:t>
                      </a:r>
                      <a:r>
                        <a:rPr b="1" lang="en" sz="1100">
                          <a:solidFill>
                            <a:srgbClr val="FCAF17"/>
                          </a:solidFill>
                        </a:rPr>
                        <a:t>90 minutes a week </a:t>
                      </a:r>
                      <a:r>
                        <a:rPr lang="en" sz="1100">
                          <a:solidFill>
                            <a:schemeClr val="dk1"/>
                          </a:solidFill>
                        </a:rPr>
                        <a:t>is associated with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Improved mood, QOL, and mental health.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Limitations of study determine that telephone contact could have played a role in patients' mood and data, rather than through maintenance of exercise.</a:t>
                      </a:r>
                      <a:endParaRPr b="1" sz="1100">
                        <a:solidFill>
                          <a:schemeClr val="dk1"/>
                        </a:solidFill>
                      </a:endParaRPr>
                    </a:p>
                  </a:txBody>
                  <a:tcPr marT="91425" marB="91425" marR="91425" marL="91425"/>
                </a:tc>
              </a:tr>
            </a:tbl>
          </a:graphicData>
        </a:graphic>
      </p:graphicFrame>
      <p:pic>
        <p:nvPicPr>
          <p:cNvPr id="569" name="Google Shape;569;p67" title="Slide 45.mp3">
            <a:hlinkClick r:id="rId3"/>
          </p:cNvPr>
          <p:cNvPicPr preferRelativeResize="0"/>
          <p:nvPr/>
        </p:nvPicPr>
        <p:blipFill>
          <a:blip r:embed="rId4">
            <a:alphaModFix/>
          </a:blip>
          <a:stretch>
            <a:fillRect/>
          </a:stretch>
        </p:blipFill>
        <p:spPr>
          <a:xfrm>
            <a:off x="109050" y="4187600"/>
            <a:ext cx="634200" cy="634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68"/>
          <p:cNvSpPr txBox="1"/>
          <p:nvPr>
            <p:ph type="title"/>
          </p:nvPr>
        </p:nvSpPr>
        <p:spPr>
          <a:xfrm>
            <a:off x="457200" y="148604"/>
            <a:ext cx="8229600" cy="59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Theme 3: Summary</a:t>
            </a:r>
            <a:endParaRPr/>
          </a:p>
        </p:txBody>
      </p:sp>
      <p:sp>
        <p:nvSpPr>
          <p:cNvPr id="575" name="Google Shape;575;p68"/>
          <p:cNvSpPr txBox="1"/>
          <p:nvPr/>
        </p:nvSpPr>
        <p:spPr>
          <a:xfrm>
            <a:off x="457200" y="1602700"/>
            <a:ext cx="8446200" cy="2940000"/>
          </a:xfrm>
          <a:prstGeom prst="rect">
            <a:avLst/>
          </a:prstGeom>
          <a:noFill/>
          <a:ln>
            <a:noFill/>
          </a:ln>
        </p:spPr>
        <p:txBody>
          <a:bodyPr anchorCtr="0" anchor="t" bIns="91425" lIns="91425" spcFirstLastPara="1" rIns="91425" wrap="square" tIns="91425">
            <a:spAutoFit/>
          </a:bodyPr>
          <a:lstStyle/>
          <a:p>
            <a:pPr indent="-336550" lvl="0" marL="457200" rtl="0" algn="l">
              <a:spcBef>
                <a:spcPts val="360"/>
              </a:spcBef>
              <a:spcAft>
                <a:spcPts val="0"/>
              </a:spcAft>
              <a:buClr>
                <a:schemeClr val="dk2"/>
              </a:buClr>
              <a:buSzPts val="1700"/>
              <a:buFont typeface="Trebuchet MS"/>
              <a:buChar char="●"/>
            </a:pPr>
            <a:r>
              <a:rPr b="1" lang="en" sz="1700">
                <a:solidFill>
                  <a:schemeClr val="dk2"/>
                </a:solidFill>
                <a:latin typeface="Trebuchet MS"/>
                <a:ea typeface="Trebuchet MS"/>
                <a:cs typeface="Trebuchet MS"/>
                <a:sym typeface="Trebuchet MS"/>
              </a:rPr>
              <a:t>2 articles</a:t>
            </a:r>
            <a:r>
              <a:rPr lang="en" sz="1700">
                <a:solidFill>
                  <a:schemeClr val="dk2"/>
                </a:solidFill>
                <a:latin typeface="Trebuchet MS"/>
                <a:ea typeface="Trebuchet MS"/>
                <a:cs typeface="Trebuchet MS"/>
                <a:sym typeface="Trebuchet MS"/>
              </a:rPr>
              <a:t> without statistical significance or positive intervention results:</a:t>
            </a:r>
            <a:endParaRPr sz="1700">
              <a:solidFill>
                <a:schemeClr val="dk2"/>
              </a:solidFill>
              <a:latin typeface="Trebuchet MS"/>
              <a:ea typeface="Trebuchet MS"/>
              <a:cs typeface="Trebuchet MS"/>
              <a:sym typeface="Trebuchet MS"/>
            </a:endParaRPr>
          </a:p>
          <a:p>
            <a:pPr indent="-336550" lvl="1" marL="971550" rtl="0" algn="l">
              <a:spcBef>
                <a:spcPts val="0"/>
              </a:spcBef>
              <a:spcAft>
                <a:spcPts val="0"/>
              </a:spcAft>
              <a:buClr>
                <a:schemeClr val="dk2"/>
              </a:buClr>
              <a:buSzPts val="1700"/>
              <a:buFont typeface="Trebuchet MS"/>
              <a:buChar char="○"/>
            </a:pPr>
            <a:r>
              <a:rPr lang="en" sz="1700">
                <a:solidFill>
                  <a:schemeClr val="dk2"/>
                </a:solidFill>
                <a:latin typeface="Trebuchet MS"/>
                <a:ea typeface="Trebuchet MS"/>
                <a:cs typeface="Trebuchet MS"/>
                <a:sym typeface="Trebuchet MS"/>
              </a:rPr>
              <a:t>Ineffective interventions using technology (SMS or video instructions) as the delivery method</a:t>
            </a:r>
            <a:endParaRPr sz="1700">
              <a:solidFill>
                <a:schemeClr val="dk2"/>
              </a:solidFill>
              <a:latin typeface="Trebuchet MS"/>
              <a:ea typeface="Trebuchet MS"/>
              <a:cs typeface="Trebuchet MS"/>
              <a:sym typeface="Trebuchet MS"/>
            </a:endParaRPr>
          </a:p>
          <a:p>
            <a:pPr indent="0" lvl="0" marL="0" rtl="0" algn="l">
              <a:spcBef>
                <a:spcPts val="360"/>
              </a:spcBef>
              <a:spcAft>
                <a:spcPts val="0"/>
              </a:spcAft>
              <a:buNone/>
            </a:pPr>
            <a:r>
              <a:t/>
            </a:r>
            <a:endParaRPr b="1" sz="1700">
              <a:solidFill>
                <a:schemeClr val="dk2"/>
              </a:solidFill>
              <a:latin typeface="Trebuchet MS"/>
              <a:ea typeface="Trebuchet MS"/>
              <a:cs typeface="Trebuchet MS"/>
              <a:sym typeface="Trebuchet MS"/>
            </a:endParaRPr>
          </a:p>
          <a:p>
            <a:pPr indent="-336550" lvl="0" marL="457200" rtl="0" algn="l">
              <a:spcBef>
                <a:spcPts val="360"/>
              </a:spcBef>
              <a:spcAft>
                <a:spcPts val="0"/>
              </a:spcAft>
              <a:buClr>
                <a:schemeClr val="dk2"/>
              </a:buClr>
              <a:buSzPts val="1700"/>
              <a:buFont typeface="Trebuchet MS"/>
              <a:buChar char="●"/>
            </a:pPr>
            <a:r>
              <a:rPr b="1" lang="en" sz="1700">
                <a:solidFill>
                  <a:schemeClr val="dk2"/>
                </a:solidFill>
                <a:latin typeface="Trebuchet MS"/>
                <a:ea typeface="Trebuchet MS"/>
                <a:cs typeface="Trebuchet MS"/>
                <a:sym typeface="Trebuchet MS"/>
              </a:rPr>
              <a:t>1 article </a:t>
            </a:r>
            <a:r>
              <a:rPr lang="en" sz="1700">
                <a:solidFill>
                  <a:schemeClr val="dk2"/>
                </a:solidFill>
                <a:latin typeface="Trebuchet MS"/>
                <a:ea typeface="Trebuchet MS"/>
                <a:cs typeface="Trebuchet MS"/>
                <a:sym typeface="Trebuchet MS"/>
              </a:rPr>
              <a:t>with positive results:</a:t>
            </a:r>
            <a:endParaRPr sz="1700">
              <a:solidFill>
                <a:schemeClr val="dk2"/>
              </a:solidFill>
              <a:latin typeface="Trebuchet MS"/>
              <a:ea typeface="Trebuchet MS"/>
              <a:cs typeface="Trebuchet MS"/>
              <a:sym typeface="Trebuchet MS"/>
            </a:endParaRPr>
          </a:p>
          <a:p>
            <a:pPr indent="-336550" lvl="1" marL="914400" rtl="0" algn="l">
              <a:spcBef>
                <a:spcPts val="0"/>
              </a:spcBef>
              <a:spcAft>
                <a:spcPts val="0"/>
              </a:spcAft>
              <a:buClr>
                <a:schemeClr val="dk2"/>
              </a:buClr>
              <a:buSzPts val="1700"/>
              <a:buFont typeface="Trebuchet MS"/>
              <a:buChar char="○"/>
            </a:pPr>
            <a:r>
              <a:rPr lang="en" sz="1700">
                <a:solidFill>
                  <a:schemeClr val="dk2"/>
                </a:solidFill>
                <a:latin typeface="Trebuchet MS"/>
                <a:ea typeface="Trebuchet MS"/>
                <a:cs typeface="Trebuchet MS"/>
                <a:sym typeface="Trebuchet MS"/>
              </a:rPr>
              <a:t>Positive results when contacting patients over the phone to encourage adherence to intervention program</a:t>
            </a:r>
            <a:endParaRPr sz="17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b="1" sz="1700">
              <a:solidFill>
                <a:schemeClr val="dk2"/>
              </a:solidFill>
              <a:latin typeface="Trebuchet MS"/>
              <a:ea typeface="Trebuchet MS"/>
              <a:cs typeface="Trebuchet MS"/>
              <a:sym typeface="Trebuchet MS"/>
            </a:endParaRPr>
          </a:p>
          <a:p>
            <a:pPr indent="-355600" lvl="0" marL="457200" rtl="0" algn="l">
              <a:spcBef>
                <a:spcPts val="0"/>
              </a:spcBef>
              <a:spcAft>
                <a:spcPts val="0"/>
              </a:spcAft>
              <a:buClr>
                <a:srgbClr val="FCAF17"/>
              </a:buClr>
              <a:buSzPts val="2000"/>
              <a:buFont typeface="Trebuchet MS"/>
              <a:buChar char="●"/>
            </a:pPr>
            <a:r>
              <a:rPr lang="en" sz="2000">
                <a:solidFill>
                  <a:srgbClr val="FCAF17"/>
                </a:solidFill>
                <a:latin typeface="Trebuchet MS"/>
                <a:ea typeface="Trebuchet MS"/>
                <a:cs typeface="Trebuchet MS"/>
                <a:sym typeface="Trebuchet MS"/>
              </a:rPr>
              <a:t>AOTA’s Strength of Evidence: Strong</a:t>
            </a:r>
            <a:endParaRPr sz="2000">
              <a:solidFill>
                <a:srgbClr val="FCAF17"/>
              </a:solidFill>
              <a:latin typeface="Trebuchet MS"/>
              <a:ea typeface="Trebuchet MS"/>
              <a:cs typeface="Trebuchet MS"/>
              <a:sym typeface="Trebuchet MS"/>
            </a:endParaRPr>
          </a:p>
          <a:p>
            <a:pPr indent="0" lvl="0" marL="0" rtl="0" algn="l">
              <a:spcBef>
                <a:spcPts val="0"/>
              </a:spcBef>
              <a:spcAft>
                <a:spcPts val="0"/>
              </a:spcAft>
              <a:buNone/>
            </a:pPr>
            <a:r>
              <a:t/>
            </a:r>
            <a:endParaRPr b="1" sz="1700">
              <a:solidFill>
                <a:schemeClr val="dk1"/>
              </a:solidFill>
              <a:latin typeface="Trebuchet MS"/>
              <a:ea typeface="Trebuchet MS"/>
              <a:cs typeface="Trebuchet MS"/>
              <a:sym typeface="Trebuchet MS"/>
            </a:endParaRPr>
          </a:p>
        </p:txBody>
      </p:sp>
      <p:sp>
        <p:nvSpPr>
          <p:cNvPr id="576" name="Google Shape;576;p68"/>
          <p:cNvSpPr txBox="1"/>
          <p:nvPr/>
        </p:nvSpPr>
        <p:spPr>
          <a:xfrm>
            <a:off x="-50" y="785800"/>
            <a:ext cx="9144000" cy="600300"/>
          </a:xfrm>
          <a:prstGeom prst="rect">
            <a:avLst/>
          </a:prstGeom>
          <a:solidFill>
            <a:srgbClr val="D9D9D9"/>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700">
                <a:solidFill>
                  <a:schemeClr val="dk2"/>
                </a:solidFill>
                <a:latin typeface="Trebuchet MS"/>
                <a:ea typeface="Trebuchet MS"/>
                <a:cs typeface="Trebuchet MS"/>
                <a:sym typeface="Trebuchet MS"/>
              </a:rPr>
              <a:t>Caution for technology use;</a:t>
            </a:r>
            <a:r>
              <a:rPr i="1" lang="en" sz="2700">
                <a:solidFill>
                  <a:schemeClr val="dk2"/>
                </a:solidFill>
                <a:latin typeface="Trebuchet MS"/>
                <a:ea typeface="Trebuchet MS"/>
                <a:cs typeface="Trebuchet MS"/>
                <a:sym typeface="Trebuchet MS"/>
              </a:rPr>
              <a:t> (n=4)</a:t>
            </a:r>
            <a:endParaRPr i="1" sz="2700">
              <a:solidFill>
                <a:schemeClr val="dk2"/>
              </a:solidFill>
              <a:latin typeface="Trebuchet MS"/>
              <a:ea typeface="Trebuchet MS"/>
              <a:cs typeface="Trebuchet MS"/>
              <a:sym typeface="Trebuchet MS"/>
            </a:endParaRPr>
          </a:p>
        </p:txBody>
      </p:sp>
      <p:sp>
        <p:nvSpPr>
          <p:cNvPr id="577" name="Google Shape;577;p68"/>
          <p:cNvSpPr txBox="1"/>
          <p:nvPr/>
        </p:nvSpPr>
        <p:spPr>
          <a:xfrm>
            <a:off x="4919175" y="4586600"/>
            <a:ext cx="4224900" cy="569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100">
                <a:solidFill>
                  <a:schemeClr val="dk1"/>
                </a:solidFill>
                <a:latin typeface="Trebuchet MS"/>
                <a:ea typeface="Trebuchet MS"/>
                <a:cs typeface="Trebuchet MS"/>
                <a:sym typeface="Trebuchet MS"/>
              </a:rPr>
              <a:t>(</a:t>
            </a:r>
            <a:r>
              <a:rPr lang="en" sz="1100">
                <a:solidFill>
                  <a:schemeClr val="dk1"/>
                </a:solidFill>
              </a:rPr>
              <a:t>Hoek et al., 2021;  Suffoletto et al., 2013;  Wise et al., 2012)</a:t>
            </a:r>
            <a:endParaRPr b="1" sz="1100">
              <a:solidFill>
                <a:schemeClr val="dk1"/>
              </a:solidFill>
            </a:endParaRPr>
          </a:p>
          <a:p>
            <a:pPr indent="0" lvl="0" marL="0" rtl="0" algn="l">
              <a:spcBef>
                <a:spcPts val="0"/>
              </a:spcBef>
              <a:spcAft>
                <a:spcPts val="0"/>
              </a:spcAft>
              <a:buNone/>
            </a:pPr>
            <a:r>
              <a:t/>
            </a:r>
            <a:endParaRPr>
              <a:latin typeface="Trebuchet MS"/>
              <a:ea typeface="Trebuchet MS"/>
              <a:cs typeface="Trebuchet MS"/>
              <a:sym typeface="Trebuchet MS"/>
            </a:endParaRPr>
          </a:p>
        </p:txBody>
      </p:sp>
      <p:pic>
        <p:nvPicPr>
          <p:cNvPr id="578" name="Google Shape;578;p68" title="Slide 46.mp3">
            <a:hlinkClick r:id="rId3"/>
          </p:cNvPr>
          <p:cNvPicPr preferRelativeResize="0"/>
          <p:nvPr/>
        </p:nvPicPr>
        <p:blipFill>
          <a:blip r:embed="rId4">
            <a:alphaModFix/>
          </a:blip>
          <a:stretch>
            <a:fillRect/>
          </a:stretch>
        </p:blipFill>
        <p:spPr>
          <a:xfrm>
            <a:off x="152400" y="4282275"/>
            <a:ext cx="600300" cy="6003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9"/>
          <p:cNvSpPr/>
          <p:nvPr/>
        </p:nvSpPr>
        <p:spPr>
          <a:xfrm>
            <a:off x="0" y="1689150"/>
            <a:ext cx="9144000" cy="1934400"/>
          </a:xfrm>
          <a:prstGeom prst="rect">
            <a:avLst/>
          </a:prstGeom>
          <a:solidFill>
            <a:srgbClr val="CCCCCC"/>
          </a:solidFill>
          <a:ln cap="flat" cmpd="sng" w="9525">
            <a:solidFill>
              <a:srgbClr val="CCCCCC"/>
            </a:solidFill>
            <a:prstDash val="solid"/>
            <a:round/>
            <a:headEnd len="sm" w="sm" type="none"/>
            <a:tailEnd len="sm" w="sm" type="none"/>
          </a:ln>
          <a:effectLst>
            <a:outerShdw blurRad="57150" rotWithShape="0" algn="bl" dir="5400000" dist="19050">
              <a:srgbClr val="434343">
                <a:alpha val="50000"/>
              </a:srgbClr>
            </a:outerShdw>
            <a:reflection blurRad="0" dir="0" dist="0" endA="0" endPos="31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9"/>
          <p:cNvSpPr txBox="1"/>
          <p:nvPr>
            <p:ph type="title"/>
          </p:nvPr>
        </p:nvSpPr>
        <p:spPr>
          <a:xfrm>
            <a:off x="0" y="172500"/>
            <a:ext cx="9144000" cy="789600"/>
          </a:xfrm>
          <a:prstGeom prst="rect">
            <a:avLst/>
          </a:prstGeom>
          <a:solidFill>
            <a:schemeClr val="dk1"/>
          </a:solidFill>
        </p:spPr>
        <p:txBody>
          <a:bodyPr anchorCtr="0" anchor="ctr" bIns="45700" lIns="91425" spcFirstLastPara="1" rIns="91425" wrap="square" tIns="45700">
            <a:noAutofit/>
          </a:bodyPr>
          <a:lstStyle/>
          <a:p>
            <a:pPr indent="0" lvl="0" marL="0" rtl="0" algn="ctr">
              <a:spcBef>
                <a:spcPts val="0"/>
              </a:spcBef>
              <a:spcAft>
                <a:spcPts val="0"/>
              </a:spcAft>
              <a:buNone/>
            </a:pPr>
            <a:r>
              <a:rPr b="1" lang="en" sz="3600" u="sng">
                <a:solidFill>
                  <a:schemeClr val="lt1"/>
                </a:solidFill>
              </a:rPr>
              <a:t>PICO Question </a:t>
            </a:r>
            <a:r>
              <a:rPr b="1" lang="en" sz="3600" u="sng">
                <a:solidFill>
                  <a:schemeClr val="lt1"/>
                </a:solidFill>
              </a:rPr>
              <a:t>Revisited</a:t>
            </a:r>
            <a:endParaRPr b="1" sz="3600" u="sng">
              <a:solidFill>
                <a:schemeClr val="lt1"/>
              </a:solidFill>
            </a:endParaRPr>
          </a:p>
        </p:txBody>
      </p:sp>
      <p:sp>
        <p:nvSpPr>
          <p:cNvPr id="585" name="Google Shape;585;p69"/>
          <p:cNvSpPr txBox="1"/>
          <p:nvPr>
            <p:ph idx="1" type="body"/>
          </p:nvPr>
        </p:nvSpPr>
        <p:spPr>
          <a:xfrm>
            <a:off x="310500" y="1913600"/>
            <a:ext cx="8523000" cy="14856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i="1" lang="en"/>
              <a:t>Amongst individuals, ages 13-25, experiencing symptoms of anxiety and depression following concussion, what interventions </a:t>
            </a:r>
            <a:endParaRPr i="1"/>
          </a:p>
          <a:p>
            <a:pPr indent="0" lvl="0" marL="0" rtl="0" algn="ctr">
              <a:spcBef>
                <a:spcPts val="360"/>
              </a:spcBef>
              <a:spcAft>
                <a:spcPts val="0"/>
              </a:spcAft>
              <a:buNone/>
            </a:pPr>
            <a:r>
              <a:rPr i="1" lang="en"/>
              <a:t>within the scope of Occupational Therapy will increase social participation? </a:t>
            </a:r>
            <a:endParaRPr/>
          </a:p>
          <a:p>
            <a:pPr indent="0" lvl="0" marL="0" rtl="0" algn="ctr">
              <a:spcBef>
                <a:spcPts val="360"/>
              </a:spcBef>
              <a:spcAft>
                <a:spcPts val="0"/>
              </a:spcAft>
              <a:buNone/>
            </a:pPr>
            <a:r>
              <a:t/>
            </a:r>
            <a:endParaRPr i="1"/>
          </a:p>
          <a:p>
            <a:pPr indent="0" lvl="0" marL="0" rtl="0" algn="l">
              <a:spcBef>
                <a:spcPts val="360"/>
              </a:spcBef>
              <a:spcAft>
                <a:spcPts val="0"/>
              </a:spcAft>
              <a:buNone/>
            </a:pPr>
            <a:r>
              <a:t/>
            </a:r>
            <a:endParaRPr/>
          </a:p>
          <a:p>
            <a:pPr indent="0" lvl="0" marL="0" rtl="0" algn="l">
              <a:spcBef>
                <a:spcPts val="360"/>
              </a:spcBef>
              <a:spcAft>
                <a:spcPts val="0"/>
              </a:spcAft>
              <a:buNone/>
            </a:pPr>
            <a:r>
              <a:rPr lang="en"/>
              <a:t> </a:t>
            </a:r>
            <a:endParaRPr/>
          </a:p>
        </p:txBody>
      </p:sp>
      <p:pic>
        <p:nvPicPr>
          <p:cNvPr id="586" name="Google Shape;586;p69" title="Slide 47.mp3">
            <a:hlinkClick r:id="rId3"/>
          </p:cNvPr>
          <p:cNvPicPr preferRelativeResize="0"/>
          <p:nvPr/>
        </p:nvPicPr>
        <p:blipFill>
          <a:blip r:embed="rId4">
            <a:alphaModFix/>
          </a:blip>
          <a:stretch>
            <a:fillRect/>
          </a:stretch>
        </p:blipFill>
        <p:spPr>
          <a:xfrm>
            <a:off x="199250" y="4294375"/>
            <a:ext cx="457200" cy="457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70"/>
          <p:cNvSpPr/>
          <p:nvPr/>
        </p:nvSpPr>
        <p:spPr>
          <a:xfrm>
            <a:off x="0" y="1317250"/>
            <a:ext cx="9144000" cy="3309000"/>
          </a:xfrm>
          <a:prstGeom prst="rect">
            <a:avLst/>
          </a:prstGeom>
          <a:solidFill>
            <a:srgbClr val="EFEFEF"/>
          </a:solidFill>
          <a:ln cap="flat" cmpd="sng" w="9525">
            <a:solidFill>
              <a:srgbClr val="EFEFEF"/>
            </a:solidFill>
            <a:prstDash val="solid"/>
            <a:round/>
            <a:headEnd len="sm" w="sm" type="none"/>
            <a:tailEnd len="sm" w="sm" type="none"/>
          </a:ln>
          <a:effectLst>
            <a:outerShdw blurRad="57150" rotWithShape="0" algn="bl" dir="5400000" dist="19050">
              <a:srgbClr val="434343">
                <a:alpha val="50000"/>
              </a:srgbClr>
            </a:outerShdw>
            <a:reflection blurRad="0" dir="0" dist="0" endA="0" endPos="31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0"/>
          <p:cNvSpPr txBox="1"/>
          <p:nvPr>
            <p:ph type="title"/>
          </p:nvPr>
        </p:nvSpPr>
        <p:spPr>
          <a:xfrm>
            <a:off x="0" y="172500"/>
            <a:ext cx="9144000" cy="789600"/>
          </a:xfrm>
          <a:prstGeom prst="rect">
            <a:avLst/>
          </a:prstGeom>
          <a:solidFill>
            <a:schemeClr val="dk2"/>
          </a:solidFill>
        </p:spPr>
        <p:txBody>
          <a:bodyPr anchorCtr="0" anchor="ctr" bIns="45700" lIns="91425" spcFirstLastPara="1" rIns="91425" wrap="square" tIns="45700">
            <a:noAutofit/>
          </a:bodyPr>
          <a:lstStyle/>
          <a:p>
            <a:pPr indent="0" lvl="0" marL="0" rtl="0" algn="ctr">
              <a:spcBef>
                <a:spcPts val="0"/>
              </a:spcBef>
              <a:spcAft>
                <a:spcPts val="0"/>
              </a:spcAft>
              <a:buNone/>
            </a:pPr>
            <a:r>
              <a:rPr b="1" lang="en" sz="3600" u="sng">
                <a:solidFill>
                  <a:schemeClr val="lt1"/>
                </a:solidFill>
              </a:rPr>
              <a:t>PICO Question Answered</a:t>
            </a:r>
            <a:endParaRPr b="1" sz="3600" u="sng">
              <a:solidFill>
                <a:schemeClr val="lt1"/>
              </a:solidFill>
            </a:endParaRPr>
          </a:p>
        </p:txBody>
      </p:sp>
      <p:sp>
        <p:nvSpPr>
          <p:cNvPr id="593" name="Google Shape;593;p70"/>
          <p:cNvSpPr/>
          <p:nvPr/>
        </p:nvSpPr>
        <p:spPr>
          <a:xfrm>
            <a:off x="-35850" y="3092600"/>
            <a:ext cx="9180000" cy="15336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0"/>
          <p:cNvSpPr txBox="1"/>
          <p:nvPr>
            <p:ph idx="1" type="body"/>
          </p:nvPr>
        </p:nvSpPr>
        <p:spPr>
          <a:xfrm>
            <a:off x="310500" y="1343525"/>
            <a:ext cx="8523000" cy="1228200"/>
          </a:xfrm>
          <a:prstGeom prst="rect">
            <a:avLst/>
          </a:prstGeom>
        </p:spPr>
        <p:txBody>
          <a:bodyPr anchorCtr="0" anchor="t" bIns="45700" lIns="91425" spcFirstLastPara="1" rIns="91425" wrap="square" tIns="45700">
            <a:noAutofit/>
          </a:bodyPr>
          <a:lstStyle/>
          <a:p>
            <a:pPr indent="0" lvl="0" marL="0" rtl="0" algn="ctr">
              <a:lnSpc>
                <a:spcPct val="115000"/>
              </a:lnSpc>
              <a:spcBef>
                <a:spcPts val="360"/>
              </a:spcBef>
              <a:spcAft>
                <a:spcPts val="0"/>
              </a:spcAft>
              <a:buNone/>
            </a:pPr>
            <a:r>
              <a:rPr i="1" lang="en" sz="2100"/>
              <a:t>Occupational Therapists can play an </a:t>
            </a:r>
            <a:r>
              <a:rPr i="1" lang="en" sz="2100"/>
              <a:t>important role in the treatment of managing psychological symptoms following concussion to promote social participation. </a:t>
            </a:r>
            <a:endParaRPr i="1" sz="2100"/>
          </a:p>
          <a:p>
            <a:pPr indent="0" lvl="0" marL="0" rtl="0" algn="ctr">
              <a:lnSpc>
                <a:spcPct val="115000"/>
              </a:lnSpc>
              <a:spcBef>
                <a:spcPts val="360"/>
              </a:spcBef>
              <a:spcAft>
                <a:spcPts val="0"/>
              </a:spcAft>
              <a:buNone/>
            </a:pPr>
            <a:r>
              <a:rPr b="1" i="1" lang="en">
                <a:solidFill>
                  <a:srgbClr val="FCAF17"/>
                </a:solidFill>
              </a:rPr>
              <a:t>Interventions should focus on: </a:t>
            </a:r>
            <a:endParaRPr b="1" i="1">
              <a:solidFill>
                <a:srgbClr val="FCAF17"/>
              </a:solidFill>
            </a:endParaRPr>
          </a:p>
          <a:p>
            <a:pPr indent="0" lvl="0" marL="0" rtl="0" algn="l">
              <a:lnSpc>
                <a:spcPct val="115000"/>
              </a:lnSpc>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
              <a:t> </a:t>
            </a:r>
            <a:endParaRPr/>
          </a:p>
        </p:txBody>
      </p:sp>
      <p:sp>
        <p:nvSpPr>
          <p:cNvPr id="595" name="Google Shape;595;p70"/>
          <p:cNvSpPr txBox="1"/>
          <p:nvPr/>
        </p:nvSpPr>
        <p:spPr>
          <a:xfrm>
            <a:off x="1012125" y="3506075"/>
            <a:ext cx="367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596" name="Google Shape;596;p70"/>
          <p:cNvSpPr txBox="1"/>
          <p:nvPr/>
        </p:nvSpPr>
        <p:spPr>
          <a:xfrm>
            <a:off x="169425" y="3419750"/>
            <a:ext cx="4287600" cy="8796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360"/>
              </a:spcBef>
              <a:spcAft>
                <a:spcPts val="0"/>
              </a:spcAft>
              <a:buClr>
                <a:srgbClr val="58B7DD"/>
              </a:buClr>
              <a:buSzPts val="1500"/>
              <a:buFont typeface="Trebuchet MS"/>
              <a:buChar char="●"/>
            </a:pPr>
            <a:r>
              <a:rPr i="1" lang="en" sz="2100">
                <a:solidFill>
                  <a:srgbClr val="58B7DD"/>
                </a:solidFill>
                <a:latin typeface="Trebuchet MS"/>
                <a:ea typeface="Trebuchet MS"/>
                <a:cs typeface="Trebuchet MS"/>
                <a:sym typeface="Trebuchet MS"/>
              </a:rPr>
              <a:t>Exercise based interventions</a:t>
            </a:r>
            <a:endParaRPr i="1" sz="2100">
              <a:solidFill>
                <a:srgbClr val="58B7DD"/>
              </a:solidFill>
              <a:latin typeface="Trebuchet MS"/>
              <a:ea typeface="Trebuchet MS"/>
              <a:cs typeface="Trebuchet MS"/>
              <a:sym typeface="Trebuchet MS"/>
            </a:endParaRPr>
          </a:p>
          <a:p>
            <a:pPr indent="-323850" lvl="0" marL="457200" rtl="0" algn="l">
              <a:lnSpc>
                <a:spcPct val="115000"/>
              </a:lnSpc>
              <a:spcBef>
                <a:spcPts val="0"/>
              </a:spcBef>
              <a:spcAft>
                <a:spcPts val="0"/>
              </a:spcAft>
              <a:buClr>
                <a:srgbClr val="58B7DD"/>
              </a:buClr>
              <a:buSzPts val="1500"/>
              <a:buFont typeface="Trebuchet MS"/>
              <a:buChar char="●"/>
            </a:pPr>
            <a:r>
              <a:rPr i="1" lang="en" sz="2100">
                <a:solidFill>
                  <a:srgbClr val="58B7DD"/>
                </a:solidFill>
                <a:latin typeface="Trebuchet MS"/>
                <a:ea typeface="Trebuchet MS"/>
                <a:cs typeface="Trebuchet MS"/>
                <a:sym typeface="Trebuchet MS"/>
              </a:rPr>
              <a:t>Promotion of physical activity</a:t>
            </a:r>
            <a:endParaRPr i="1" sz="2100">
              <a:solidFill>
                <a:srgbClr val="58B7DD"/>
              </a:solidFill>
              <a:latin typeface="Trebuchet MS"/>
              <a:ea typeface="Trebuchet MS"/>
              <a:cs typeface="Trebuchet MS"/>
              <a:sym typeface="Trebuchet MS"/>
            </a:endParaRPr>
          </a:p>
        </p:txBody>
      </p:sp>
      <p:sp>
        <p:nvSpPr>
          <p:cNvPr id="597" name="Google Shape;597;p70"/>
          <p:cNvSpPr txBox="1"/>
          <p:nvPr/>
        </p:nvSpPr>
        <p:spPr>
          <a:xfrm>
            <a:off x="4481000" y="3245000"/>
            <a:ext cx="4950300" cy="1515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360"/>
              </a:spcBef>
              <a:spcAft>
                <a:spcPts val="0"/>
              </a:spcAft>
              <a:buClr>
                <a:srgbClr val="58B7DD"/>
              </a:buClr>
              <a:buSzPts val="1500"/>
              <a:buFont typeface="Trebuchet MS"/>
              <a:buChar char="●"/>
            </a:pPr>
            <a:r>
              <a:rPr i="1" lang="en" sz="2100">
                <a:solidFill>
                  <a:srgbClr val="58B7DD"/>
                </a:solidFill>
                <a:latin typeface="Trebuchet MS"/>
                <a:ea typeface="Trebuchet MS"/>
                <a:cs typeface="Trebuchet MS"/>
                <a:sym typeface="Trebuchet MS"/>
              </a:rPr>
              <a:t>Group therapy / Peer mentoring</a:t>
            </a:r>
            <a:endParaRPr i="1" sz="2100">
              <a:solidFill>
                <a:srgbClr val="58B7DD"/>
              </a:solidFill>
              <a:latin typeface="Trebuchet MS"/>
              <a:ea typeface="Trebuchet MS"/>
              <a:cs typeface="Trebuchet MS"/>
              <a:sym typeface="Trebuchet MS"/>
            </a:endParaRPr>
          </a:p>
          <a:p>
            <a:pPr indent="-323850" lvl="0" marL="457200" rtl="0" algn="l">
              <a:lnSpc>
                <a:spcPct val="115000"/>
              </a:lnSpc>
              <a:spcBef>
                <a:spcPts val="0"/>
              </a:spcBef>
              <a:spcAft>
                <a:spcPts val="0"/>
              </a:spcAft>
              <a:buClr>
                <a:srgbClr val="58B7DD"/>
              </a:buClr>
              <a:buSzPts val="1500"/>
              <a:buFont typeface="Trebuchet MS"/>
              <a:buChar char="●"/>
            </a:pPr>
            <a:r>
              <a:rPr i="1" lang="en" sz="2100">
                <a:solidFill>
                  <a:srgbClr val="58B7DD"/>
                </a:solidFill>
                <a:latin typeface="Trebuchet MS"/>
                <a:ea typeface="Trebuchet MS"/>
                <a:cs typeface="Trebuchet MS"/>
                <a:sym typeface="Trebuchet MS"/>
              </a:rPr>
              <a:t>Coping skills training</a:t>
            </a:r>
            <a:endParaRPr i="1" sz="2100">
              <a:solidFill>
                <a:srgbClr val="58B7DD"/>
              </a:solidFill>
              <a:latin typeface="Trebuchet MS"/>
              <a:ea typeface="Trebuchet MS"/>
              <a:cs typeface="Trebuchet MS"/>
              <a:sym typeface="Trebuchet MS"/>
            </a:endParaRPr>
          </a:p>
          <a:p>
            <a:pPr indent="-323850" lvl="0" marL="457200" rtl="0" algn="l">
              <a:lnSpc>
                <a:spcPct val="115000"/>
              </a:lnSpc>
              <a:spcBef>
                <a:spcPts val="0"/>
              </a:spcBef>
              <a:spcAft>
                <a:spcPts val="0"/>
              </a:spcAft>
              <a:buClr>
                <a:srgbClr val="58B7DD"/>
              </a:buClr>
              <a:buSzPts val="1500"/>
              <a:buFont typeface="Trebuchet MS"/>
              <a:buChar char="●"/>
            </a:pPr>
            <a:r>
              <a:rPr i="1" lang="en" sz="2100">
                <a:solidFill>
                  <a:srgbClr val="58B7DD"/>
                </a:solidFill>
                <a:latin typeface="Trebuchet MS"/>
                <a:ea typeface="Trebuchet MS"/>
                <a:cs typeface="Trebuchet MS"/>
                <a:sym typeface="Trebuchet MS"/>
              </a:rPr>
              <a:t>Mindfulness-based strategies </a:t>
            </a:r>
            <a:endParaRPr sz="1300">
              <a:solidFill>
                <a:srgbClr val="58B7DD"/>
              </a:solidFill>
              <a:latin typeface="Trebuchet MS"/>
              <a:ea typeface="Trebuchet MS"/>
              <a:cs typeface="Trebuchet MS"/>
              <a:sym typeface="Trebuchet MS"/>
            </a:endParaRPr>
          </a:p>
          <a:p>
            <a:pPr indent="0" lvl="0" marL="0" rtl="0" algn="l">
              <a:spcBef>
                <a:spcPts val="0"/>
              </a:spcBef>
              <a:spcAft>
                <a:spcPts val="0"/>
              </a:spcAft>
              <a:buNone/>
            </a:pPr>
            <a:r>
              <a:t/>
            </a:r>
            <a:endParaRPr>
              <a:solidFill>
                <a:srgbClr val="58B7DD"/>
              </a:solidFill>
              <a:latin typeface="Trebuchet MS"/>
              <a:ea typeface="Trebuchet MS"/>
              <a:cs typeface="Trebuchet MS"/>
              <a:sym typeface="Trebuchet MS"/>
            </a:endParaRPr>
          </a:p>
        </p:txBody>
      </p:sp>
      <p:pic>
        <p:nvPicPr>
          <p:cNvPr id="598" name="Google Shape;598;p70" title="Slide 48.mp3">
            <a:hlinkClick r:id="rId3"/>
          </p:cNvPr>
          <p:cNvPicPr preferRelativeResize="0"/>
          <p:nvPr/>
        </p:nvPicPr>
        <p:blipFill>
          <a:blip r:embed="rId4">
            <a:alphaModFix/>
          </a:blip>
          <a:stretch>
            <a:fillRect/>
          </a:stretch>
        </p:blipFill>
        <p:spPr>
          <a:xfrm>
            <a:off x="169425" y="4546425"/>
            <a:ext cx="489950" cy="4899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2" name="Shape 602"/>
        <p:cNvGrpSpPr/>
        <p:nvPr/>
      </p:nvGrpSpPr>
      <p:grpSpPr>
        <a:xfrm>
          <a:off x="0" y="0"/>
          <a:ext cx="0" cy="0"/>
          <a:chOff x="0" y="0"/>
          <a:chExt cx="0" cy="0"/>
        </a:xfrm>
      </p:grpSpPr>
      <p:sp>
        <p:nvSpPr>
          <p:cNvPr id="603" name="Google Shape;603;p71"/>
          <p:cNvSpPr/>
          <p:nvPr/>
        </p:nvSpPr>
        <p:spPr>
          <a:xfrm>
            <a:off x="275175" y="1593850"/>
            <a:ext cx="4110900" cy="3039900"/>
          </a:xfrm>
          <a:prstGeom prst="rect">
            <a:avLst/>
          </a:prstGeom>
          <a:solidFill>
            <a:srgbClr val="FCAF17"/>
          </a:solidFill>
          <a:ln cap="flat" cmpd="sng" w="9525">
            <a:solidFill>
              <a:srgbClr val="FCAF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1"/>
          <p:cNvSpPr/>
          <p:nvPr/>
        </p:nvSpPr>
        <p:spPr>
          <a:xfrm>
            <a:off x="4699825" y="1670150"/>
            <a:ext cx="4110900" cy="2963700"/>
          </a:xfrm>
          <a:prstGeom prst="rect">
            <a:avLst/>
          </a:prstGeom>
          <a:solidFill>
            <a:schemeClr val="dk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1"/>
          <p:cNvSpPr/>
          <p:nvPr/>
        </p:nvSpPr>
        <p:spPr>
          <a:xfrm>
            <a:off x="275175" y="281150"/>
            <a:ext cx="4110900" cy="1389000"/>
          </a:xfrm>
          <a:prstGeom prst="rect">
            <a:avLst/>
          </a:prstGeom>
          <a:solidFill>
            <a:srgbClr val="F6C35F"/>
          </a:solidFill>
          <a:ln cap="flat" cmpd="sng" w="9525">
            <a:solidFill>
              <a:srgbClr val="F6C3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1"/>
          <p:cNvSpPr txBox="1"/>
          <p:nvPr/>
        </p:nvSpPr>
        <p:spPr>
          <a:xfrm>
            <a:off x="407650" y="1868975"/>
            <a:ext cx="3697500" cy="27846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36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Randomized control trials </a:t>
            </a:r>
            <a:endParaRPr sz="2100">
              <a:solidFill>
                <a:schemeClr val="lt1"/>
              </a:solidFill>
              <a:latin typeface="Trebuchet MS"/>
              <a:ea typeface="Trebuchet MS"/>
              <a:cs typeface="Trebuchet MS"/>
              <a:sym typeface="Trebuchet MS"/>
            </a:endParaRPr>
          </a:p>
          <a:p>
            <a:pPr indent="-361950" lvl="0" marL="457200" rtl="0" algn="l">
              <a:lnSpc>
                <a:spcPct val="115000"/>
              </a:lnSpc>
              <a:spcBef>
                <a:spcPts val="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Up-to-date literature </a:t>
            </a:r>
            <a:endParaRPr sz="2100">
              <a:solidFill>
                <a:schemeClr val="lt1"/>
              </a:solidFill>
              <a:latin typeface="Trebuchet MS"/>
              <a:ea typeface="Trebuchet MS"/>
              <a:cs typeface="Trebuchet MS"/>
              <a:sym typeface="Trebuchet MS"/>
            </a:endParaRPr>
          </a:p>
          <a:p>
            <a:pPr indent="-361950" lvl="0" marL="457200" rtl="0" algn="l">
              <a:lnSpc>
                <a:spcPct val="115000"/>
              </a:lnSpc>
              <a:spcBef>
                <a:spcPts val="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Validity and reliability of outcome measures </a:t>
            </a:r>
            <a:endParaRPr sz="2100">
              <a:solidFill>
                <a:schemeClr val="lt1"/>
              </a:solidFill>
              <a:latin typeface="Trebuchet MS"/>
              <a:ea typeface="Trebuchet MS"/>
              <a:cs typeface="Trebuchet MS"/>
              <a:sym typeface="Trebuchet MS"/>
            </a:endParaRPr>
          </a:p>
          <a:p>
            <a:pPr indent="-361950" lvl="0" marL="457200" rtl="0" algn="l">
              <a:lnSpc>
                <a:spcPct val="115000"/>
              </a:lnSpc>
              <a:spcBef>
                <a:spcPts val="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Statistical Significance</a:t>
            </a:r>
            <a:endParaRPr sz="2100">
              <a:solidFill>
                <a:schemeClr val="lt1"/>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lt1"/>
              </a:solidFill>
              <a:latin typeface="Trebuchet MS"/>
              <a:ea typeface="Trebuchet MS"/>
              <a:cs typeface="Trebuchet MS"/>
              <a:sym typeface="Trebuchet MS"/>
            </a:endParaRPr>
          </a:p>
        </p:txBody>
      </p:sp>
      <p:sp>
        <p:nvSpPr>
          <p:cNvPr id="607" name="Google Shape;607;p71"/>
          <p:cNvSpPr txBox="1"/>
          <p:nvPr/>
        </p:nvSpPr>
        <p:spPr>
          <a:xfrm>
            <a:off x="4830575" y="1812938"/>
            <a:ext cx="3917400" cy="2678100"/>
          </a:xfrm>
          <a:prstGeom prst="rect">
            <a:avLst/>
          </a:prstGeom>
          <a:noFill/>
          <a:ln>
            <a:noFill/>
          </a:ln>
        </p:spPr>
        <p:txBody>
          <a:bodyPr anchorCtr="0" anchor="t" bIns="91425" lIns="91425" spcFirstLastPara="1" rIns="91425" wrap="square" tIns="91425">
            <a:spAutoFit/>
          </a:bodyPr>
          <a:lstStyle/>
          <a:p>
            <a:pPr indent="-342900" lvl="0" marL="457200" rtl="0" algn="l">
              <a:spcBef>
                <a:spcPts val="360"/>
              </a:spcBef>
              <a:spcAft>
                <a:spcPts val="0"/>
              </a:spcAft>
              <a:buClr>
                <a:schemeClr val="lt1"/>
              </a:buClr>
              <a:buSzPts val="1800"/>
              <a:buChar char="●"/>
            </a:pPr>
            <a:r>
              <a:rPr lang="en" sz="1800">
                <a:solidFill>
                  <a:schemeClr val="lt1"/>
                </a:solidFill>
                <a:latin typeface="Trebuchet MS"/>
                <a:ea typeface="Trebuchet MS"/>
                <a:cs typeface="Trebuchet MS"/>
                <a:sym typeface="Trebuchet MS"/>
              </a:rPr>
              <a:t>Small sample sizes limits generalizability </a:t>
            </a:r>
            <a:endParaRPr sz="1800">
              <a:solidFill>
                <a:schemeClr val="lt1"/>
              </a:solidFill>
              <a:latin typeface="Trebuchet MS"/>
              <a:ea typeface="Trebuchet MS"/>
              <a:cs typeface="Trebuchet MS"/>
              <a:sym typeface="Trebuchet MS"/>
            </a:endParaRPr>
          </a:p>
          <a:p>
            <a:pPr indent="-342900" lvl="0" marL="457200" rtl="0" algn="l">
              <a:spcBef>
                <a:spcPts val="0"/>
              </a:spcBef>
              <a:spcAft>
                <a:spcPts val="0"/>
              </a:spcAft>
              <a:buClr>
                <a:schemeClr val="lt1"/>
              </a:buClr>
              <a:buSzPts val="1800"/>
              <a:buChar char="●"/>
            </a:pPr>
            <a:r>
              <a:rPr lang="en" sz="1800">
                <a:solidFill>
                  <a:schemeClr val="lt1"/>
                </a:solidFill>
                <a:latin typeface="Trebuchet MS"/>
                <a:ea typeface="Trebuchet MS"/>
                <a:cs typeface="Trebuchet MS"/>
                <a:sym typeface="Trebuchet MS"/>
              </a:rPr>
              <a:t>Attrition</a:t>
            </a:r>
            <a:endParaRPr sz="1800">
              <a:solidFill>
                <a:schemeClr val="lt1"/>
              </a:solidFill>
              <a:latin typeface="Trebuchet MS"/>
              <a:ea typeface="Trebuchet MS"/>
              <a:cs typeface="Trebuchet MS"/>
              <a:sym typeface="Trebuchet MS"/>
            </a:endParaRPr>
          </a:p>
          <a:p>
            <a:pPr indent="-342900" lvl="0" marL="457200" rtl="0" algn="l">
              <a:spcBef>
                <a:spcPts val="0"/>
              </a:spcBef>
              <a:spcAft>
                <a:spcPts val="0"/>
              </a:spcAft>
              <a:buClr>
                <a:schemeClr val="lt1"/>
              </a:buClr>
              <a:buSzPts val="1800"/>
              <a:buChar char="●"/>
            </a:pPr>
            <a:r>
              <a:rPr lang="en" sz="1800">
                <a:solidFill>
                  <a:schemeClr val="lt1"/>
                </a:solidFill>
                <a:latin typeface="Trebuchet MS"/>
                <a:ea typeface="Trebuchet MS"/>
                <a:cs typeface="Trebuchet MS"/>
                <a:sym typeface="Trebuchet MS"/>
              </a:rPr>
              <a:t>Lack of detail on interventions</a:t>
            </a:r>
            <a:endParaRPr sz="1800">
              <a:solidFill>
                <a:schemeClr val="lt1"/>
              </a:solidFill>
              <a:latin typeface="Trebuchet MS"/>
              <a:ea typeface="Trebuchet MS"/>
              <a:cs typeface="Trebuchet MS"/>
              <a:sym typeface="Trebuchet MS"/>
            </a:endParaRPr>
          </a:p>
          <a:p>
            <a:pPr indent="-342900" lvl="0" marL="457200" rtl="0" algn="l">
              <a:spcBef>
                <a:spcPts val="0"/>
              </a:spcBef>
              <a:spcAft>
                <a:spcPts val="0"/>
              </a:spcAft>
              <a:buClr>
                <a:schemeClr val="lt1"/>
              </a:buClr>
              <a:buSzPts val="1800"/>
              <a:buChar char="●"/>
            </a:pPr>
            <a:r>
              <a:rPr lang="en" sz="1800">
                <a:solidFill>
                  <a:schemeClr val="lt1"/>
                </a:solidFill>
                <a:latin typeface="Trebuchet MS"/>
                <a:ea typeface="Trebuchet MS"/>
                <a:cs typeface="Trebuchet MS"/>
                <a:sym typeface="Trebuchet MS"/>
              </a:rPr>
              <a:t>Confounding variables</a:t>
            </a:r>
            <a:endParaRPr sz="1800">
              <a:solidFill>
                <a:schemeClr val="lt1"/>
              </a:solidFill>
              <a:latin typeface="Trebuchet MS"/>
              <a:ea typeface="Trebuchet MS"/>
              <a:cs typeface="Trebuchet MS"/>
              <a:sym typeface="Trebuchet MS"/>
            </a:endParaRPr>
          </a:p>
          <a:p>
            <a:pPr indent="-342900" lvl="0" marL="457200" rtl="0" algn="l">
              <a:spcBef>
                <a:spcPts val="0"/>
              </a:spcBef>
              <a:spcAft>
                <a:spcPts val="0"/>
              </a:spcAft>
              <a:buClr>
                <a:schemeClr val="lt1"/>
              </a:buClr>
              <a:buSzPts val="1800"/>
              <a:buChar char="●"/>
            </a:pPr>
            <a:r>
              <a:rPr lang="en" sz="1800">
                <a:solidFill>
                  <a:schemeClr val="lt1"/>
                </a:solidFill>
                <a:latin typeface="Trebuchet MS"/>
                <a:ea typeface="Trebuchet MS"/>
                <a:cs typeface="Trebuchet MS"/>
                <a:sym typeface="Trebuchet MS"/>
              </a:rPr>
              <a:t>Unclear terminology: “standard care” </a:t>
            </a:r>
            <a:endParaRPr sz="1800">
              <a:solidFill>
                <a:schemeClr val="lt1"/>
              </a:solidFill>
              <a:latin typeface="Trebuchet MS"/>
              <a:ea typeface="Trebuchet MS"/>
              <a:cs typeface="Trebuchet MS"/>
              <a:sym typeface="Trebuchet MS"/>
            </a:endParaRPr>
          </a:p>
          <a:p>
            <a:pPr indent="-342900" lvl="0" marL="457200" rtl="0" algn="l">
              <a:spcBef>
                <a:spcPts val="0"/>
              </a:spcBef>
              <a:spcAft>
                <a:spcPts val="0"/>
              </a:spcAft>
              <a:buClr>
                <a:schemeClr val="lt1"/>
              </a:buClr>
              <a:buSzPts val="1800"/>
              <a:buChar char="●"/>
            </a:pPr>
            <a:r>
              <a:rPr lang="en" sz="1800">
                <a:solidFill>
                  <a:schemeClr val="lt1"/>
                </a:solidFill>
                <a:latin typeface="Trebuchet MS"/>
                <a:ea typeface="Trebuchet MS"/>
                <a:cs typeface="Trebuchet MS"/>
                <a:sym typeface="Trebuchet MS"/>
              </a:rPr>
              <a:t>Bias: lack of blinding &amp; number of self reporting</a:t>
            </a:r>
            <a:endParaRPr sz="2500">
              <a:solidFill>
                <a:schemeClr val="lt1"/>
              </a:solidFill>
              <a:latin typeface="Trebuchet MS"/>
              <a:ea typeface="Trebuchet MS"/>
              <a:cs typeface="Trebuchet MS"/>
              <a:sym typeface="Trebuchet MS"/>
            </a:endParaRPr>
          </a:p>
        </p:txBody>
      </p:sp>
      <p:sp>
        <p:nvSpPr>
          <p:cNvPr id="608" name="Google Shape;608;p71"/>
          <p:cNvSpPr txBox="1"/>
          <p:nvPr/>
        </p:nvSpPr>
        <p:spPr>
          <a:xfrm>
            <a:off x="637075" y="667850"/>
            <a:ext cx="3387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Trebuchet MS"/>
                <a:ea typeface="Trebuchet MS"/>
                <a:cs typeface="Trebuchet MS"/>
                <a:sym typeface="Trebuchet MS"/>
              </a:rPr>
              <a:t>Research </a:t>
            </a:r>
            <a:r>
              <a:rPr b="1" lang="en" sz="2800">
                <a:solidFill>
                  <a:schemeClr val="lt1"/>
                </a:solidFill>
                <a:latin typeface="Trebuchet MS"/>
                <a:ea typeface="Trebuchet MS"/>
                <a:cs typeface="Trebuchet MS"/>
                <a:sym typeface="Trebuchet MS"/>
              </a:rPr>
              <a:t>Strengths</a:t>
            </a:r>
            <a:endParaRPr b="1" sz="2800">
              <a:solidFill>
                <a:schemeClr val="lt1"/>
              </a:solidFill>
              <a:latin typeface="Trebuchet MS"/>
              <a:ea typeface="Trebuchet MS"/>
              <a:cs typeface="Trebuchet MS"/>
              <a:sym typeface="Trebuchet MS"/>
            </a:endParaRPr>
          </a:p>
        </p:txBody>
      </p:sp>
      <p:sp>
        <p:nvSpPr>
          <p:cNvPr id="609" name="Google Shape;609;p71"/>
          <p:cNvSpPr/>
          <p:nvPr/>
        </p:nvSpPr>
        <p:spPr>
          <a:xfrm>
            <a:off x="4705675" y="281088"/>
            <a:ext cx="4110900" cy="1389000"/>
          </a:xfrm>
          <a:prstGeom prst="rect">
            <a:avLst/>
          </a:prstGeom>
          <a:solidFill>
            <a:srgbClr val="283666"/>
          </a:solidFill>
          <a:ln cap="flat" cmpd="sng" w="9525">
            <a:solidFill>
              <a:srgbClr val="283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1"/>
          <p:cNvSpPr txBox="1"/>
          <p:nvPr/>
        </p:nvSpPr>
        <p:spPr>
          <a:xfrm>
            <a:off x="4830575" y="667800"/>
            <a:ext cx="3917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Trebuchet MS"/>
                <a:ea typeface="Trebuchet MS"/>
                <a:cs typeface="Trebuchet MS"/>
                <a:sym typeface="Trebuchet MS"/>
              </a:rPr>
              <a:t>Research </a:t>
            </a:r>
            <a:r>
              <a:rPr b="1" lang="en" sz="2800">
                <a:solidFill>
                  <a:schemeClr val="lt1"/>
                </a:solidFill>
                <a:latin typeface="Trebuchet MS"/>
                <a:ea typeface="Trebuchet MS"/>
                <a:cs typeface="Trebuchet MS"/>
                <a:sym typeface="Trebuchet MS"/>
              </a:rPr>
              <a:t>Limitations</a:t>
            </a:r>
            <a:endParaRPr b="1" sz="2800">
              <a:solidFill>
                <a:schemeClr val="lt1"/>
              </a:solidFill>
              <a:latin typeface="Trebuchet MS"/>
              <a:ea typeface="Trebuchet MS"/>
              <a:cs typeface="Trebuchet MS"/>
              <a:sym typeface="Trebuchet MS"/>
            </a:endParaRPr>
          </a:p>
        </p:txBody>
      </p:sp>
      <p:sp>
        <p:nvSpPr>
          <p:cNvPr id="611" name="Google Shape;611;p71"/>
          <p:cNvSpPr txBox="1"/>
          <p:nvPr/>
        </p:nvSpPr>
        <p:spPr>
          <a:xfrm>
            <a:off x="-398525" y="1365300"/>
            <a:ext cx="9215100" cy="585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2600">
                <a:solidFill>
                  <a:schemeClr val="lt1"/>
                </a:solidFill>
                <a:latin typeface="Trebuchet MS"/>
                <a:ea typeface="Trebuchet MS"/>
                <a:cs typeface="Trebuchet MS"/>
                <a:sym typeface="Trebuchet MS"/>
              </a:rPr>
              <a:t>- - - - - - - - - - - - - - - - - - - - - - - - - - - - - - - - - - - - - - - </a:t>
            </a:r>
            <a:endParaRPr b="1" sz="2600">
              <a:solidFill>
                <a:schemeClr val="lt1"/>
              </a:solidFill>
              <a:latin typeface="Trebuchet MS"/>
              <a:ea typeface="Trebuchet MS"/>
              <a:cs typeface="Trebuchet MS"/>
              <a:sym typeface="Trebuchet MS"/>
            </a:endParaRPr>
          </a:p>
        </p:txBody>
      </p:sp>
      <p:pic>
        <p:nvPicPr>
          <p:cNvPr id="612" name="Google Shape;612;p71" title="New-Recording-13.mp3">
            <a:hlinkClick r:id="rId3"/>
          </p:cNvPr>
          <p:cNvPicPr preferRelativeResize="0"/>
          <p:nvPr/>
        </p:nvPicPr>
        <p:blipFill>
          <a:blip r:embed="rId4">
            <a:alphaModFix/>
          </a:blip>
          <a:stretch>
            <a:fillRect/>
          </a:stretch>
        </p:blipFill>
        <p:spPr>
          <a:xfrm>
            <a:off x="172500" y="4410300"/>
            <a:ext cx="615600" cy="61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ph type="title"/>
          </p:nvPr>
        </p:nvSpPr>
        <p:spPr>
          <a:xfrm>
            <a:off x="457200" y="470361"/>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Concussion Defined</a:t>
            </a:r>
            <a:endParaRPr/>
          </a:p>
        </p:txBody>
      </p:sp>
      <p:sp>
        <p:nvSpPr>
          <p:cNvPr id="133" name="Google Shape;133;p27"/>
          <p:cNvSpPr txBox="1"/>
          <p:nvPr>
            <p:ph idx="1" type="body"/>
          </p:nvPr>
        </p:nvSpPr>
        <p:spPr>
          <a:xfrm>
            <a:off x="457200" y="1582875"/>
            <a:ext cx="6503100" cy="1752900"/>
          </a:xfrm>
          <a:prstGeom prst="rect">
            <a:avLst/>
          </a:prstGeom>
        </p:spPr>
        <p:txBody>
          <a:bodyPr anchorCtr="0" anchor="t" bIns="45700" lIns="91425" spcFirstLastPara="1" rIns="91425" wrap="square" tIns="45700">
            <a:noAutofit/>
          </a:bodyPr>
          <a:lstStyle/>
          <a:p>
            <a:pPr indent="-393700" lvl="0" marL="457200" rtl="0" algn="l">
              <a:spcBef>
                <a:spcPts val="360"/>
              </a:spcBef>
              <a:spcAft>
                <a:spcPts val="0"/>
              </a:spcAft>
              <a:buClr>
                <a:schemeClr val="hlink"/>
              </a:buClr>
              <a:buSzPts val="2600"/>
              <a:buChar char="•"/>
            </a:pPr>
            <a:r>
              <a:rPr lang="en" sz="2600"/>
              <a:t>A </a:t>
            </a:r>
            <a:r>
              <a:rPr b="1" lang="en" sz="2600">
                <a:solidFill>
                  <a:srgbClr val="FCAF17"/>
                </a:solidFill>
              </a:rPr>
              <a:t>concussion</a:t>
            </a:r>
            <a:r>
              <a:rPr lang="en" sz="2600"/>
              <a:t> is often caused by a sudden direct blow or bump to the head; often related to sport or recreational activity; MVA; work-related injury, fall, or fighting</a:t>
            </a:r>
            <a:endParaRPr sz="2600"/>
          </a:p>
          <a:p>
            <a:pPr indent="0" lvl="0" marL="0" rtl="0" algn="l">
              <a:spcBef>
                <a:spcPts val="360"/>
              </a:spcBef>
              <a:spcAft>
                <a:spcPts val="0"/>
              </a:spcAft>
              <a:buNone/>
            </a:pPr>
            <a:r>
              <a:t/>
            </a:r>
            <a:endParaRPr sz="2400"/>
          </a:p>
        </p:txBody>
      </p:sp>
      <p:pic>
        <p:nvPicPr>
          <p:cNvPr id="134" name="Google Shape;134;p27"/>
          <p:cNvPicPr preferRelativeResize="0"/>
          <p:nvPr/>
        </p:nvPicPr>
        <p:blipFill rotWithShape="1">
          <a:blip r:embed="rId3">
            <a:alphaModFix/>
          </a:blip>
          <a:srcRect b="8349" l="5935" r="0" t="0"/>
          <a:stretch/>
        </p:blipFill>
        <p:spPr>
          <a:xfrm>
            <a:off x="6960324" y="55899"/>
            <a:ext cx="2015975" cy="1964275"/>
          </a:xfrm>
          <a:prstGeom prst="rect">
            <a:avLst/>
          </a:prstGeom>
          <a:noFill/>
          <a:ln>
            <a:noFill/>
          </a:ln>
        </p:spPr>
      </p:pic>
      <p:sp>
        <p:nvSpPr>
          <p:cNvPr id="135" name="Google Shape;135;p27"/>
          <p:cNvSpPr txBox="1"/>
          <p:nvPr/>
        </p:nvSpPr>
        <p:spPr>
          <a:xfrm>
            <a:off x="6633675" y="4547400"/>
            <a:ext cx="2510400" cy="3693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(Pheifer, n.d.; Wright, n.d.)</a:t>
            </a:r>
            <a:endParaRPr sz="1200">
              <a:latin typeface="Trebuchet MS"/>
              <a:ea typeface="Trebuchet MS"/>
              <a:cs typeface="Trebuchet MS"/>
              <a:sym typeface="Trebuchet MS"/>
            </a:endParaRPr>
          </a:p>
        </p:txBody>
      </p:sp>
      <p:pic>
        <p:nvPicPr>
          <p:cNvPr id="136" name="Google Shape;136;p27" title="Slide 5.mp3">
            <a:hlinkClick r:id="rId4"/>
          </p:cNvPr>
          <p:cNvPicPr preferRelativeResize="0"/>
          <p:nvPr/>
        </p:nvPicPr>
        <p:blipFill>
          <a:blip r:embed="rId5">
            <a:alphaModFix/>
          </a:blip>
          <a:stretch>
            <a:fillRect/>
          </a:stretch>
        </p:blipFill>
        <p:spPr>
          <a:xfrm>
            <a:off x="68100" y="4459500"/>
            <a:ext cx="457200" cy="457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6" name="Shape 616"/>
        <p:cNvGrpSpPr/>
        <p:nvPr/>
      </p:nvGrpSpPr>
      <p:grpSpPr>
        <a:xfrm>
          <a:off x="0" y="0"/>
          <a:ext cx="0" cy="0"/>
          <a:chOff x="0" y="0"/>
          <a:chExt cx="0" cy="0"/>
        </a:xfrm>
      </p:grpSpPr>
      <p:sp>
        <p:nvSpPr>
          <p:cNvPr id="617" name="Google Shape;617;p72"/>
          <p:cNvSpPr/>
          <p:nvPr/>
        </p:nvSpPr>
        <p:spPr>
          <a:xfrm>
            <a:off x="275175" y="1593850"/>
            <a:ext cx="4110900" cy="3039900"/>
          </a:xfrm>
          <a:prstGeom prst="rect">
            <a:avLst/>
          </a:prstGeom>
          <a:solidFill>
            <a:srgbClr val="FCAF17"/>
          </a:solidFill>
          <a:ln cap="flat" cmpd="sng" w="9525">
            <a:solidFill>
              <a:srgbClr val="FCAF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2"/>
          <p:cNvSpPr/>
          <p:nvPr/>
        </p:nvSpPr>
        <p:spPr>
          <a:xfrm>
            <a:off x="4699825" y="1670150"/>
            <a:ext cx="4110900" cy="2963700"/>
          </a:xfrm>
          <a:prstGeom prst="rect">
            <a:avLst/>
          </a:prstGeom>
          <a:solidFill>
            <a:schemeClr val="dk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2"/>
          <p:cNvSpPr/>
          <p:nvPr/>
        </p:nvSpPr>
        <p:spPr>
          <a:xfrm>
            <a:off x="275175" y="281150"/>
            <a:ext cx="4110900" cy="1389000"/>
          </a:xfrm>
          <a:prstGeom prst="rect">
            <a:avLst/>
          </a:prstGeom>
          <a:solidFill>
            <a:srgbClr val="F6C35F"/>
          </a:solidFill>
          <a:ln cap="flat" cmpd="sng" w="9525">
            <a:solidFill>
              <a:srgbClr val="F6C3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2"/>
          <p:cNvSpPr txBox="1"/>
          <p:nvPr/>
        </p:nvSpPr>
        <p:spPr>
          <a:xfrm>
            <a:off x="407650" y="1868975"/>
            <a:ext cx="3697500" cy="28476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Emerging Patterns</a:t>
            </a:r>
            <a:endParaRPr sz="2100">
              <a:solidFill>
                <a:schemeClr val="lt1"/>
              </a:solidFill>
              <a:latin typeface="Trebuchet MS"/>
              <a:ea typeface="Trebuchet MS"/>
              <a:cs typeface="Trebuchet MS"/>
              <a:sym typeface="Trebuchet MS"/>
            </a:endParaRPr>
          </a:p>
          <a:p>
            <a:pPr indent="-361950" lvl="0" marL="457200" rtl="0" algn="l">
              <a:spcBef>
                <a:spcPts val="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Cohesive teamwork</a:t>
            </a:r>
            <a:endParaRPr sz="2100">
              <a:solidFill>
                <a:schemeClr val="lt1"/>
              </a:solidFill>
              <a:latin typeface="Trebuchet MS"/>
              <a:ea typeface="Trebuchet MS"/>
              <a:cs typeface="Trebuchet MS"/>
              <a:sym typeface="Trebuchet MS"/>
            </a:endParaRPr>
          </a:p>
          <a:p>
            <a:pPr indent="-361950" lvl="0" marL="457200" rtl="0" algn="l">
              <a:spcBef>
                <a:spcPts val="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Search Terms</a:t>
            </a:r>
            <a:endParaRPr sz="2100">
              <a:solidFill>
                <a:schemeClr val="lt1"/>
              </a:solidFill>
              <a:latin typeface="Trebuchet MS"/>
              <a:ea typeface="Trebuchet MS"/>
              <a:cs typeface="Trebuchet MS"/>
              <a:sym typeface="Trebuchet MS"/>
            </a:endParaRPr>
          </a:p>
          <a:p>
            <a:pPr indent="-361950" lvl="0" marL="457200" rtl="0" algn="l">
              <a:spcBef>
                <a:spcPts val="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Peer review process</a:t>
            </a:r>
            <a:endParaRPr sz="2100">
              <a:solidFill>
                <a:schemeClr val="lt1"/>
              </a:solidFill>
              <a:latin typeface="Trebuchet MS"/>
              <a:ea typeface="Trebuchet MS"/>
              <a:cs typeface="Trebuchet MS"/>
              <a:sym typeface="Trebuchet MS"/>
            </a:endParaRPr>
          </a:p>
          <a:p>
            <a:pPr indent="-361950" lvl="0" marL="457200" rtl="0" algn="l">
              <a:spcBef>
                <a:spcPts val="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Strong mentorship and guidance </a:t>
            </a:r>
            <a:endParaRPr sz="2100">
              <a:solidFill>
                <a:schemeClr val="lt1"/>
              </a:solidFill>
              <a:latin typeface="Trebuchet MS"/>
              <a:ea typeface="Trebuchet MS"/>
              <a:cs typeface="Trebuchet MS"/>
              <a:sym typeface="Trebuchet MS"/>
            </a:endParaRPr>
          </a:p>
          <a:p>
            <a:pPr indent="-361950" lvl="0" marL="457200" rtl="0" algn="l">
              <a:spcBef>
                <a:spcPts val="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Available resources</a:t>
            </a:r>
            <a:endParaRPr sz="2100">
              <a:solidFill>
                <a:schemeClr val="lt1"/>
              </a:solidFill>
              <a:latin typeface="Trebuchet MS"/>
              <a:ea typeface="Trebuchet MS"/>
              <a:cs typeface="Trebuchet MS"/>
              <a:sym typeface="Trebuchet MS"/>
            </a:endParaRPr>
          </a:p>
          <a:p>
            <a:pPr indent="0" lvl="0" marL="0" rtl="0" algn="l">
              <a:spcBef>
                <a:spcPts val="0"/>
              </a:spcBef>
              <a:spcAft>
                <a:spcPts val="0"/>
              </a:spcAft>
              <a:buNone/>
            </a:pPr>
            <a:r>
              <a:t/>
            </a:r>
            <a:endParaRPr sz="2600">
              <a:solidFill>
                <a:schemeClr val="lt1"/>
              </a:solidFill>
              <a:latin typeface="Trebuchet MS"/>
              <a:ea typeface="Trebuchet MS"/>
              <a:cs typeface="Trebuchet MS"/>
              <a:sym typeface="Trebuchet MS"/>
            </a:endParaRPr>
          </a:p>
        </p:txBody>
      </p:sp>
      <p:sp>
        <p:nvSpPr>
          <p:cNvPr id="621" name="Google Shape;621;p72"/>
          <p:cNvSpPr txBox="1"/>
          <p:nvPr/>
        </p:nvSpPr>
        <p:spPr>
          <a:xfrm>
            <a:off x="4830575" y="1812938"/>
            <a:ext cx="3917400" cy="14775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Focusing only on mild TBI</a:t>
            </a:r>
            <a:endParaRPr sz="2100">
              <a:solidFill>
                <a:schemeClr val="lt1"/>
              </a:solidFill>
              <a:latin typeface="Trebuchet MS"/>
              <a:ea typeface="Trebuchet MS"/>
              <a:cs typeface="Trebuchet MS"/>
              <a:sym typeface="Trebuchet MS"/>
            </a:endParaRPr>
          </a:p>
          <a:p>
            <a:pPr indent="-361950" lvl="0" marL="457200" rtl="0" algn="l">
              <a:spcBef>
                <a:spcPts val="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Focusing only on ages 13-25</a:t>
            </a:r>
            <a:endParaRPr sz="2100">
              <a:solidFill>
                <a:schemeClr val="lt1"/>
              </a:solidFill>
              <a:latin typeface="Trebuchet MS"/>
              <a:ea typeface="Trebuchet MS"/>
              <a:cs typeface="Trebuchet MS"/>
              <a:sym typeface="Trebuchet MS"/>
            </a:endParaRPr>
          </a:p>
          <a:p>
            <a:pPr indent="-361950" lvl="0" marL="457200" rtl="0" algn="l">
              <a:spcBef>
                <a:spcPts val="0"/>
              </a:spcBef>
              <a:spcAft>
                <a:spcPts val="0"/>
              </a:spcAft>
              <a:buClr>
                <a:schemeClr val="lt1"/>
              </a:buClr>
              <a:buSzPts val="2100"/>
              <a:buFont typeface="Trebuchet MS"/>
              <a:buChar char="●"/>
            </a:pPr>
            <a:r>
              <a:rPr lang="en" sz="2100">
                <a:solidFill>
                  <a:schemeClr val="lt1"/>
                </a:solidFill>
                <a:latin typeface="Trebuchet MS"/>
                <a:ea typeface="Trebuchet MS"/>
                <a:cs typeface="Trebuchet MS"/>
                <a:sym typeface="Trebuchet MS"/>
              </a:rPr>
              <a:t>Limited time</a:t>
            </a:r>
            <a:endParaRPr sz="2000">
              <a:solidFill>
                <a:schemeClr val="lt1"/>
              </a:solidFill>
              <a:latin typeface="Trebuchet MS"/>
              <a:ea typeface="Trebuchet MS"/>
              <a:cs typeface="Trebuchet MS"/>
              <a:sym typeface="Trebuchet MS"/>
            </a:endParaRPr>
          </a:p>
        </p:txBody>
      </p:sp>
      <p:sp>
        <p:nvSpPr>
          <p:cNvPr id="622" name="Google Shape;622;p72"/>
          <p:cNvSpPr txBox="1"/>
          <p:nvPr/>
        </p:nvSpPr>
        <p:spPr>
          <a:xfrm>
            <a:off x="637075" y="667850"/>
            <a:ext cx="3387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Trebuchet MS"/>
                <a:ea typeface="Trebuchet MS"/>
                <a:cs typeface="Trebuchet MS"/>
                <a:sym typeface="Trebuchet MS"/>
              </a:rPr>
              <a:t>Project </a:t>
            </a:r>
            <a:r>
              <a:rPr b="1" lang="en" sz="2800">
                <a:solidFill>
                  <a:schemeClr val="lt1"/>
                </a:solidFill>
                <a:latin typeface="Trebuchet MS"/>
                <a:ea typeface="Trebuchet MS"/>
                <a:cs typeface="Trebuchet MS"/>
                <a:sym typeface="Trebuchet MS"/>
              </a:rPr>
              <a:t>Strengths</a:t>
            </a:r>
            <a:endParaRPr b="1" sz="2800">
              <a:solidFill>
                <a:schemeClr val="lt1"/>
              </a:solidFill>
              <a:latin typeface="Trebuchet MS"/>
              <a:ea typeface="Trebuchet MS"/>
              <a:cs typeface="Trebuchet MS"/>
              <a:sym typeface="Trebuchet MS"/>
            </a:endParaRPr>
          </a:p>
        </p:txBody>
      </p:sp>
      <p:sp>
        <p:nvSpPr>
          <p:cNvPr id="623" name="Google Shape;623;p72"/>
          <p:cNvSpPr/>
          <p:nvPr/>
        </p:nvSpPr>
        <p:spPr>
          <a:xfrm>
            <a:off x="4705675" y="281088"/>
            <a:ext cx="4110900" cy="1389000"/>
          </a:xfrm>
          <a:prstGeom prst="rect">
            <a:avLst/>
          </a:prstGeom>
          <a:solidFill>
            <a:srgbClr val="283666"/>
          </a:solidFill>
          <a:ln cap="flat" cmpd="sng" w="9525">
            <a:solidFill>
              <a:srgbClr val="283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2"/>
          <p:cNvSpPr txBox="1"/>
          <p:nvPr/>
        </p:nvSpPr>
        <p:spPr>
          <a:xfrm>
            <a:off x="4830575" y="667800"/>
            <a:ext cx="3917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Trebuchet MS"/>
                <a:ea typeface="Trebuchet MS"/>
                <a:cs typeface="Trebuchet MS"/>
                <a:sym typeface="Trebuchet MS"/>
              </a:rPr>
              <a:t>Project </a:t>
            </a:r>
            <a:r>
              <a:rPr b="1" lang="en" sz="2800">
                <a:solidFill>
                  <a:schemeClr val="lt1"/>
                </a:solidFill>
                <a:latin typeface="Trebuchet MS"/>
                <a:ea typeface="Trebuchet MS"/>
                <a:cs typeface="Trebuchet MS"/>
                <a:sym typeface="Trebuchet MS"/>
              </a:rPr>
              <a:t>Limitations</a:t>
            </a:r>
            <a:endParaRPr b="1" sz="2800">
              <a:solidFill>
                <a:schemeClr val="lt1"/>
              </a:solidFill>
              <a:latin typeface="Trebuchet MS"/>
              <a:ea typeface="Trebuchet MS"/>
              <a:cs typeface="Trebuchet MS"/>
              <a:sym typeface="Trebuchet MS"/>
            </a:endParaRPr>
          </a:p>
        </p:txBody>
      </p:sp>
      <p:sp>
        <p:nvSpPr>
          <p:cNvPr id="625" name="Google Shape;625;p72"/>
          <p:cNvSpPr txBox="1"/>
          <p:nvPr/>
        </p:nvSpPr>
        <p:spPr>
          <a:xfrm>
            <a:off x="-398525" y="1365300"/>
            <a:ext cx="9215100" cy="585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2600">
                <a:solidFill>
                  <a:schemeClr val="lt1"/>
                </a:solidFill>
                <a:latin typeface="Trebuchet MS"/>
                <a:ea typeface="Trebuchet MS"/>
                <a:cs typeface="Trebuchet MS"/>
                <a:sym typeface="Trebuchet MS"/>
              </a:rPr>
              <a:t>- - - - - - - - - - - - - - - - - - - - - - - - - - - - - - - - - - - - - - - </a:t>
            </a:r>
            <a:endParaRPr b="1" sz="2600">
              <a:solidFill>
                <a:schemeClr val="lt1"/>
              </a:solidFill>
              <a:latin typeface="Trebuchet MS"/>
              <a:ea typeface="Trebuchet MS"/>
              <a:cs typeface="Trebuchet MS"/>
              <a:sym typeface="Trebuchet MS"/>
            </a:endParaRPr>
          </a:p>
        </p:txBody>
      </p:sp>
      <p:pic>
        <p:nvPicPr>
          <p:cNvPr id="626" name="Google Shape;626;p72" title="Slide 50.mp3">
            <a:hlinkClick r:id="rId3"/>
          </p:cNvPr>
          <p:cNvPicPr preferRelativeResize="0"/>
          <p:nvPr/>
        </p:nvPicPr>
        <p:blipFill>
          <a:blip r:embed="rId4">
            <a:alphaModFix/>
          </a:blip>
          <a:stretch>
            <a:fillRect/>
          </a:stretch>
        </p:blipFill>
        <p:spPr>
          <a:xfrm>
            <a:off x="182025" y="4216700"/>
            <a:ext cx="790175" cy="7901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73"/>
          <p:cNvSpPr txBox="1"/>
          <p:nvPr>
            <p:ph type="title"/>
          </p:nvPr>
        </p:nvSpPr>
        <p:spPr>
          <a:xfrm>
            <a:off x="0" y="1566313"/>
            <a:ext cx="9144000" cy="1828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Implications for </a:t>
            </a:r>
            <a:endParaRPr/>
          </a:p>
          <a:p>
            <a:pPr indent="0" lvl="0" marL="0" rtl="0" algn="l">
              <a:spcBef>
                <a:spcPts val="0"/>
              </a:spcBef>
              <a:spcAft>
                <a:spcPts val="0"/>
              </a:spcAft>
              <a:buNone/>
            </a:pPr>
            <a:r>
              <a:rPr lang="en"/>
              <a:t>Practice, Education, and Research </a:t>
            </a:r>
            <a:endParaRPr/>
          </a:p>
        </p:txBody>
      </p:sp>
      <p:pic>
        <p:nvPicPr>
          <p:cNvPr id="632" name="Google Shape;632;p73" title="Slide 51.mp3">
            <a:hlinkClick r:id="rId3"/>
          </p:cNvPr>
          <p:cNvPicPr preferRelativeResize="0"/>
          <p:nvPr/>
        </p:nvPicPr>
        <p:blipFill>
          <a:blip r:embed="rId4">
            <a:alphaModFix/>
          </a:blip>
          <a:stretch>
            <a:fillRect/>
          </a:stretch>
        </p:blipFill>
        <p:spPr>
          <a:xfrm>
            <a:off x="152400" y="4068709"/>
            <a:ext cx="827125" cy="8271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74"/>
          <p:cNvSpPr txBox="1"/>
          <p:nvPr>
            <p:ph type="title"/>
          </p:nvPr>
        </p:nvSpPr>
        <p:spPr>
          <a:xfrm>
            <a:off x="457200" y="194711"/>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u="sng"/>
              <a:t>Implication to occupational therapy practice </a:t>
            </a:r>
            <a:endParaRPr b="1" u="sng"/>
          </a:p>
        </p:txBody>
      </p:sp>
      <p:sp>
        <p:nvSpPr>
          <p:cNvPr id="638" name="Google Shape;638;p74"/>
          <p:cNvSpPr txBox="1"/>
          <p:nvPr>
            <p:ph idx="1" type="body"/>
          </p:nvPr>
        </p:nvSpPr>
        <p:spPr>
          <a:xfrm>
            <a:off x="457200" y="918150"/>
            <a:ext cx="8229600" cy="3612000"/>
          </a:xfrm>
          <a:prstGeom prst="rect">
            <a:avLst/>
          </a:prstGeom>
        </p:spPr>
        <p:txBody>
          <a:bodyPr anchorCtr="0" anchor="t" bIns="45700" lIns="91425" spcFirstLastPara="1" rIns="91425" wrap="square" tIns="45700">
            <a:noAutofit/>
          </a:bodyPr>
          <a:lstStyle/>
          <a:p>
            <a:pPr indent="0" lvl="0" marL="0" rtl="0" algn="ctr">
              <a:lnSpc>
                <a:spcPct val="115000"/>
              </a:lnSpc>
              <a:spcBef>
                <a:spcPts val="360"/>
              </a:spcBef>
              <a:spcAft>
                <a:spcPts val="0"/>
              </a:spcAft>
              <a:buNone/>
            </a:pPr>
            <a:r>
              <a:rPr lang="en" sz="2000"/>
              <a:t>Using a holistic occupation-based and client-centered approach for addressing </a:t>
            </a:r>
            <a:r>
              <a:rPr lang="en" sz="2000"/>
              <a:t>psychological</a:t>
            </a:r>
            <a:r>
              <a:rPr lang="en" sz="2000"/>
              <a:t> and concussion symptoms have shown to improve QOL and mood, promoting </a:t>
            </a:r>
            <a:r>
              <a:rPr lang="en" sz="2000"/>
              <a:t>engagement</a:t>
            </a:r>
            <a:r>
              <a:rPr lang="en" sz="2000"/>
              <a:t> in </a:t>
            </a:r>
            <a:r>
              <a:rPr lang="en" sz="2000"/>
              <a:t>meaningful</a:t>
            </a:r>
            <a:r>
              <a:rPr lang="en" sz="2000"/>
              <a:t> social relationships.</a:t>
            </a:r>
            <a:r>
              <a:rPr i="1" lang="en" sz="2000"/>
              <a:t> </a:t>
            </a:r>
            <a:endParaRPr i="1" sz="2000"/>
          </a:p>
          <a:p>
            <a:pPr indent="0" lvl="0" marL="0" rtl="0" algn="ctr">
              <a:spcBef>
                <a:spcPts val="360"/>
              </a:spcBef>
              <a:spcAft>
                <a:spcPts val="0"/>
              </a:spcAft>
              <a:buNone/>
            </a:pPr>
            <a:r>
              <a:rPr lang="en"/>
              <a:t> </a:t>
            </a:r>
            <a:endParaRPr/>
          </a:p>
          <a:p>
            <a:pPr indent="0" lvl="0" marL="0" rtl="0" algn="l">
              <a:spcBef>
                <a:spcPts val="360"/>
              </a:spcBef>
              <a:spcAft>
                <a:spcPts val="0"/>
              </a:spcAft>
              <a:buNone/>
            </a:pPr>
            <a:r>
              <a:t/>
            </a:r>
            <a:endParaRPr/>
          </a:p>
        </p:txBody>
      </p:sp>
      <p:graphicFrame>
        <p:nvGraphicFramePr>
          <p:cNvPr id="639" name="Google Shape;639;p74"/>
          <p:cNvGraphicFramePr/>
          <p:nvPr/>
        </p:nvGraphicFramePr>
        <p:xfrm>
          <a:off x="866775" y="2571600"/>
          <a:ext cx="3000000" cy="3000000"/>
        </p:xfrm>
        <a:graphic>
          <a:graphicData uri="http://schemas.openxmlformats.org/drawingml/2006/table">
            <a:tbl>
              <a:tblPr>
                <a:noFill/>
                <a:tableStyleId>{5A93D581-D695-4EED-8574-5E277D221AEF}</a:tableStyleId>
              </a:tblPr>
              <a:tblGrid>
                <a:gridCol w="3705225"/>
                <a:gridCol w="3705225"/>
              </a:tblGrid>
              <a:tr h="420800">
                <a:tc gridSpan="2">
                  <a:txBody>
                    <a:bodyPr/>
                    <a:lstStyle/>
                    <a:p>
                      <a:pPr indent="0" lvl="0" marL="0" rtl="0" algn="ctr">
                        <a:spcBef>
                          <a:spcPts val="0"/>
                        </a:spcBef>
                        <a:spcAft>
                          <a:spcPts val="0"/>
                        </a:spcAft>
                        <a:buNone/>
                      </a:pPr>
                      <a:r>
                        <a:rPr b="1" lang="en" sz="1700">
                          <a:solidFill>
                            <a:schemeClr val="lt1"/>
                          </a:solidFill>
                          <a:latin typeface="Trebuchet MS"/>
                          <a:ea typeface="Trebuchet MS"/>
                          <a:cs typeface="Trebuchet MS"/>
                          <a:sym typeface="Trebuchet MS"/>
                        </a:rPr>
                        <a:t>Interventions </a:t>
                      </a:r>
                      <a:endParaRPr b="1" sz="1700">
                        <a:solidFill>
                          <a:schemeClr val="lt1"/>
                        </a:solidFill>
                        <a:latin typeface="Trebuchet MS"/>
                        <a:ea typeface="Trebuchet MS"/>
                        <a:cs typeface="Trebuchet MS"/>
                        <a:sym typeface="Trebuchet MS"/>
                      </a:endParaRPr>
                    </a:p>
                  </a:txBody>
                  <a:tcPr marT="91425" marB="91425" marR="91425" marL="91425">
                    <a:solidFill>
                      <a:schemeClr val="dk2"/>
                    </a:solidFill>
                  </a:tcPr>
                </a:tc>
                <a:tc hMerge="1"/>
              </a:tr>
              <a:tr h="417575">
                <a:tc>
                  <a:txBody>
                    <a:bodyPr/>
                    <a:lstStyle/>
                    <a:p>
                      <a:pPr indent="0" lvl="0" marL="0" rtl="0" algn="ctr">
                        <a:spcBef>
                          <a:spcPts val="0"/>
                        </a:spcBef>
                        <a:spcAft>
                          <a:spcPts val="0"/>
                        </a:spcAft>
                        <a:buNone/>
                      </a:pPr>
                      <a:r>
                        <a:rPr b="1" lang="en" sz="1700">
                          <a:solidFill>
                            <a:schemeClr val="lt1"/>
                          </a:solidFill>
                          <a:latin typeface="Trebuchet MS"/>
                          <a:ea typeface="Trebuchet MS"/>
                          <a:cs typeface="Trebuchet MS"/>
                          <a:sym typeface="Trebuchet MS"/>
                        </a:rPr>
                        <a:t>Manage anxiety &amp; depression</a:t>
                      </a:r>
                      <a:endParaRPr b="1" sz="1700">
                        <a:solidFill>
                          <a:schemeClr val="lt1"/>
                        </a:solidFill>
                        <a:latin typeface="Trebuchet MS"/>
                        <a:ea typeface="Trebuchet MS"/>
                        <a:cs typeface="Trebuchet MS"/>
                        <a:sym typeface="Trebuchet MS"/>
                      </a:endParaRPr>
                    </a:p>
                  </a:txBody>
                  <a:tcPr marT="91425" marB="91425" marR="91425" marL="91425">
                    <a:solidFill>
                      <a:srgbClr val="58B7DD"/>
                    </a:solidFill>
                  </a:tcPr>
                </a:tc>
                <a:tc>
                  <a:txBody>
                    <a:bodyPr/>
                    <a:lstStyle/>
                    <a:p>
                      <a:pPr indent="0" lvl="0" marL="0" rtl="0" algn="ctr">
                        <a:spcBef>
                          <a:spcPts val="0"/>
                        </a:spcBef>
                        <a:spcAft>
                          <a:spcPts val="0"/>
                        </a:spcAft>
                        <a:buNone/>
                      </a:pPr>
                      <a:r>
                        <a:rPr b="1" lang="en" sz="1700">
                          <a:solidFill>
                            <a:schemeClr val="lt1"/>
                          </a:solidFill>
                          <a:latin typeface="Trebuchet MS"/>
                          <a:ea typeface="Trebuchet MS"/>
                          <a:cs typeface="Trebuchet MS"/>
                          <a:sym typeface="Trebuchet MS"/>
                        </a:rPr>
                        <a:t>Manage </a:t>
                      </a:r>
                      <a:r>
                        <a:rPr b="1" lang="en" sz="1700">
                          <a:solidFill>
                            <a:schemeClr val="lt1"/>
                          </a:solidFill>
                          <a:latin typeface="Trebuchet MS"/>
                          <a:ea typeface="Trebuchet MS"/>
                          <a:cs typeface="Trebuchet MS"/>
                          <a:sym typeface="Trebuchet MS"/>
                        </a:rPr>
                        <a:t>concussion</a:t>
                      </a:r>
                      <a:r>
                        <a:rPr b="1" lang="en" sz="1700">
                          <a:solidFill>
                            <a:schemeClr val="lt1"/>
                          </a:solidFill>
                          <a:latin typeface="Trebuchet MS"/>
                          <a:ea typeface="Trebuchet MS"/>
                          <a:cs typeface="Trebuchet MS"/>
                          <a:sym typeface="Trebuchet MS"/>
                        </a:rPr>
                        <a:t> </a:t>
                      </a:r>
                      <a:r>
                        <a:rPr b="1" lang="en" sz="1700">
                          <a:solidFill>
                            <a:schemeClr val="lt1"/>
                          </a:solidFill>
                          <a:latin typeface="Trebuchet MS"/>
                          <a:ea typeface="Trebuchet MS"/>
                          <a:cs typeface="Trebuchet MS"/>
                          <a:sym typeface="Trebuchet MS"/>
                        </a:rPr>
                        <a:t>symptoms</a:t>
                      </a:r>
                      <a:endParaRPr b="1" sz="1700">
                        <a:solidFill>
                          <a:schemeClr val="lt1"/>
                        </a:solidFill>
                        <a:latin typeface="Trebuchet MS"/>
                        <a:ea typeface="Trebuchet MS"/>
                        <a:cs typeface="Trebuchet MS"/>
                        <a:sym typeface="Trebuchet MS"/>
                      </a:endParaRPr>
                    </a:p>
                  </a:txBody>
                  <a:tcPr marT="91425" marB="91425" marR="91425" marL="91425">
                    <a:solidFill>
                      <a:srgbClr val="58B7DD"/>
                    </a:solidFill>
                  </a:tcPr>
                </a:tc>
              </a:tr>
              <a:tr h="988175">
                <a:tc>
                  <a:txBody>
                    <a:bodyPr/>
                    <a:lstStyle/>
                    <a:p>
                      <a:pPr indent="-330200" lvl="0" marL="457200" rtl="0" algn="l">
                        <a:spcBef>
                          <a:spcPts val="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Mindfulness </a:t>
                      </a:r>
                      <a:r>
                        <a:rPr lang="en" sz="1600">
                          <a:solidFill>
                            <a:schemeClr val="dk1"/>
                          </a:solidFill>
                          <a:latin typeface="Trebuchet MS"/>
                          <a:ea typeface="Trebuchet MS"/>
                          <a:cs typeface="Trebuchet MS"/>
                          <a:sym typeface="Trebuchet MS"/>
                        </a:rPr>
                        <a:t>strategies</a:t>
                      </a:r>
                      <a:endParaRPr sz="1600">
                        <a:solidFill>
                          <a:schemeClr val="dk1"/>
                        </a:solidFill>
                        <a:latin typeface="Trebuchet MS"/>
                        <a:ea typeface="Trebuchet MS"/>
                        <a:cs typeface="Trebuchet MS"/>
                        <a:sym typeface="Trebuchet MS"/>
                      </a:endParaRPr>
                    </a:p>
                    <a:p>
                      <a:pPr indent="-330200" lvl="0" marL="457200" rtl="0" algn="l">
                        <a:spcBef>
                          <a:spcPts val="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Coping </a:t>
                      </a:r>
                      <a:r>
                        <a:rPr lang="en" sz="1600">
                          <a:solidFill>
                            <a:schemeClr val="dk1"/>
                          </a:solidFill>
                          <a:latin typeface="Trebuchet MS"/>
                          <a:ea typeface="Trebuchet MS"/>
                          <a:cs typeface="Trebuchet MS"/>
                          <a:sym typeface="Trebuchet MS"/>
                        </a:rPr>
                        <a:t>strategies</a:t>
                      </a:r>
                      <a:r>
                        <a:rPr lang="en" sz="1600">
                          <a:solidFill>
                            <a:schemeClr val="dk1"/>
                          </a:solidFill>
                          <a:latin typeface="Trebuchet MS"/>
                          <a:ea typeface="Trebuchet MS"/>
                          <a:cs typeface="Trebuchet MS"/>
                          <a:sym typeface="Trebuchet MS"/>
                        </a:rPr>
                        <a:t> </a:t>
                      </a:r>
                      <a:endParaRPr sz="1600">
                        <a:solidFill>
                          <a:schemeClr val="dk1"/>
                        </a:solidFill>
                        <a:latin typeface="Trebuchet MS"/>
                        <a:ea typeface="Trebuchet MS"/>
                        <a:cs typeface="Trebuchet MS"/>
                        <a:sym typeface="Trebuchet MS"/>
                      </a:endParaRPr>
                    </a:p>
                    <a:p>
                      <a:pPr indent="-330200" lvl="0" marL="457200" rtl="0" algn="l">
                        <a:spcBef>
                          <a:spcPts val="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Peer support</a:t>
                      </a:r>
                      <a:endParaRPr sz="1600">
                        <a:solidFill>
                          <a:schemeClr val="dk1"/>
                        </a:solidFill>
                        <a:latin typeface="Trebuchet MS"/>
                        <a:ea typeface="Trebuchet MS"/>
                        <a:cs typeface="Trebuchet MS"/>
                        <a:sym typeface="Trebuchet MS"/>
                      </a:endParaRPr>
                    </a:p>
                  </a:txBody>
                  <a:tcPr marT="91425" marB="91425" marR="91425" marL="91425"/>
                </a:tc>
                <a:tc>
                  <a:txBody>
                    <a:bodyPr/>
                    <a:lstStyle/>
                    <a:p>
                      <a:pPr indent="-330200" lvl="0" marL="457200" rtl="0" algn="l">
                        <a:spcBef>
                          <a:spcPts val="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Aerobic </a:t>
                      </a:r>
                      <a:r>
                        <a:rPr lang="en" sz="1600">
                          <a:solidFill>
                            <a:schemeClr val="dk1"/>
                          </a:solidFill>
                          <a:latin typeface="Trebuchet MS"/>
                          <a:ea typeface="Trebuchet MS"/>
                          <a:cs typeface="Trebuchet MS"/>
                          <a:sym typeface="Trebuchet MS"/>
                        </a:rPr>
                        <a:t>exercise</a:t>
                      </a:r>
                      <a:r>
                        <a:rPr lang="en" sz="1600">
                          <a:solidFill>
                            <a:schemeClr val="dk1"/>
                          </a:solidFill>
                          <a:latin typeface="Trebuchet MS"/>
                          <a:ea typeface="Trebuchet MS"/>
                          <a:cs typeface="Trebuchet MS"/>
                          <a:sym typeface="Trebuchet MS"/>
                        </a:rPr>
                        <a:t> </a:t>
                      </a:r>
                      <a:endParaRPr sz="1600">
                        <a:solidFill>
                          <a:schemeClr val="dk1"/>
                        </a:solidFill>
                        <a:latin typeface="Trebuchet MS"/>
                        <a:ea typeface="Trebuchet MS"/>
                        <a:cs typeface="Trebuchet MS"/>
                        <a:sym typeface="Trebuchet MS"/>
                      </a:endParaRPr>
                    </a:p>
                    <a:p>
                      <a:pPr indent="-330200" lvl="0" marL="457200" rtl="0" algn="l">
                        <a:spcBef>
                          <a:spcPts val="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P</a:t>
                      </a:r>
                      <a:r>
                        <a:rPr lang="en" sz="1600">
                          <a:solidFill>
                            <a:schemeClr val="dk1"/>
                          </a:solidFill>
                          <a:latin typeface="Trebuchet MS"/>
                          <a:ea typeface="Trebuchet MS"/>
                          <a:cs typeface="Trebuchet MS"/>
                          <a:sym typeface="Trebuchet MS"/>
                        </a:rPr>
                        <a:t>hysical</a:t>
                      </a:r>
                      <a:r>
                        <a:rPr lang="en" sz="1600">
                          <a:solidFill>
                            <a:schemeClr val="dk1"/>
                          </a:solidFill>
                          <a:latin typeface="Trebuchet MS"/>
                          <a:ea typeface="Trebuchet MS"/>
                          <a:cs typeface="Trebuchet MS"/>
                          <a:sym typeface="Trebuchet MS"/>
                        </a:rPr>
                        <a:t> activity </a:t>
                      </a:r>
                      <a:endParaRPr sz="1600">
                        <a:solidFill>
                          <a:schemeClr val="dk1"/>
                        </a:solidFill>
                        <a:latin typeface="Trebuchet MS"/>
                        <a:ea typeface="Trebuchet MS"/>
                        <a:cs typeface="Trebuchet MS"/>
                        <a:sym typeface="Trebuchet MS"/>
                      </a:endParaRPr>
                    </a:p>
                  </a:txBody>
                  <a:tcPr marT="91425" marB="91425" marR="91425" marL="91425"/>
                </a:tc>
              </a:tr>
            </a:tbl>
          </a:graphicData>
        </a:graphic>
      </p:graphicFrame>
      <p:pic>
        <p:nvPicPr>
          <p:cNvPr id="640" name="Google Shape;640;p74" title="Slide 52.mp3">
            <a:hlinkClick r:id="rId3"/>
          </p:cNvPr>
          <p:cNvPicPr preferRelativeResize="0"/>
          <p:nvPr/>
        </p:nvPicPr>
        <p:blipFill>
          <a:blip r:embed="rId4">
            <a:alphaModFix/>
          </a:blip>
          <a:stretch>
            <a:fillRect/>
          </a:stretch>
        </p:blipFill>
        <p:spPr>
          <a:xfrm>
            <a:off x="152400" y="4369275"/>
            <a:ext cx="621825" cy="6218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75"/>
          <p:cNvSpPr txBox="1"/>
          <p:nvPr>
            <p:ph type="title"/>
          </p:nvPr>
        </p:nvSpPr>
        <p:spPr>
          <a:xfrm>
            <a:off x="457200" y="346636"/>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u="sng"/>
              <a:t>Implications on education </a:t>
            </a:r>
            <a:endParaRPr b="1" u="sng"/>
          </a:p>
        </p:txBody>
      </p:sp>
      <p:sp>
        <p:nvSpPr>
          <p:cNvPr id="646" name="Google Shape;646;p75"/>
          <p:cNvSpPr txBox="1"/>
          <p:nvPr>
            <p:ph idx="1" type="body"/>
          </p:nvPr>
        </p:nvSpPr>
        <p:spPr>
          <a:xfrm>
            <a:off x="457200" y="982179"/>
            <a:ext cx="8229600" cy="3329100"/>
          </a:xfrm>
          <a:prstGeom prst="rect">
            <a:avLst/>
          </a:prstGeom>
        </p:spPr>
        <p:txBody>
          <a:bodyPr anchorCtr="0" anchor="t" bIns="45700" lIns="91425" spcFirstLastPara="1" rIns="91425" wrap="square" tIns="45700">
            <a:noAutofit/>
          </a:bodyPr>
          <a:lstStyle/>
          <a:p>
            <a:pPr indent="457200" lvl="0" marL="0" rtl="0" algn="l">
              <a:lnSpc>
                <a:spcPct val="200000"/>
              </a:lnSpc>
              <a:spcBef>
                <a:spcPts val="360"/>
              </a:spcBef>
              <a:spcAft>
                <a:spcPts val="0"/>
              </a:spcAft>
              <a:buNone/>
            </a:pPr>
            <a:r>
              <a:rPr lang="en"/>
              <a:t>OT </a:t>
            </a:r>
            <a:r>
              <a:rPr lang="en"/>
              <a:t>curriculum</a:t>
            </a:r>
            <a:r>
              <a:rPr lang="en"/>
              <a:t> would benefit from: </a:t>
            </a:r>
            <a:endParaRPr/>
          </a:p>
          <a:p>
            <a:pPr indent="-342900" lvl="0" marL="914400" rtl="0" algn="l">
              <a:lnSpc>
                <a:spcPct val="115000"/>
              </a:lnSpc>
              <a:spcBef>
                <a:spcPts val="360"/>
              </a:spcBef>
              <a:spcAft>
                <a:spcPts val="0"/>
              </a:spcAft>
              <a:buSzPts val="1800"/>
              <a:buChar char="•"/>
            </a:pPr>
            <a:r>
              <a:rPr lang="en"/>
              <a:t>Addressing how to create home exercise programs to support activity amongst patients with mTBI experiencing anxiety and depression</a:t>
            </a:r>
            <a:endParaRPr/>
          </a:p>
          <a:p>
            <a:pPr indent="-342900" lvl="0" marL="914400" rtl="0" algn="l">
              <a:lnSpc>
                <a:spcPct val="115000"/>
              </a:lnSpc>
              <a:spcBef>
                <a:spcPts val="1000"/>
              </a:spcBef>
              <a:spcAft>
                <a:spcPts val="0"/>
              </a:spcAft>
              <a:buSzPts val="1800"/>
              <a:buChar char="•"/>
            </a:pPr>
            <a:r>
              <a:rPr lang="en"/>
              <a:t>Providing resources for </a:t>
            </a:r>
            <a:r>
              <a:rPr lang="en"/>
              <a:t>students</a:t>
            </a:r>
            <a:r>
              <a:rPr lang="en"/>
              <a:t> experiencing anxiety and depressive symptoms following mTBI</a:t>
            </a:r>
            <a:endParaRPr/>
          </a:p>
          <a:p>
            <a:pPr indent="0" lvl="0" marL="0" rtl="0" algn="l">
              <a:spcBef>
                <a:spcPts val="1000"/>
              </a:spcBef>
              <a:spcAft>
                <a:spcPts val="1000"/>
              </a:spcAft>
              <a:buNone/>
            </a:pPr>
            <a:r>
              <a:t/>
            </a:r>
            <a:endParaRPr/>
          </a:p>
        </p:txBody>
      </p:sp>
      <p:pic>
        <p:nvPicPr>
          <p:cNvPr id="647" name="Google Shape;647;p75" title="Slide 53.mp3">
            <a:hlinkClick r:id="rId3"/>
          </p:cNvPr>
          <p:cNvPicPr preferRelativeResize="0"/>
          <p:nvPr/>
        </p:nvPicPr>
        <p:blipFill>
          <a:blip r:embed="rId4">
            <a:alphaModFix/>
          </a:blip>
          <a:stretch>
            <a:fillRect/>
          </a:stretch>
        </p:blipFill>
        <p:spPr>
          <a:xfrm>
            <a:off x="152400" y="4172723"/>
            <a:ext cx="748150" cy="7481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76"/>
          <p:cNvSpPr txBox="1"/>
          <p:nvPr>
            <p:ph type="title"/>
          </p:nvPr>
        </p:nvSpPr>
        <p:spPr>
          <a:xfrm>
            <a:off x="457200" y="346636"/>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u="sng"/>
              <a:t>Implications on research </a:t>
            </a:r>
            <a:endParaRPr b="1" u="sng"/>
          </a:p>
        </p:txBody>
      </p:sp>
      <p:sp>
        <p:nvSpPr>
          <p:cNvPr id="653" name="Google Shape;653;p76"/>
          <p:cNvSpPr txBox="1"/>
          <p:nvPr>
            <p:ph idx="1" type="body"/>
          </p:nvPr>
        </p:nvSpPr>
        <p:spPr>
          <a:xfrm>
            <a:off x="457200" y="909525"/>
            <a:ext cx="8229600" cy="3529500"/>
          </a:xfrm>
          <a:prstGeom prst="rect">
            <a:avLst/>
          </a:prstGeom>
        </p:spPr>
        <p:txBody>
          <a:bodyPr anchorCtr="0" anchor="t" bIns="45700" lIns="91425" spcFirstLastPara="1" rIns="91425" wrap="square" tIns="45700">
            <a:noAutofit/>
          </a:bodyPr>
          <a:lstStyle/>
          <a:p>
            <a:pPr indent="0" lvl="0" marL="457200" rtl="0" algn="l">
              <a:lnSpc>
                <a:spcPct val="150000"/>
              </a:lnSpc>
              <a:spcBef>
                <a:spcPts val="360"/>
              </a:spcBef>
              <a:spcAft>
                <a:spcPts val="0"/>
              </a:spcAft>
              <a:buNone/>
            </a:pPr>
            <a:r>
              <a:rPr lang="en"/>
              <a:t>Future studies can: </a:t>
            </a:r>
            <a:endParaRPr/>
          </a:p>
          <a:p>
            <a:pPr indent="-342900" lvl="1" marL="914400" rtl="0" algn="l">
              <a:lnSpc>
                <a:spcPct val="115000"/>
              </a:lnSpc>
              <a:spcBef>
                <a:spcPts val="360"/>
              </a:spcBef>
              <a:spcAft>
                <a:spcPts val="0"/>
              </a:spcAft>
              <a:buSzPts val="1800"/>
              <a:buChar char="•"/>
            </a:pPr>
            <a:r>
              <a:rPr lang="en"/>
              <a:t>Utilize larger and more diverse samples of the population</a:t>
            </a:r>
            <a:endParaRPr/>
          </a:p>
          <a:p>
            <a:pPr indent="-342900" lvl="1" marL="914400" rtl="0" algn="l">
              <a:lnSpc>
                <a:spcPct val="115000"/>
              </a:lnSpc>
              <a:spcBef>
                <a:spcPts val="1000"/>
              </a:spcBef>
              <a:spcAft>
                <a:spcPts val="0"/>
              </a:spcAft>
              <a:buSzPts val="1800"/>
              <a:buChar char="•"/>
            </a:pPr>
            <a:r>
              <a:rPr lang="en"/>
              <a:t>Develop peer support programs for young individuals </a:t>
            </a:r>
            <a:endParaRPr/>
          </a:p>
          <a:p>
            <a:pPr indent="-342900" lvl="1" marL="914400" rtl="0" algn="l">
              <a:lnSpc>
                <a:spcPct val="115000"/>
              </a:lnSpc>
              <a:spcBef>
                <a:spcPts val="1000"/>
              </a:spcBef>
              <a:spcAft>
                <a:spcPts val="0"/>
              </a:spcAft>
              <a:buSzPts val="1800"/>
              <a:buChar char="•"/>
            </a:pPr>
            <a:r>
              <a:rPr lang="en"/>
              <a:t>Address young adult/adolescent populations following mTBI</a:t>
            </a:r>
            <a:endParaRPr/>
          </a:p>
          <a:p>
            <a:pPr indent="-342900" lvl="1" marL="914400" rtl="0" algn="l">
              <a:lnSpc>
                <a:spcPct val="115000"/>
              </a:lnSpc>
              <a:spcBef>
                <a:spcPts val="1000"/>
              </a:spcBef>
              <a:spcAft>
                <a:spcPts val="0"/>
              </a:spcAft>
              <a:buSzPts val="1800"/>
              <a:buChar char="•"/>
            </a:pPr>
            <a:r>
              <a:rPr lang="en"/>
              <a:t>Provide thorough details of interventions and data collection procedures to ensure trustworthiness </a:t>
            </a:r>
            <a:endParaRPr/>
          </a:p>
          <a:p>
            <a:pPr indent="-342900" lvl="1" marL="914400" rtl="0" algn="l">
              <a:lnSpc>
                <a:spcPct val="115000"/>
              </a:lnSpc>
              <a:spcBef>
                <a:spcPts val="1000"/>
              </a:spcBef>
              <a:spcAft>
                <a:spcPts val="1000"/>
              </a:spcAft>
              <a:buSzPts val="1800"/>
              <a:buChar char="•"/>
            </a:pPr>
            <a:r>
              <a:rPr lang="en"/>
              <a:t>Focus research studies on peer social interactions following mTBI</a:t>
            </a:r>
            <a:endParaRPr/>
          </a:p>
        </p:txBody>
      </p:sp>
      <p:pic>
        <p:nvPicPr>
          <p:cNvPr id="654" name="Google Shape;654;p76" title="Slide 54.mp3">
            <a:hlinkClick r:id="rId3"/>
          </p:cNvPr>
          <p:cNvPicPr preferRelativeResize="0"/>
          <p:nvPr/>
        </p:nvPicPr>
        <p:blipFill>
          <a:blip r:embed="rId4">
            <a:alphaModFix/>
          </a:blip>
          <a:stretch>
            <a:fillRect/>
          </a:stretch>
        </p:blipFill>
        <p:spPr>
          <a:xfrm>
            <a:off x="152400" y="4211350"/>
            <a:ext cx="779750" cy="7797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58" name="Shape 658"/>
        <p:cNvGrpSpPr/>
        <p:nvPr/>
      </p:nvGrpSpPr>
      <p:grpSpPr>
        <a:xfrm>
          <a:off x="0" y="0"/>
          <a:ext cx="0" cy="0"/>
          <a:chOff x="0" y="0"/>
          <a:chExt cx="0" cy="0"/>
        </a:xfrm>
      </p:grpSpPr>
      <p:sp>
        <p:nvSpPr>
          <p:cNvPr id="659" name="Google Shape;659;p77"/>
          <p:cNvSpPr txBox="1"/>
          <p:nvPr>
            <p:ph type="title"/>
          </p:nvPr>
        </p:nvSpPr>
        <p:spPr>
          <a:xfrm>
            <a:off x="457200" y="346636"/>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Take Home Messages</a:t>
            </a:r>
            <a:endParaRPr/>
          </a:p>
        </p:txBody>
      </p:sp>
      <p:sp>
        <p:nvSpPr>
          <p:cNvPr id="660" name="Google Shape;660;p77"/>
          <p:cNvSpPr txBox="1"/>
          <p:nvPr>
            <p:ph idx="1" type="body"/>
          </p:nvPr>
        </p:nvSpPr>
        <p:spPr>
          <a:xfrm>
            <a:off x="457200" y="1023575"/>
            <a:ext cx="8229600" cy="3529500"/>
          </a:xfrm>
          <a:prstGeom prst="rect">
            <a:avLst/>
          </a:prstGeom>
        </p:spPr>
        <p:txBody>
          <a:bodyPr anchorCtr="0" anchor="t" bIns="45700" lIns="91425" spcFirstLastPara="1" rIns="91425" wrap="square" tIns="45700">
            <a:noAutofit/>
          </a:bodyPr>
          <a:lstStyle/>
          <a:p>
            <a:pPr indent="0" lvl="0" marL="0" rtl="0" algn="ctr">
              <a:lnSpc>
                <a:spcPct val="150000"/>
              </a:lnSpc>
              <a:spcBef>
                <a:spcPts val="360"/>
              </a:spcBef>
              <a:spcAft>
                <a:spcPts val="0"/>
              </a:spcAft>
              <a:buNone/>
            </a:pPr>
            <a:r>
              <a:rPr i="1" lang="en">
                <a:solidFill>
                  <a:schemeClr val="lt1"/>
                </a:solidFill>
              </a:rPr>
              <a:t>In order to </a:t>
            </a:r>
            <a:r>
              <a:rPr i="1" lang="en">
                <a:solidFill>
                  <a:schemeClr val="lt1"/>
                </a:solidFill>
              </a:rPr>
              <a:t>mitigate</a:t>
            </a:r>
            <a:r>
              <a:rPr i="1" lang="en">
                <a:solidFill>
                  <a:schemeClr val="lt1"/>
                </a:solidFill>
              </a:rPr>
              <a:t> social </a:t>
            </a:r>
            <a:r>
              <a:rPr i="1" lang="en">
                <a:solidFill>
                  <a:schemeClr val="lt1"/>
                </a:solidFill>
              </a:rPr>
              <a:t>withdrawal</a:t>
            </a:r>
            <a:r>
              <a:rPr i="1" lang="en">
                <a:solidFill>
                  <a:schemeClr val="lt1"/>
                </a:solidFill>
              </a:rPr>
              <a:t> of </a:t>
            </a:r>
            <a:r>
              <a:rPr i="1" lang="en">
                <a:solidFill>
                  <a:schemeClr val="lt1"/>
                </a:solidFill>
              </a:rPr>
              <a:t>young individuals experiencing anxiety and depression as a result of a concussion, occupational therapists should be leaders and program developers in creating client-centered and occupation-based  interventions to promote meaningful social interactions with friends, family, peers, and other persons in the community</a:t>
            </a:r>
            <a:r>
              <a:rPr lang="en">
                <a:solidFill>
                  <a:schemeClr val="lt1"/>
                </a:solidFill>
              </a:rPr>
              <a:t>.  </a:t>
            </a:r>
            <a:endParaRPr>
              <a:solidFill>
                <a:schemeClr val="lt1"/>
              </a:solidFill>
            </a:endParaRPr>
          </a:p>
        </p:txBody>
      </p:sp>
      <p:pic>
        <p:nvPicPr>
          <p:cNvPr id="661" name="Google Shape;661;p77" title="Slide 55.mp3">
            <a:hlinkClick r:id="rId3"/>
          </p:cNvPr>
          <p:cNvPicPr preferRelativeResize="0"/>
          <p:nvPr/>
        </p:nvPicPr>
        <p:blipFill>
          <a:blip r:embed="rId4">
            <a:alphaModFix/>
          </a:blip>
          <a:stretch>
            <a:fillRect/>
          </a:stretch>
        </p:blipFill>
        <p:spPr>
          <a:xfrm>
            <a:off x="152400" y="4337700"/>
            <a:ext cx="653400" cy="6534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78"/>
          <p:cNvSpPr txBox="1"/>
          <p:nvPr>
            <p:ph type="title"/>
          </p:nvPr>
        </p:nvSpPr>
        <p:spPr>
          <a:xfrm>
            <a:off x="0" y="1566313"/>
            <a:ext cx="9144000" cy="1828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a:t>Acknowledgements &amp; References </a:t>
            </a:r>
            <a:endParaRPr b="1"/>
          </a:p>
        </p:txBody>
      </p:sp>
      <p:pic>
        <p:nvPicPr>
          <p:cNvPr id="667" name="Google Shape;667;p78" title="Slide 56.mp3">
            <a:hlinkClick r:id="rId3"/>
          </p:cNvPr>
          <p:cNvPicPr preferRelativeResize="0"/>
          <p:nvPr/>
        </p:nvPicPr>
        <p:blipFill>
          <a:blip r:embed="rId4">
            <a:alphaModFix/>
          </a:blip>
          <a:stretch>
            <a:fillRect/>
          </a:stretch>
        </p:blipFill>
        <p:spPr>
          <a:xfrm>
            <a:off x="183975" y="4258206"/>
            <a:ext cx="685875" cy="6858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79"/>
          <p:cNvSpPr txBox="1"/>
          <p:nvPr>
            <p:ph type="title"/>
          </p:nvPr>
        </p:nvSpPr>
        <p:spPr>
          <a:xfrm>
            <a:off x="457200" y="145761"/>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Acknowledgements</a:t>
            </a:r>
            <a:r>
              <a:rPr lang="en"/>
              <a:t> </a:t>
            </a:r>
            <a:endParaRPr/>
          </a:p>
        </p:txBody>
      </p:sp>
      <p:sp>
        <p:nvSpPr>
          <p:cNvPr id="673" name="Google Shape;673;p79"/>
          <p:cNvSpPr txBox="1"/>
          <p:nvPr>
            <p:ph idx="1" type="body"/>
          </p:nvPr>
        </p:nvSpPr>
        <p:spPr>
          <a:xfrm>
            <a:off x="251800" y="722500"/>
            <a:ext cx="5381700" cy="4039200"/>
          </a:xfrm>
          <a:prstGeom prst="rect">
            <a:avLst/>
          </a:prstGeom>
        </p:spPr>
        <p:txBody>
          <a:bodyPr anchorCtr="0" anchor="t" bIns="45700" lIns="91425" spcFirstLastPara="1" rIns="91425" wrap="square" tIns="45700">
            <a:noAutofit/>
          </a:bodyPr>
          <a:lstStyle/>
          <a:p>
            <a:pPr indent="-349250" lvl="0" marL="457200" rtl="0" algn="l">
              <a:lnSpc>
                <a:spcPct val="150000"/>
              </a:lnSpc>
              <a:spcBef>
                <a:spcPts val="360"/>
              </a:spcBef>
              <a:spcAft>
                <a:spcPts val="0"/>
              </a:spcAft>
              <a:buSzPts val="1900"/>
              <a:buChar char="•"/>
            </a:pPr>
            <a:r>
              <a:rPr lang="en" sz="1900"/>
              <a:t>Rebecca Sinko OTD, OTR/L</a:t>
            </a:r>
            <a:endParaRPr sz="1900"/>
          </a:p>
          <a:p>
            <a:pPr indent="-349250" lvl="0" marL="457200" rtl="0" algn="l">
              <a:lnSpc>
                <a:spcPct val="150000"/>
              </a:lnSpc>
              <a:spcBef>
                <a:spcPts val="0"/>
              </a:spcBef>
              <a:spcAft>
                <a:spcPts val="0"/>
              </a:spcAft>
              <a:buSzPts val="1900"/>
              <a:buChar char="•"/>
            </a:pPr>
            <a:r>
              <a:rPr lang="en" sz="1900"/>
              <a:t>E. Adel Herge OTD, OTR/L, FAOTA </a:t>
            </a:r>
            <a:endParaRPr sz="1900"/>
          </a:p>
          <a:p>
            <a:pPr indent="-349250" lvl="0" marL="457200" rtl="0" algn="l">
              <a:lnSpc>
                <a:spcPct val="150000"/>
              </a:lnSpc>
              <a:spcBef>
                <a:spcPts val="0"/>
              </a:spcBef>
              <a:spcAft>
                <a:spcPts val="0"/>
              </a:spcAft>
              <a:buSzPts val="1900"/>
              <a:buChar char="•"/>
            </a:pPr>
            <a:r>
              <a:rPr lang="en" sz="1900"/>
              <a:t>Paul Hunter, DMD, MLIS</a:t>
            </a:r>
            <a:endParaRPr sz="1900"/>
          </a:p>
          <a:p>
            <a:pPr indent="-349250" lvl="0" marL="457200" rtl="0" algn="l">
              <a:lnSpc>
                <a:spcPct val="150000"/>
              </a:lnSpc>
              <a:spcBef>
                <a:spcPts val="0"/>
              </a:spcBef>
              <a:spcAft>
                <a:spcPts val="0"/>
              </a:spcAft>
              <a:buSzPts val="1900"/>
              <a:buChar char="•"/>
            </a:pPr>
            <a:r>
              <a:rPr lang="en" sz="1900"/>
              <a:t>Gary Kaplan, MS</a:t>
            </a:r>
            <a:endParaRPr sz="1900"/>
          </a:p>
          <a:p>
            <a:pPr indent="-349250" lvl="0" marL="457200" rtl="0" algn="l">
              <a:lnSpc>
                <a:spcPct val="150000"/>
              </a:lnSpc>
              <a:spcBef>
                <a:spcPts val="0"/>
              </a:spcBef>
              <a:spcAft>
                <a:spcPts val="0"/>
              </a:spcAft>
              <a:buSzPts val="1900"/>
              <a:buChar char="•"/>
            </a:pPr>
            <a:r>
              <a:rPr lang="en" sz="1900"/>
              <a:t>Gregory Laynor, MLS, PhD</a:t>
            </a:r>
            <a:endParaRPr sz="1900"/>
          </a:p>
          <a:p>
            <a:pPr indent="-349250" lvl="0" marL="457200" rtl="0" algn="l">
              <a:lnSpc>
                <a:spcPct val="150000"/>
              </a:lnSpc>
              <a:spcBef>
                <a:spcPts val="0"/>
              </a:spcBef>
              <a:spcAft>
                <a:spcPts val="0"/>
              </a:spcAft>
              <a:buSzPts val="1900"/>
              <a:buChar char="•"/>
            </a:pPr>
            <a:r>
              <a:rPr lang="en" sz="1900"/>
              <a:t>Larissa Gordon, MS, MEd, MA </a:t>
            </a:r>
            <a:r>
              <a:rPr lang="en" sz="1900"/>
              <a:t> </a:t>
            </a:r>
            <a:endParaRPr sz="1900"/>
          </a:p>
          <a:p>
            <a:pPr indent="-349250" lvl="0" marL="457200" rtl="0" algn="l">
              <a:lnSpc>
                <a:spcPct val="150000"/>
              </a:lnSpc>
              <a:spcBef>
                <a:spcPts val="0"/>
              </a:spcBef>
              <a:spcAft>
                <a:spcPts val="0"/>
              </a:spcAft>
              <a:buSzPts val="1900"/>
              <a:buChar char="•"/>
            </a:pPr>
            <a:r>
              <a:rPr lang="en" sz="1900"/>
              <a:t>Family, </a:t>
            </a:r>
            <a:r>
              <a:rPr lang="en" sz="1900"/>
              <a:t>friends</a:t>
            </a:r>
            <a:r>
              <a:rPr lang="en" sz="1900"/>
              <a:t>, and classmates</a:t>
            </a:r>
            <a:endParaRPr sz="1900"/>
          </a:p>
          <a:p>
            <a:pPr indent="0" lvl="0" marL="0" rtl="0" algn="ctr">
              <a:lnSpc>
                <a:spcPct val="115000"/>
              </a:lnSpc>
              <a:spcBef>
                <a:spcPts val="360"/>
              </a:spcBef>
              <a:spcAft>
                <a:spcPts val="0"/>
              </a:spcAft>
              <a:buNone/>
            </a:pPr>
            <a:r>
              <a:t/>
            </a:r>
            <a:endParaRPr sz="1600"/>
          </a:p>
        </p:txBody>
      </p:sp>
      <p:pic>
        <p:nvPicPr>
          <p:cNvPr id="674" name="Google Shape;674;p79"/>
          <p:cNvPicPr preferRelativeResize="0"/>
          <p:nvPr/>
        </p:nvPicPr>
        <p:blipFill>
          <a:blip r:embed="rId3">
            <a:alphaModFix/>
          </a:blip>
          <a:stretch>
            <a:fillRect/>
          </a:stretch>
        </p:blipFill>
        <p:spPr>
          <a:xfrm>
            <a:off x="4980200" y="0"/>
            <a:ext cx="4398715" cy="5019899"/>
          </a:xfrm>
          <a:prstGeom prst="rect">
            <a:avLst/>
          </a:prstGeom>
          <a:noFill/>
          <a:ln>
            <a:noFill/>
          </a:ln>
        </p:spPr>
      </p:pic>
      <p:pic>
        <p:nvPicPr>
          <p:cNvPr id="675" name="Google Shape;675;p79" title="Slide 57.mp3">
            <a:hlinkClick r:id="rId4"/>
          </p:cNvPr>
          <p:cNvPicPr preferRelativeResize="0"/>
          <p:nvPr/>
        </p:nvPicPr>
        <p:blipFill>
          <a:blip r:embed="rId5">
            <a:alphaModFix/>
          </a:blip>
          <a:stretch>
            <a:fillRect/>
          </a:stretch>
        </p:blipFill>
        <p:spPr>
          <a:xfrm>
            <a:off x="152400" y="4258525"/>
            <a:ext cx="700775" cy="6065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79" name="Shape 679"/>
        <p:cNvGrpSpPr/>
        <p:nvPr/>
      </p:nvGrpSpPr>
      <p:grpSpPr>
        <a:xfrm>
          <a:off x="0" y="0"/>
          <a:ext cx="0" cy="0"/>
          <a:chOff x="0" y="0"/>
          <a:chExt cx="0" cy="0"/>
        </a:xfrm>
      </p:grpSpPr>
      <p:sp>
        <p:nvSpPr>
          <p:cNvPr id="680" name="Google Shape;680;p80"/>
          <p:cNvSpPr txBox="1"/>
          <p:nvPr>
            <p:ph type="title"/>
          </p:nvPr>
        </p:nvSpPr>
        <p:spPr>
          <a:xfrm>
            <a:off x="457200" y="584211"/>
            <a:ext cx="8229600" cy="877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 sz="7000">
                <a:latin typeface="Lobster"/>
                <a:ea typeface="Lobster"/>
                <a:cs typeface="Lobster"/>
                <a:sym typeface="Lobster"/>
              </a:rPr>
              <a:t>Questions or Comments? </a:t>
            </a:r>
            <a:endParaRPr sz="7000">
              <a:latin typeface="Lobster"/>
              <a:ea typeface="Lobster"/>
              <a:cs typeface="Lobster"/>
              <a:sym typeface="Lobster"/>
            </a:endParaRPr>
          </a:p>
        </p:txBody>
      </p:sp>
      <p:sp>
        <p:nvSpPr>
          <p:cNvPr id="681" name="Google Shape;681;p80"/>
          <p:cNvSpPr txBox="1"/>
          <p:nvPr>
            <p:ph idx="1" type="body"/>
          </p:nvPr>
        </p:nvSpPr>
        <p:spPr>
          <a:xfrm>
            <a:off x="457200" y="2606017"/>
            <a:ext cx="8229600" cy="20487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t/>
            </a:r>
            <a:endParaRPr sz="1800">
              <a:solidFill>
                <a:schemeClr val="lt1"/>
              </a:solidFill>
            </a:endParaRPr>
          </a:p>
          <a:p>
            <a:pPr indent="0" lvl="0" marL="0" rtl="0" algn="ctr">
              <a:spcBef>
                <a:spcPts val="360"/>
              </a:spcBef>
              <a:spcAft>
                <a:spcPts val="0"/>
              </a:spcAft>
              <a:buNone/>
            </a:pPr>
            <a:r>
              <a:rPr b="1" lang="en" sz="2000">
                <a:solidFill>
                  <a:schemeClr val="lt1"/>
                </a:solidFill>
              </a:rPr>
              <a:t>PLEASE CONTACT:</a:t>
            </a:r>
            <a:endParaRPr b="1" sz="2000">
              <a:solidFill>
                <a:schemeClr val="lt1"/>
              </a:solidFill>
            </a:endParaRPr>
          </a:p>
          <a:p>
            <a:pPr indent="0" lvl="0" marL="0" rtl="0" algn="l">
              <a:spcBef>
                <a:spcPts val="360"/>
              </a:spcBef>
              <a:spcAft>
                <a:spcPts val="0"/>
              </a:spcAft>
              <a:buNone/>
            </a:pPr>
            <a:r>
              <a:t/>
            </a:r>
            <a:endParaRPr sz="1300">
              <a:solidFill>
                <a:schemeClr val="lt1"/>
              </a:solidFill>
            </a:endParaRPr>
          </a:p>
          <a:p>
            <a:pPr indent="0" lvl="0" marL="0" rtl="0" algn="ctr">
              <a:spcBef>
                <a:spcPts val="360"/>
              </a:spcBef>
              <a:spcAft>
                <a:spcPts val="0"/>
              </a:spcAft>
              <a:buNone/>
            </a:pPr>
            <a:r>
              <a:rPr lang="en" sz="1800">
                <a:solidFill>
                  <a:schemeClr val="lt1"/>
                </a:solidFill>
              </a:rPr>
              <a:t>Umara: </a:t>
            </a:r>
            <a:r>
              <a:rPr lang="en" sz="1800" u="sng">
                <a:solidFill>
                  <a:schemeClr val="hlink"/>
                </a:solidFill>
                <a:hlinkClick r:id="rId3"/>
              </a:rPr>
              <a:t>umara.iftikhar@students.jefferson.edu</a:t>
            </a:r>
            <a:r>
              <a:rPr lang="en" sz="1800">
                <a:solidFill>
                  <a:schemeClr val="lt1"/>
                </a:solidFill>
              </a:rPr>
              <a:t> </a:t>
            </a:r>
            <a:endParaRPr sz="1800">
              <a:solidFill>
                <a:schemeClr val="lt1"/>
              </a:solidFill>
            </a:endParaRPr>
          </a:p>
          <a:p>
            <a:pPr indent="0" lvl="0" marL="0" rtl="0" algn="ctr">
              <a:spcBef>
                <a:spcPts val="360"/>
              </a:spcBef>
              <a:spcAft>
                <a:spcPts val="0"/>
              </a:spcAft>
              <a:buNone/>
            </a:pPr>
            <a:r>
              <a:rPr lang="en" sz="1800">
                <a:solidFill>
                  <a:schemeClr val="lt1"/>
                </a:solidFill>
              </a:rPr>
              <a:t>Ann Claire: </a:t>
            </a:r>
            <a:r>
              <a:rPr lang="en" sz="1800" u="sng">
                <a:solidFill>
                  <a:schemeClr val="hlink"/>
                </a:solidFill>
                <a:hlinkClick r:id="rId4"/>
              </a:rPr>
              <a:t>ann.claire.macalintal@students.jefferson.edu</a:t>
            </a:r>
            <a:r>
              <a:rPr lang="en" sz="1800">
                <a:solidFill>
                  <a:schemeClr val="lt1"/>
                </a:solidFill>
              </a:rPr>
              <a:t> </a:t>
            </a:r>
            <a:endParaRPr sz="1800">
              <a:solidFill>
                <a:schemeClr val="lt1"/>
              </a:solidFill>
            </a:endParaRPr>
          </a:p>
          <a:p>
            <a:pPr indent="0" lvl="0" marL="0" rtl="0" algn="ctr">
              <a:spcBef>
                <a:spcPts val="360"/>
              </a:spcBef>
              <a:spcAft>
                <a:spcPts val="0"/>
              </a:spcAft>
              <a:buNone/>
            </a:pPr>
            <a:r>
              <a:rPr lang="en" sz="1800">
                <a:solidFill>
                  <a:schemeClr val="lt1"/>
                </a:solidFill>
              </a:rPr>
              <a:t>Madeline: </a:t>
            </a:r>
            <a:r>
              <a:rPr lang="en" sz="1800" u="sng">
                <a:solidFill>
                  <a:schemeClr val="hlink"/>
                </a:solidFill>
                <a:hlinkClick r:id="rId5"/>
              </a:rPr>
              <a:t>madeline.rea@students.jefferson.edu</a:t>
            </a:r>
            <a:r>
              <a:rPr lang="en" sz="1800">
                <a:solidFill>
                  <a:schemeClr val="lt1"/>
                </a:solidFill>
              </a:rPr>
              <a:t> </a:t>
            </a:r>
            <a:endParaRPr sz="1800">
              <a:solidFill>
                <a:schemeClr val="lt1"/>
              </a:solidFill>
            </a:endParaRPr>
          </a:p>
          <a:p>
            <a:pPr indent="0" lvl="0" marL="0" rtl="0" algn="ctr">
              <a:spcBef>
                <a:spcPts val="360"/>
              </a:spcBef>
              <a:spcAft>
                <a:spcPts val="0"/>
              </a:spcAft>
              <a:buNone/>
            </a:pPr>
            <a:r>
              <a:rPr lang="en" sz="1800">
                <a:solidFill>
                  <a:schemeClr val="lt1"/>
                </a:solidFill>
              </a:rPr>
              <a:t>Allizey: </a:t>
            </a:r>
            <a:r>
              <a:rPr lang="en" sz="1800" u="sng">
                <a:solidFill>
                  <a:schemeClr val="hlink"/>
                </a:solidFill>
                <a:hlinkClick r:id="rId6"/>
              </a:rPr>
              <a:t>allizey.shields@students.jefferson.edu</a:t>
            </a:r>
            <a:r>
              <a:rPr lang="en" sz="1800">
                <a:solidFill>
                  <a:schemeClr val="lt1"/>
                </a:solidFill>
              </a:rPr>
              <a:t> </a:t>
            </a:r>
            <a:endParaRPr sz="1800">
              <a:solidFill>
                <a:schemeClr val="lt1"/>
              </a:solidFill>
            </a:endParaRPr>
          </a:p>
          <a:p>
            <a:pPr indent="0" lvl="0" marL="0" rtl="0" algn="l">
              <a:spcBef>
                <a:spcPts val="360"/>
              </a:spcBef>
              <a:spcAft>
                <a:spcPts val="0"/>
              </a:spcAft>
              <a:buNone/>
            </a:pPr>
            <a:r>
              <a:t/>
            </a:r>
            <a:endParaRPr sz="1800">
              <a:solidFill>
                <a:schemeClr val="lt1"/>
              </a:solidFill>
            </a:endParaRPr>
          </a:p>
        </p:txBody>
      </p:sp>
      <p:pic>
        <p:nvPicPr>
          <p:cNvPr id="682" name="Google Shape;682;p80" title="Slide 58.mp3">
            <a:hlinkClick r:id="rId7"/>
          </p:cNvPr>
          <p:cNvPicPr preferRelativeResize="0"/>
          <p:nvPr/>
        </p:nvPicPr>
        <p:blipFill>
          <a:blip r:embed="rId8">
            <a:alphaModFix/>
          </a:blip>
          <a:stretch>
            <a:fillRect/>
          </a:stretch>
        </p:blipFill>
        <p:spPr>
          <a:xfrm>
            <a:off x="199775" y="4238194"/>
            <a:ext cx="700775" cy="7007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81"/>
          <p:cNvSpPr txBox="1"/>
          <p:nvPr>
            <p:ph type="title"/>
          </p:nvPr>
        </p:nvSpPr>
        <p:spPr>
          <a:xfrm>
            <a:off x="416850" y="131554"/>
            <a:ext cx="8229600" cy="561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References </a:t>
            </a:r>
            <a:endParaRPr/>
          </a:p>
        </p:txBody>
      </p:sp>
      <p:sp>
        <p:nvSpPr>
          <p:cNvPr id="688" name="Google Shape;688;p81"/>
          <p:cNvSpPr txBox="1"/>
          <p:nvPr>
            <p:ph idx="1" type="body"/>
          </p:nvPr>
        </p:nvSpPr>
        <p:spPr>
          <a:xfrm>
            <a:off x="457200" y="693150"/>
            <a:ext cx="8229600" cy="4089300"/>
          </a:xfrm>
          <a:prstGeom prst="rect">
            <a:avLst/>
          </a:prstGeom>
        </p:spPr>
        <p:txBody>
          <a:bodyPr anchorCtr="0" anchor="t" bIns="45700" lIns="91425" spcFirstLastPara="1" rIns="91425" wrap="square" tIns="45700">
            <a:noAutofit/>
          </a:bodyPr>
          <a:lstStyle/>
          <a:p>
            <a:pPr indent="-457200" lvl="0" marL="457200" rtl="0" algn="l">
              <a:lnSpc>
                <a:spcPct val="115000"/>
              </a:lnSpc>
              <a:spcBef>
                <a:spcPts val="0"/>
              </a:spcBef>
              <a:spcAft>
                <a:spcPts val="0"/>
              </a:spcAft>
              <a:buNone/>
            </a:pPr>
            <a:r>
              <a:rPr lang="en" sz="1000"/>
              <a:t>American Occupational Therapy Association [AOTA]. (2020a). Guidelines for systematic reviews. </a:t>
            </a:r>
            <a:r>
              <a:rPr i="1" lang="en" sz="1000"/>
              <a:t>American Journal of Occupational Therapy. </a:t>
            </a:r>
            <a:r>
              <a:rPr lang="en" sz="1000"/>
              <a:t>https://ajot.submit2aota.org/journals/ajot/forms/systematic_reviews.pdf</a:t>
            </a:r>
            <a:endParaRPr sz="1000">
              <a:highlight>
                <a:srgbClr val="FFFFFF"/>
              </a:highlight>
            </a:endParaRPr>
          </a:p>
          <a:p>
            <a:pPr indent="0" lvl="0" marL="0" rtl="0" algn="l">
              <a:lnSpc>
                <a:spcPct val="100000"/>
              </a:lnSpc>
              <a:spcBef>
                <a:spcPts val="0"/>
              </a:spcBef>
              <a:spcAft>
                <a:spcPts val="0"/>
              </a:spcAft>
              <a:buNone/>
            </a:pPr>
            <a:r>
              <a:t/>
            </a:r>
            <a:endParaRPr sz="1000">
              <a:highlight>
                <a:srgbClr val="FFFFFF"/>
              </a:highlight>
            </a:endParaRPr>
          </a:p>
          <a:p>
            <a:pPr indent="-457200" lvl="0" marL="457200" rtl="0" algn="l">
              <a:lnSpc>
                <a:spcPct val="100000"/>
              </a:lnSpc>
              <a:spcBef>
                <a:spcPts val="0"/>
              </a:spcBef>
              <a:spcAft>
                <a:spcPts val="0"/>
              </a:spcAft>
              <a:buNone/>
            </a:pPr>
            <a:r>
              <a:rPr lang="en" sz="1000">
                <a:highlight>
                  <a:srgbClr val="FFFFFF"/>
                </a:highlight>
              </a:rPr>
              <a:t>American Occupational Therapy Association [AOTA]. (2020b). Occupational therapy practice framework: Domain and process (4th ed.). 	</a:t>
            </a:r>
            <a:r>
              <a:rPr i="1" lang="en" sz="1000">
                <a:highlight>
                  <a:srgbClr val="FFFFFF"/>
                </a:highlight>
              </a:rPr>
              <a:t>American Journal of Occupational Therapy, 74</a:t>
            </a:r>
            <a:r>
              <a:rPr lang="en" sz="1000">
                <a:highlight>
                  <a:srgbClr val="FFFFFF"/>
                </a:highlight>
              </a:rPr>
              <a:t>(Suppl. 2), Article 7412410010. </a:t>
            </a:r>
            <a:r>
              <a:rPr lang="en" sz="1000">
                <a:highlight>
                  <a:srgbClr val="FFFFFF"/>
                </a:highlight>
                <a:uFill>
                  <a:noFill/>
                </a:uFill>
                <a:hlinkClick r:id="rId3"/>
              </a:rPr>
              <a:t>https://doi.org/10.5014/ajot.2020.74S2001</a:t>
            </a:r>
            <a:endParaRPr sz="1000">
              <a:highlight>
                <a:srgbClr val="FFFFFF"/>
              </a:highlight>
            </a:endParaRPr>
          </a:p>
          <a:p>
            <a:pPr indent="0" lvl="0" marL="0" rtl="0" algn="l">
              <a:lnSpc>
                <a:spcPct val="100000"/>
              </a:lnSpc>
              <a:spcBef>
                <a:spcPts val="0"/>
              </a:spcBef>
              <a:spcAft>
                <a:spcPts val="0"/>
              </a:spcAft>
              <a:buNone/>
            </a:pPr>
            <a:r>
              <a:t/>
            </a:r>
            <a:endParaRPr sz="1000">
              <a:highlight>
                <a:srgbClr val="FFFFFF"/>
              </a:highlight>
            </a:endParaRPr>
          </a:p>
          <a:p>
            <a:pPr indent="0" lvl="0" marL="0" rtl="0" algn="l">
              <a:lnSpc>
                <a:spcPct val="100000"/>
              </a:lnSpc>
              <a:spcBef>
                <a:spcPts val="0"/>
              </a:spcBef>
              <a:spcAft>
                <a:spcPts val="0"/>
              </a:spcAft>
              <a:buNone/>
            </a:pPr>
            <a:r>
              <a:rPr lang="en" sz="1000"/>
              <a:t>American Psychiatric Association. (2013).</a:t>
            </a:r>
            <a:r>
              <a:rPr i="1" lang="en" sz="1000"/>
              <a:t> Diagnostic and statistical manual of mental disorders</a:t>
            </a:r>
            <a:r>
              <a:rPr lang="en" sz="1000"/>
              <a:t> (5th ed.). Arlington, VA: Author</a:t>
            </a:r>
            <a:endParaRPr sz="1000"/>
          </a:p>
          <a:p>
            <a:pPr indent="0" lvl="0" marL="457200" rtl="0" algn="l">
              <a:lnSpc>
                <a:spcPct val="100000"/>
              </a:lnSpc>
              <a:spcBef>
                <a:spcPts val="0"/>
              </a:spcBef>
              <a:spcAft>
                <a:spcPts val="0"/>
              </a:spcAft>
              <a:buNone/>
            </a:pPr>
            <a:r>
              <a:t/>
            </a:r>
            <a:endParaRPr sz="1000">
              <a:highlight>
                <a:srgbClr val="FFFFFF"/>
              </a:highlight>
            </a:endParaRPr>
          </a:p>
          <a:p>
            <a:pPr indent="0" lvl="0" marL="0" rtl="0" algn="l">
              <a:lnSpc>
                <a:spcPct val="100000"/>
              </a:lnSpc>
              <a:spcBef>
                <a:spcPts val="0"/>
              </a:spcBef>
              <a:spcAft>
                <a:spcPts val="0"/>
              </a:spcAft>
              <a:buNone/>
            </a:pPr>
            <a:r>
              <a:rPr lang="en" sz="1000">
                <a:highlight>
                  <a:srgbClr val="FFFFFF"/>
                </a:highlight>
              </a:rPr>
              <a:t>Bay, E., &amp; Chan, R. R. (2019). Mindfulness-Based Versus Health Promotion Group Therapy After Traumatic Brain Injury. </a:t>
            </a:r>
            <a:r>
              <a:rPr i="1" lang="en" sz="1000">
                <a:highlight>
                  <a:srgbClr val="FFFFFF"/>
                </a:highlight>
              </a:rPr>
              <a:t>Journal of 	</a:t>
            </a:r>
            <a:endParaRPr i="1" sz="1000">
              <a:highlight>
                <a:srgbClr val="FFFFFF"/>
              </a:highlight>
            </a:endParaRPr>
          </a:p>
          <a:p>
            <a:pPr indent="457200" lvl="0" marL="0" rtl="0" algn="l">
              <a:lnSpc>
                <a:spcPct val="100000"/>
              </a:lnSpc>
              <a:spcBef>
                <a:spcPts val="0"/>
              </a:spcBef>
              <a:spcAft>
                <a:spcPts val="0"/>
              </a:spcAft>
              <a:buNone/>
            </a:pPr>
            <a:r>
              <a:rPr i="1" lang="en" sz="1000">
                <a:highlight>
                  <a:srgbClr val="FFFFFF"/>
                </a:highlight>
              </a:rPr>
              <a:t>Psychosocial Nursing and Mental Health Services.</a:t>
            </a:r>
            <a:r>
              <a:rPr lang="en" sz="1000">
                <a:highlight>
                  <a:srgbClr val="FFFFFF"/>
                </a:highlight>
              </a:rPr>
              <a:t>, </a:t>
            </a:r>
            <a:r>
              <a:rPr i="1" lang="en" sz="1000">
                <a:highlight>
                  <a:srgbClr val="FFFFFF"/>
                </a:highlight>
              </a:rPr>
              <a:t>57</a:t>
            </a:r>
            <a:r>
              <a:rPr lang="en" sz="1000">
                <a:highlight>
                  <a:srgbClr val="FFFFFF"/>
                </a:highlight>
              </a:rPr>
              <a:t>(1), 26–33. https://doi.org/10.3928/02793695-20180924-03 </a:t>
            </a:r>
            <a:endParaRPr sz="1000">
              <a:highlight>
                <a:srgbClr val="FFFFFF"/>
              </a:highlight>
            </a:endParaRPr>
          </a:p>
          <a:p>
            <a:pPr indent="-457200" lvl="0" marL="457200" rtl="0" algn="l">
              <a:lnSpc>
                <a:spcPct val="115000"/>
              </a:lnSpc>
              <a:spcBef>
                <a:spcPts val="1200"/>
              </a:spcBef>
              <a:spcAft>
                <a:spcPts val="0"/>
              </a:spcAft>
              <a:buNone/>
            </a:pPr>
            <a:r>
              <a:rPr lang="en" sz="1000"/>
              <a:t>BlueCross BlueShield [BCBS]. (2016, September 27). </a:t>
            </a:r>
            <a:r>
              <a:rPr i="1" lang="en" sz="1000"/>
              <a:t>The steep rise in concussion diagnoses in the U.S.</a:t>
            </a:r>
            <a:r>
              <a:rPr lang="en" sz="1000"/>
              <a:t> Blue Cross Blue Shield. https://www.bcbs.com/the-health-of-america/reports/the-steep-rise-concussion-diagnoses-the-us. </a:t>
            </a:r>
            <a:endParaRPr sz="900">
              <a:highlight>
                <a:srgbClr val="FFFFFF"/>
              </a:highlight>
            </a:endParaRPr>
          </a:p>
          <a:p>
            <a:pPr indent="-457200" lvl="0" marL="457200" rtl="0" algn="l">
              <a:lnSpc>
                <a:spcPct val="100000"/>
              </a:lnSpc>
              <a:spcBef>
                <a:spcPts val="1200"/>
              </a:spcBef>
              <a:spcAft>
                <a:spcPts val="0"/>
              </a:spcAft>
              <a:buNone/>
            </a:pPr>
            <a:r>
              <a:rPr lang="en" sz="1000"/>
              <a:t>Di Battista, A., Godfrey, C., Soo, C., Catroppa, C., Anderson, V. (2014) Depression and Health Related Quality of Life in Adolescent Survivors of a Traumatic Brain Injury: A Pilot Study. PLoS ONE 9(7): e101842. doi:10.1371/journal.pone.0101842</a:t>
            </a:r>
            <a:endParaRPr sz="1000"/>
          </a:p>
          <a:p>
            <a:pPr indent="0" lvl="0" marL="0" rtl="0" algn="l">
              <a:lnSpc>
                <a:spcPct val="100000"/>
              </a:lnSpc>
              <a:spcBef>
                <a:spcPts val="0"/>
              </a:spcBef>
              <a:spcAft>
                <a:spcPts val="0"/>
              </a:spcAft>
              <a:buNone/>
            </a:pPr>
            <a:r>
              <a:t/>
            </a:r>
            <a:endParaRPr sz="1000"/>
          </a:p>
          <a:p>
            <a:pPr indent="0" lvl="0" marL="0" rtl="0" algn="l">
              <a:lnSpc>
                <a:spcPct val="100000"/>
              </a:lnSpc>
              <a:spcBef>
                <a:spcPts val="0"/>
              </a:spcBef>
              <a:spcAft>
                <a:spcPts val="0"/>
              </a:spcAft>
              <a:buNone/>
            </a:pPr>
            <a:r>
              <a:rPr lang="en" sz="1000">
                <a:highlight>
                  <a:srgbClr val="FFFFFF"/>
                </a:highlight>
              </a:rPr>
              <a:t>Donnelly, K. Z., Baker, K., Pierce, R., St. Ivany, A. R., Barr, P. J., &amp; Bruce, M. L. (2021). A retrospective study on the acceptability, </a:t>
            </a:r>
            <a:endParaRPr sz="1000">
              <a:highlight>
                <a:srgbClr val="FFFFFF"/>
              </a:highlight>
            </a:endParaRPr>
          </a:p>
          <a:p>
            <a:pPr indent="0" lvl="0" marL="457200" rtl="0" algn="l">
              <a:lnSpc>
                <a:spcPct val="100000"/>
              </a:lnSpc>
              <a:spcBef>
                <a:spcPts val="0"/>
              </a:spcBef>
              <a:spcAft>
                <a:spcPts val="0"/>
              </a:spcAft>
              <a:buNone/>
            </a:pPr>
            <a:r>
              <a:rPr lang="en" sz="1000">
                <a:highlight>
                  <a:srgbClr val="FFFFFF"/>
                </a:highlight>
              </a:rPr>
              <a:t>feasibility, and effectiveness of LoveYourBrain Yoga for people with traumatic brain injury and caregivers. </a:t>
            </a:r>
            <a:r>
              <a:rPr i="1" lang="en" sz="1000">
                <a:highlight>
                  <a:srgbClr val="FFFFFF"/>
                </a:highlight>
              </a:rPr>
              <a:t>Disability and Rehabilitation.</a:t>
            </a:r>
            <a:r>
              <a:rPr lang="en" sz="1000">
                <a:highlight>
                  <a:srgbClr val="FFFFFF"/>
                </a:highlight>
              </a:rPr>
              <a:t>, </a:t>
            </a:r>
            <a:r>
              <a:rPr i="1" lang="en" sz="1000">
                <a:highlight>
                  <a:srgbClr val="FFFFFF"/>
                </a:highlight>
              </a:rPr>
              <a:t>43</a:t>
            </a:r>
            <a:r>
              <a:rPr lang="en" sz="1000">
                <a:highlight>
                  <a:srgbClr val="FFFFFF"/>
                </a:highlight>
              </a:rPr>
              <a:t>(12), 1764–1775. </a:t>
            </a:r>
            <a:r>
              <a:rPr lang="en" sz="1000">
                <a:highlight>
                  <a:srgbClr val="FFFFFF"/>
                </a:highlight>
                <a:uFill>
                  <a:noFill/>
                </a:uFill>
                <a:hlinkClick r:id="rId4"/>
              </a:rPr>
              <a:t>A retrospective study on the acceptability, feasibility, and effectiveness of LoveYourBrain Yoga for people with traumatic brain injury and caregivers</a:t>
            </a:r>
            <a:endParaRPr sz="1000">
              <a:highlight>
                <a:srgbClr val="FFFFFF"/>
              </a:highlight>
            </a:endParaRPr>
          </a:p>
          <a:p>
            <a:pPr indent="0" lvl="0" marL="0" rtl="0" algn="l">
              <a:lnSpc>
                <a:spcPct val="100000"/>
              </a:lnSpc>
              <a:spcBef>
                <a:spcPts val="0"/>
              </a:spcBef>
              <a:spcAft>
                <a:spcPts val="0"/>
              </a:spcAft>
              <a:buNone/>
            </a:pPr>
            <a:r>
              <a:t/>
            </a:r>
            <a:endParaRPr sz="1000">
              <a:highlight>
                <a:srgbClr val="FFFFFF"/>
              </a:highlight>
            </a:endParaRPr>
          </a:p>
          <a:p>
            <a:pPr indent="0" lvl="0" marL="0" rtl="0" algn="l">
              <a:lnSpc>
                <a:spcPct val="100000"/>
              </a:lnSpc>
              <a:spcBef>
                <a:spcPts val="0"/>
              </a:spcBef>
              <a:spcAft>
                <a:spcPts val="0"/>
              </a:spcAft>
              <a:buNone/>
            </a:pPr>
            <a:r>
              <a:rPr lang="en" sz="1000">
                <a:highlight>
                  <a:srgbClr val="FFFFFF"/>
                </a:highlight>
              </a:rPr>
              <a:t>Gauvin-Lepage, J., Friedman, D., Grilli, L., Sufrategui, M., De Matteo, C., Iverson, G. L., &amp; Gagnon, I. (2020). Effectiveness of an </a:t>
            </a:r>
            <a:endParaRPr sz="1000">
              <a:highlight>
                <a:srgbClr val="FFFFFF"/>
              </a:highlight>
            </a:endParaRPr>
          </a:p>
          <a:p>
            <a:pPr indent="0" lvl="0" marL="457200" rtl="0" algn="l">
              <a:lnSpc>
                <a:spcPct val="100000"/>
              </a:lnSpc>
              <a:spcBef>
                <a:spcPts val="0"/>
              </a:spcBef>
              <a:spcAft>
                <a:spcPts val="0"/>
              </a:spcAft>
              <a:buNone/>
            </a:pPr>
            <a:r>
              <a:rPr lang="en" sz="1000">
                <a:highlight>
                  <a:srgbClr val="FFFFFF"/>
                </a:highlight>
              </a:rPr>
              <a:t>Exercise-Based Active Rehabilitation Intervention for Youth Who Are Slow to Recover After Concussion. </a:t>
            </a:r>
            <a:r>
              <a:rPr i="1" lang="en" sz="1000">
                <a:highlight>
                  <a:srgbClr val="FFFFFF"/>
                </a:highlight>
              </a:rPr>
              <a:t>Clinical Journal of Sport Medicine.</a:t>
            </a:r>
            <a:r>
              <a:rPr lang="en" sz="1000">
                <a:highlight>
                  <a:srgbClr val="FFFFFF"/>
                </a:highlight>
              </a:rPr>
              <a:t>, </a:t>
            </a:r>
            <a:r>
              <a:rPr i="1" lang="en" sz="1000">
                <a:highlight>
                  <a:srgbClr val="FFFFFF"/>
                </a:highlight>
              </a:rPr>
              <a:t>30</a:t>
            </a:r>
            <a:r>
              <a:rPr lang="en" sz="1000">
                <a:highlight>
                  <a:srgbClr val="FFFFFF"/>
                </a:highlight>
              </a:rPr>
              <a:t>(5), 423–432. https://doi.org/10.1097/JSM.0000000000000634</a:t>
            </a:r>
            <a:endParaRPr sz="1000">
              <a:highlight>
                <a:srgbClr val="FFFFFF"/>
              </a:highlight>
            </a:endParaRPr>
          </a:p>
          <a:p>
            <a:pPr indent="0" lvl="0" marL="0" rtl="0" algn="l">
              <a:lnSpc>
                <a:spcPct val="100000"/>
              </a:lnSpc>
              <a:spcBef>
                <a:spcPts val="0"/>
              </a:spcBef>
              <a:spcAft>
                <a:spcPts val="0"/>
              </a:spcAft>
              <a:buNone/>
            </a:pPr>
            <a:r>
              <a:t/>
            </a:r>
            <a:endParaRPr sz="1000">
              <a:highlight>
                <a:srgbClr val="FFFFFF"/>
              </a:highlight>
            </a:endParaRPr>
          </a:p>
          <a:p>
            <a:pPr indent="0" lvl="0" marL="457200" rtl="0" algn="l">
              <a:spcBef>
                <a:spcPts val="0"/>
              </a:spcBef>
              <a:spcAft>
                <a:spcPts val="0"/>
              </a:spcAft>
              <a:buNone/>
            </a:pPr>
            <a:r>
              <a:t/>
            </a:r>
            <a:endParaRPr sz="1000"/>
          </a:p>
          <a:p>
            <a:pPr indent="0" lvl="0" marL="0" rtl="0" algn="l">
              <a:lnSpc>
                <a:spcPct val="115000"/>
              </a:lnSpc>
              <a:spcBef>
                <a:spcPts val="0"/>
              </a:spcBef>
              <a:spcAft>
                <a:spcPts val="0"/>
              </a:spcAft>
              <a:buNone/>
            </a:pPr>
            <a:r>
              <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8"/>
          <p:cNvPicPr preferRelativeResize="0"/>
          <p:nvPr/>
        </p:nvPicPr>
        <p:blipFill>
          <a:blip r:embed="rId3">
            <a:alphaModFix/>
          </a:blip>
          <a:stretch>
            <a:fillRect/>
          </a:stretch>
        </p:blipFill>
        <p:spPr>
          <a:xfrm>
            <a:off x="426550" y="328825"/>
            <a:ext cx="8290899" cy="4116950"/>
          </a:xfrm>
          <a:prstGeom prst="rect">
            <a:avLst/>
          </a:prstGeom>
          <a:noFill/>
          <a:ln>
            <a:noFill/>
          </a:ln>
        </p:spPr>
      </p:pic>
      <p:sp>
        <p:nvSpPr>
          <p:cNvPr id="142" name="Google Shape;142;p28"/>
          <p:cNvSpPr txBox="1"/>
          <p:nvPr/>
        </p:nvSpPr>
        <p:spPr>
          <a:xfrm>
            <a:off x="7968650" y="4586075"/>
            <a:ext cx="1089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rebuchet MS"/>
                <a:ea typeface="Trebuchet MS"/>
                <a:cs typeface="Trebuchet MS"/>
                <a:sym typeface="Trebuchet MS"/>
              </a:rPr>
              <a:t>(BCBS, 2016)</a:t>
            </a:r>
            <a:endParaRPr sz="1200">
              <a:latin typeface="Trebuchet MS"/>
              <a:ea typeface="Trebuchet MS"/>
              <a:cs typeface="Trebuchet MS"/>
              <a:sym typeface="Trebuchet MS"/>
            </a:endParaRPr>
          </a:p>
        </p:txBody>
      </p:sp>
      <p:pic>
        <p:nvPicPr>
          <p:cNvPr id="143" name="Google Shape;143;p28" title="Slide 6.mp3">
            <a:hlinkClick r:id="rId4"/>
          </p:cNvPr>
          <p:cNvPicPr preferRelativeResize="0"/>
          <p:nvPr/>
        </p:nvPicPr>
        <p:blipFill>
          <a:blip r:embed="rId5">
            <a:alphaModFix/>
          </a:blip>
          <a:stretch>
            <a:fillRect/>
          </a:stretch>
        </p:blipFill>
        <p:spPr>
          <a:xfrm>
            <a:off x="152400" y="4598175"/>
            <a:ext cx="392925" cy="3929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82"/>
          <p:cNvSpPr txBox="1"/>
          <p:nvPr>
            <p:ph type="title"/>
          </p:nvPr>
        </p:nvSpPr>
        <p:spPr>
          <a:xfrm>
            <a:off x="325175" y="139804"/>
            <a:ext cx="8229600" cy="561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References</a:t>
            </a:r>
            <a:endParaRPr/>
          </a:p>
        </p:txBody>
      </p:sp>
      <p:sp>
        <p:nvSpPr>
          <p:cNvPr id="694" name="Google Shape;694;p82"/>
          <p:cNvSpPr txBox="1"/>
          <p:nvPr>
            <p:ph idx="1" type="body"/>
          </p:nvPr>
        </p:nvSpPr>
        <p:spPr>
          <a:xfrm>
            <a:off x="285750" y="617725"/>
            <a:ext cx="8572500" cy="332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000">
                <a:highlight>
                  <a:schemeClr val="lt1"/>
                </a:highlight>
              </a:rPr>
              <a:t>Hanks, R. A., Rapport, L. J., Wertheimer, J., &amp; Koviak, C. (2012). Randomized controlled trial of peer mentoring for individuals with </a:t>
            </a:r>
            <a:endParaRPr sz="1000">
              <a:highlight>
                <a:schemeClr val="lt1"/>
              </a:highlight>
            </a:endParaRPr>
          </a:p>
          <a:p>
            <a:pPr indent="0" lvl="0" marL="457200" rtl="0" algn="l">
              <a:spcBef>
                <a:spcPts val="0"/>
              </a:spcBef>
              <a:spcAft>
                <a:spcPts val="0"/>
              </a:spcAft>
              <a:buNone/>
            </a:pPr>
            <a:r>
              <a:rPr lang="en" sz="1000">
                <a:highlight>
                  <a:schemeClr val="lt1"/>
                </a:highlight>
              </a:rPr>
              <a:t>traumatic brain injury and their significant others. </a:t>
            </a:r>
            <a:r>
              <a:rPr i="1" lang="en" sz="1000"/>
              <a:t>Archives of Physical Medicine and Rehabilitation</a:t>
            </a:r>
            <a:r>
              <a:rPr lang="en" sz="1000"/>
              <a:t>, </a:t>
            </a:r>
            <a:r>
              <a:rPr i="1" lang="en" sz="1000"/>
              <a:t>93</a:t>
            </a:r>
            <a:r>
              <a:rPr lang="en" sz="1000"/>
              <a:t>(8), 1297–1304. </a:t>
            </a:r>
            <a:r>
              <a:rPr lang="en" sz="1000" u="sng">
                <a:hlinkClick r:id="rId3"/>
              </a:rPr>
              <a:t>https://doi.org/10.1016/j.apmr.2012.04.027</a:t>
            </a:r>
            <a:endParaRPr sz="1000"/>
          </a:p>
          <a:p>
            <a:pPr indent="0" lvl="0" marL="457200" rtl="0" algn="l">
              <a:spcBef>
                <a:spcPts val="0"/>
              </a:spcBef>
              <a:spcAft>
                <a:spcPts val="0"/>
              </a:spcAft>
              <a:buNone/>
            </a:pPr>
            <a:r>
              <a:t/>
            </a:r>
            <a:endParaRPr sz="1000"/>
          </a:p>
          <a:p>
            <a:pPr indent="-457200" lvl="0" marL="457200" rtl="0" algn="l">
              <a:spcBef>
                <a:spcPts val="0"/>
              </a:spcBef>
              <a:spcAft>
                <a:spcPts val="0"/>
              </a:spcAft>
              <a:buNone/>
            </a:pPr>
            <a:r>
              <a:rPr lang="en" sz="1000">
                <a:highlight>
                  <a:srgbClr val="FFFFFF"/>
                </a:highlight>
              </a:rPr>
              <a:t>Hoek, A. E., Joosten, M., Dippel, D. W., Van Beeck, E. F., van den Hengel, L., Dijkstra, B., ... &amp; Rood, P. P. (2021). Effect of Video Discharge Instructions for Patients With Mild Traumatic Brain Injury in the Emergency Department: A Randomized Controlled Trial. </a:t>
            </a:r>
            <a:r>
              <a:rPr i="1" lang="en" sz="1000">
                <a:highlight>
                  <a:srgbClr val="FFFFFF"/>
                </a:highlight>
              </a:rPr>
              <a:t>Annals of Emergency Medicine Journal of the American College of Emergency Physicians.</a:t>
            </a:r>
            <a:r>
              <a:rPr lang="en" sz="1000">
                <a:highlight>
                  <a:srgbClr val="FFFFFF"/>
                </a:highlight>
              </a:rPr>
              <a:t>, </a:t>
            </a:r>
            <a:r>
              <a:rPr i="1" lang="en" sz="1000">
                <a:highlight>
                  <a:srgbClr val="FFFFFF"/>
                </a:highlight>
              </a:rPr>
              <a:t>77</a:t>
            </a:r>
            <a:r>
              <a:rPr lang="en" sz="1000">
                <a:highlight>
                  <a:srgbClr val="FFFFFF"/>
                </a:highlight>
              </a:rPr>
              <a:t>(3), 327–337. https://doi.org/S0196-0644(20)31354-8 </a:t>
            </a:r>
            <a:endParaRPr sz="900"/>
          </a:p>
          <a:p>
            <a:pPr indent="-514350" lvl="0" marL="514350" rtl="0" algn="l">
              <a:lnSpc>
                <a:spcPct val="115000"/>
              </a:lnSpc>
              <a:spcBef>
                <a:spcPts val="1200"/>
              </a:spcBef>
              <a:spcAft>
                <a:spcPts val="0"/>
              </a:spcAft>
              <a:buNone/>
            </a:pPr>
            <a:r>
              <a:rPr lang="en" sz="1000"/>
              <a:t>Mayo Foundation for Medical Education and Research. (2018, May 4). </a:t>
            </a:r>
            <a:r>
              <a:rPr i="1" lang="en" sz="1000"/>
              <a:t>Anxiety disorders</a:t>
            </a:r>
            <a:r>
              <a:rPr lang="en" sz="1000"/>
              <a:t>. Mayo Clinic. https://www.mayoclinic.org/diseases-conditions/anxiety/symptoms-causes/syc-20350961. </a:t>
            </a:r>
            <a:endParaRPr sz="900"/>
          </a:p>
          <a:p>
            <a:pPr indent="0" lvl="0" marL="0" rtl="0" algn="l">
              <a:lnSpc>
                <a:spcPct val="115000"/>
              </a:lnSpc>
              <a:spcBef>
                <a:spcPts val="1200"/>
              </a:spcBef>
              <a:spcAft>
                <a:spcPts val="0"/>
              </a:spcAft>
              <a:buNone/>
            </a:pPr>
            <a:r>
              <a:rPr lang="en" sz="1000"/>
              <a:t>Pheifer, T. (n.d.). Post-Concussion Syndrome: Symptoms, Treatments, Tests, Recovery, and More. Retrieved from </a:t>
            </a:r>
            <a:endParaRPr sz="1000"/>
          </a:p>
          <a:p>
            <a:pPr indent="457200" lvl="0" marL="0" rtl="0" algn="l">
              <a:lnSpc>
                <a:spcPct val="115000"/>
              </a:lnSpc>
              <a:spcBef>
                <a:spcPts val="0"/>
              </a:spcBef>
              <a:spcAft>
                <a:spcPts val="0"/>
              </a:spcAft>
              <a:buNone/>
            </a:pPr>
            <a:r>
              <a:rPr lang="en" sz="1000" u="sng">
                <a:hlinkClick r:id="rId4"/>
              </a:rPr>
              <a:t>https://www.webmd.com/brain/post-concussion-syndrome</a:t>
            </a:r>
            <a:endParaRPr sz="1000"/>
          </a:p>
          <a:p>
            <a:pPr indent="457200" lvl="0" marL="0" rtl="0" algn="l">
              <a:lnSpc>
                <a:spcPct val="115000"/>
              </a:lnSpc>
              <a:spcBef>
                <a:spcPts val="0"/>
              </a:spcBef>
              <a:spcAft>
                <a:spcPts val="0"/>
              </a:spcAft>
              <a:buNone/>
            </a:pPr>
            <a:r>
              <a:t/>
            </a:r>
            <a:endParaRPr sz="1000"/>
          </a:p>
          <a:p>
            <a:pPr indent="-457200" lvl="0" marL="457200" rtl="0" algn="l">
              <a:lnSpc>
                <a:spcPct val="115000"/>
              </a:lnSpc>
              <a:spcBef>
                <a:spcPts val="0"/>
              </a:spcBef>
              <a:spcAft>
                <a:spcPts val="0"/>
              </a:spcAft>
              <a:buNone/>
            </a:pPr>
            <a:r>
              <a:rPr lang="en" sz="1000">
                <a:highlight>
                  <a:srgbClr val="FFFFFF"/>
                </a:highlight>
              </a:rPr>
              <a:t>Quinn, D. K., Mayer, A. R., Master, C. L., &amp; Fann, J. R. (2018). Prolonged Postconcussive Symptoms. </a:t>
            </a:r>
            <a:r>
              <a:rPr i="1" lang="en" sz="1000">
                <a:highlight>
                  <a:srgbClr val="FFFFFF"/>
                </a:highlight>
              </a:rPr>
              <a:t>The American journal of psychiatry</a:t>
            </a:r>
            <a:r>
              <a:rPr lang="en" sz="1000">
                <a:highlight>
                  <a:srgbClr val="FFFFFF"/>
                </a:highlight>
              </a:rPr>
              <a:t>, </a:t>
            </a:r>
            <a:r>
              <a:rPr i="1" lang="en" sz="1000">
                <a:highlight>
                  <a:srgbClr val="FFFFFF"/>
                </a:highlight>
              </a:rPr>
              <a:t>175</a:t>
            </a:r>
            <a:r>
              <a:rPr lang="en" sz="1000">
                <a:highlight>
                  <a:srgbClr val="FFFFFF"/>
                </a:highlight>
              </a:rPr>
              <a:t>(2), 103–111. https://doi.org/10.1176/appi.ajp.2017.17020235</a:t>
            </a:r>
            <a:endParaRPr sz="1000"/>
          </a:p>
          <a:p>
            <a:pPr indent="-457200" lvl="0" marL="457200" rtl="0" algn="l">
              <a:lnSpc>
                <a:spcPct val="115000"/>
              </a:lnSpc>
              <a:spcBef>
                <a:spcPts val="1200"/>
              </a:spcBef>
              <a:spcAft>
                <a:spcPts val="0"/>
              </a:spcAft>
              <a:buNone/>
            </a:pPr>
            <a:r>
              <a:rPr i="1" lang="en" sz="1000"/>
              <a:t>Rivermead post-concussion symptom questionnaire</a:t>
            </a:r>
            <a:r>
              <a:rPr lang="en" sz="1000"/>
              <a:t>. Shirley Ryan AbilityLab. (n.d.). https://www.sralab.org/rehabilitation-measures/rivermead-post-concussion-symptom-questionnaire. </a:t>
            </a:r>
            <a:endParaRPr sz="900"/>
          </a:p>
          <a:p>
            <a:pPr indent="-457200" lvl="0" marL="457200" rtl="0" algn="l">
              <a:lnSpc>
                <a:spcPct val="115000"/>
              </a:lnSpc>
              <a:spcBef>
                <a:spcPts val="1200"/>
              </a:spcBef>
              <a:spcAft>
                <a:spcPts val="0"/>
              </a:spcAft>
              <a:buNone/>
            </a:pPr>
            <a:r>
              <a:rPr lang="en" sz="1000"/>
              <a:t>Rytter, H. M., Westenbaek, K., Henriksen, H., Christiansen, P., &amp; Humle, F. (2019). Specialized interdisciplinary rehabilitation reduces persistent post-concussive symptoms: a randomized clinical trial. </a:t>
            </a:r>
            <a:r>
              <a:rPr i="1" lang="en" sz="1000"/>
              <a:t>Brain Injury : BI.</a:t>
            </a:r>
            <a:r>
              <a:rPr lang="en" sz="1000"/>
              <a:t>, </a:t>
            </a:r>
            <a:r>
              <a:rPr i="1" lang="en" sz="1000"/>
              <a:t>33</a:t>
            </a:r>
            <a:r>
              <a:rPr lang="en" sz="1000"/>
              <a:t>(3), 266–281. </a:t>
            </a:r>
            <a:r>
              <a:rPr lang="en" sz="1000">
                <a:uFill>
                  <a:noFill/>
                </a:uFill>
                <a:hlinkClick r:id="rId5"/>
              </a:rPr>
              <a:t>https://doi.org/10.1080/02699052.2018.1552022</a:t>
            </a:r>
            <a:endParaRPr sz="1000"/>
          </a:p>
          <a:p>
            <a:pPr indent="0" lvl="0" marL="0" rtl="0" algn="l">
              <a:lnSpc>
                <a:spcPct val="115000"/>
              </a:lnSpc>
              <a:spcBef>
                <a:spcPts val="0"/>
              </a:spcBef>
              <a:spcAft>
                <a:spcPts val="0"/>
              </a:spcAft>
              <a:buNone/>
            </a:pPr>
            <a:r>
              <a:t/>
            </a:r>
            <a:endParaRPr sz="1000"/>
          </a:p>
          <a:p>
            <a:pPr indent="-457200" lvl="0" marL="457200" rtl="0" algn="l">
              <a:lnSpc>
                <a:spcPct val="115000"/>
              </a:lnSpc>
              <a:spcBef>
                <a:spcPts val="0"/>
              </a:spcBef>
              <a:spcAft>
                <a:spcPts val="0"/>
              </a:spcAft>
              <a:buNone/>
            </a:pPr>
            <a:r>
              <a:rPr lang="en" sz="1000"/>
              <a:t>Sasse, N., Gibbons, H., Wilson, L., Martinez, R., Sehmisch, S., von Wild, K., &amp; von Steinbüchel, N. (2014). Coping strategies in individuals after 	traumatic brain injury: associations with health-related quality of life. </a:t>
            </a:r>
            <a:r>
              <a:rPr i="1" lang="en" sz="1000"/>
              <a:t>Disability and Rehabilitation.</a:t>
            </a:r>
            <a:r>
              <a:rPr lang="en" sz="1000"/>
              <a:t>, </a:t>
            </a:r>
            <a:r>
              <a:rPr i="1" lang="en" sz="1000"/>
              <a:t>36</a:t>
            </a:r>
            <a:r>
              <a:rPr lang="en" sz="1000"/>
              <a:t>(25), 2152–2160. https://doi.org/10.3109/09638288.2014.893029</a:t>
            </a:r>
            <a:endParaRPr sz="1000"/>
          </a:p>
          <a:p>
            <a:pPr indent="0" lvl="0" marL="457200" rtl="0" algn="l">
              <a:lnSpc>
                <a:spcPct val="115000"/>
              </a:lnSpc>
              <a:spcBef>
                <a:spcPts val="0"/>
              </a:spcBef>
              <a:spcAft>
                <a:spcPts val="0"/>
              </a:spcAft>
              <a:buNone/>
            </a:pPr>
            <a:r>
              <a:t/>
            </a:r>
            <a:endParaRPr sz="1000"/>
          </a:p>
          <a:p>
            <a:pPr indent="0" lvl="0" marL="457200" rtl="0" algn="l">
              <a:spcBef>
                <a:spcPts val="360"/>
              </a:spcBef>
              <a:spcAft>
                <a:spcPts val="0"/>
              </a:spcAft>
              <a:buNone/>
            </a:pPr>
            <a:r>
              <a:t/>
            </a:r>
            <a:endParaRPr sz="10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83"/>
          <p:cNvSpPr txBox="1"/>
          <p:nvPr>
            <p:ph type="title"/>
          </p:nvPr>
        </p:nvSpPr>
        <p:spPr>
          <a:xfrm>
            <a:off x="457200" y="118028"/>
            <a:ext cx="8229600" cy="632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References</a:t>
            </a:r>
            <a:endParaRPr/>
          </a:p>
        </p:txBody>
      </p:sp>
      <p:sp>
        <p:nvSpPr>
          <p:cNvPr id="700" name="Google Shape;700;p83"/>
          <p:cNvSpPr txBox="1"/>
          <p:nvPr>
            <p:ph idx="1" type="body"/>
          </p:nvPr>
        </p:nvSpPr>
        <p:spPr>
          <a:xfrm>
            <a:off x="493050" y="598025"/>
            <a:ext cx="8418000" cy="332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000"/>
              <a:t>Suffoletto, B., Wagner, A. K., Arenth, P. M., Calabria, J., Kingsley, E., Kristan, J., &amp; Callaway, C. W. (2013). Mobile phone text messaging </a:t>
            </a:r>
            <a:endParaRPr sz="1000"/>
          </a:p>
          <a:p>
            <a:pPr indent="0" lvl="0" marL="457200" rtl="0" algn="l">
              <a:lnSpc>
                <a:spcPct val="115000"/>
              </a:lnSpc>
              <a:spcBef>
                <a:spcPts val="0"/>
              </a:spcBef>
              <a:spcAft>
                <a:spcPts val="0"/>
              </a:spcAft>
              <a:buNone/>
            </a:pPr>
            <a:r>
              <a:rPr lang="en" sz="1000"/>
              <a:t>to assess symptoms after mild traumatic brain injury and provide self-care support: a pilot study. </a:t>
            </a:r>
            <a:r>
              <a:rPr i="1" lang="en" sz="1000"/>
              <a:t>Journal of Head Trauma Rehabilitation.</a:t>
            </a:r>
            <a:r>
              <a:rPr lang="en" sz="1000"/>
              <a:t>, </a:t>
            </a:r>
            <a:r>
              <a:rPr i="1" lang="en" sz="1000"/>
              <a:t>28</a:t>
            </a:r>
            <a:r>
              <a:rPr lang="en" sz="1000"/>
              <a:t>(4), 302–312. https://doi.org/10.1097/HTR.0b013e3182847468</a:t>
            </a:r>
            <a:endParaRPr sz="1000">
              <a:highlight>
                <a:srgbClr val="FFFFFF"/>
              </a:highlight>
            </a:endParaRPr>
          </a:p>
          <a:p>
            <a:pPr indent="-457200" lvl="0" marL="457200" rtl="0" algn="l">
              <a:lnSpc>
                <a:spcPct val="115000"/>
              </a:lnSpc>
              <a:spcBef>
                <a:spcPts val="1000"/>
              </a:spcBef>
              <a:spcAft>
                <a:spcPts val="0"/>
              </a:spcAft>
              <a:buNone/>
            </a:pPr>
            <a:r>
              <a:rPr lang="en" sz="1000">
                <a:highlight>
                  <a:srgbClr val="FFFFFF"/>
                </a:highlight>
              </a:rPr>
              <a:t>Tomlin, G., Borgetto, B., &amp; Tomlin, G. (2011). Research Pyramid: a new evidence-based practice model for occupational therapy. </a:t>
            </a:r>
            <a:r>
              <a:rPr i="1" lang="en" sz="1000"/>
              <a:t>The American Journal of Occupational Therapy : Official Publication of the American Occupational Therapy Association</a:t>
            </a:r>
            <a:r>
              <a:rPr lang="en" sz="1000">
                <a:highlight>
                  <a:srgbClr val="FFFFFF"/>
                </a:highlight>
              </a:rPr>
              <a:t>, </a:t>
            </a:r>
            <a:r>
              <a:rPr i="1" lang="en" sz="1000"/>
              <a:t>65</a:t>
            </a:r>
            <a:r>
              <a:rPr lang="en" sz="1000">
                <a:highlight>
                  <a:srgbClr val="FFFFFF"/>
                </a:highlight>
              </a:rPr>
              <a:t>(2), 189–196. https://doi.org/10.5014/ajot.2011.000828</a:t>
            </a:r>
            <a:endParaRPr sz="1000"/>
          </a:p>
          <a:p>
            <a:pPr indent="-457200" lvl="0" marL="457200" rtl="0" algn="l">
              <a:lnSpc>
                <a:spcPct val="115000"/>
              </a:lnSpc>
              <a:spcBef>
                <a:spcPts val="1200"/>
              </a:spcBef>
              <a:spcAft>
                <a:spcPts val="0"/>
              </a:spcAft>
              <a:buNone/>
            </a:pPr>
            <a:r>
              <a:rPr lang="en" sz="1000"/>
              <a:t>U.S. Department of Health and Human Services. (n.d.). </a:t>
            </a:r>
            <a:r>
              <a:rPr i="1" lang="en" sz="1000"/>
              <a:t>Nimh " depression</a:t>
            </a:r>
            <a:r>
              <a:rPr lang="en" sz="1000"/>
              <a:t>. National Institute of Mental Health. https://www.nimh.nih.gov/health/topics/depression. </a:t>
            </a:r>
            <a:endParaRPr sz="900"/>
          </a:p>
          <a:p>
            <a:pPr indent="-457200" lvl="0" marL="457200" rtl="0" algn="l">
              <a:lnSpc>
                <a:spcPct val="115000"/>
              </a:lnSpc>
              <a:spcBef>
                <a:spcPts val="1200"/>
              </a:spcBef>
              <a:spcAft>
                <a:spcPts val="0"/>
              </a:spcAft>
              <a:buNone/>
            </a:pPr>
            <a:r>
              <a:rPr lang="en" sz="1000"/>
              <a:t>Wise, E. K., Hoffman, J. M., Powell, J. M., Bombardier, C. H., &amp; Bell, K. R. (2012). Benefits of Exercise Maintenance After Traumatic Brain 	Injury. </a:t>
            </a:r>
            <a:r>
              <a:rPr i="1" lang="en" sz="1000"/>
              <a:t>Archives of Physical Medicine and Rehabilitation.</a:t>
            </a:r>
            <a:r>
              <a:rPr lang="en" sz="1000"/>
              <a:t>, </a:t>
            </a:r>
            <a:r>
              <a:rPr i="1" lang="en" sz="1000"/>
              <a:t>93</a:t>
            </a:r>
            <a:r>
              <a:rPr lang="en" sz="1000"/>
              <a:t>, 1319–1323. </a:t>
            </a:r>
            <a:r>
              <a:rPr lang="en" sz="1000">
                <a:uFill>
                  <a:noFill/>
                </a:uFill>
                <a:hlinkClick r:id="rId3"/>
              </a:rPr>
              <a:t>https://doi.org/10.1016/j.apmr.2012.05.009</a:t>
            </a:r>
            <a:endParaRPr sz="1000"/>
          </a:p>
          <a:p>
            <a:pPr indent="457200" lvl="0" marL="0" rtl="0" algn="l">
              <a:lnSpc>
                <a:spcPct val="115000"/>
              </a:lnSpc>
              <a:spcBef>
                <a:spcPts val="0"/>
              </a:spcBef>
              <a:spcAft>
                <a:spcPts val="0"/>
              </a:spcAft>
              <a:buNone/>
            </a:pPr>
            <a:r>
              <a:t/>
            </a:r>
            <a:endParaRPr sz="1000"/>
          </a:p>
          <a:p>
            <a:pPr indent="0" lvl="0" marL="0" rtl="0" algn="l">
              <a:spcBef>
                <a:spcPts val="360"/>
              </a:spcBef>
              <a:spcAft>
                <a:spcPts val="0"/>
              </a:spcAft>
              <a:buNone/>
            </a:pPr>
            <a:r>
              <a:rPr lang="en" sz="1000"/>
              <a:t>Wright, S. (n.d.). Concussion: Symptoms, Causes, Diagnosis, Treatments, &amp; Recovery. Retrieved from </a:t>
            </a:r>
            <a:endParaRPr sz="1000"/>
          </a:p>
          <a:p>
            <a:pPr indent="457200" lvl="0" marL="0" rtl="0" algn="l">
              <a:spcBef>
                <a:spcPts val="360"/>
              </a:spcBef>
              <a:spcAft>
                <a:spcPts val="0"/>
              </a:spcAft>
              <a:buNone/>
            </a:pPr>
            <a:r>
              <a:rPr lang="en" sz="1000">
                <a:uFill>
                  <a:noFill/>
                </a:uFill>
                <a:hlinkClick r:id="rId4"/>
              </a:rPr>
              <a:t>https://www.webmd.com/brain/concussion-traumatic-brain-injury-symptoms-causes-treatments</a:t>
            </a:r>
            <a:endParaRPr sz="1000"/>
          </a:p>
          <a:p>
            <a:pPr indent="457200" lvl="0" marL="0" rtl="0" algn="l">
              <a:spcBef>
                <a:spcPts val="360"/>
              </a:spcBef>
              <a:spcAft>
                <a:spcPts val="0"/>
              </a:spcAft>
              <a:buNone/>
            </a:pPr>
            <a:r>
              <a:t/>
            </a:r>
            <a:endParaRPr sz="1000"/>
          </a:p>
          <a:p>
            <a:pPr indent="-457200" lvl="0" marL="457200" rtl="0" algn="l">
              <a:spcBef>
                <a:spcPts val="0"/>
              </a:spcBef>
              <a:spcAft>
                <a:spcPts val="0"/>
              </a:spcAft>
              <a:buNone/>
            </a:pPr>
            <a:r>
              <a:rPr lang="en" sz="1000"/>
              <a:t>Veliz, P., McCabe, S. E., Eckner, J. T., &amp; Schulenberg, J. E. (2017). Prevalence of concussion among us adolescents and correlated factors. </a:t>
            </a:r>
            <a:r>
              <a:rPr i="1" lang="en" sz="1000"/>
              <a:t>JAMA</a:t>
            </a:r>
            <a:r>
              <a:rPr lang="en" sz="1000"/>
              <a:t>, </a:t>
            </a:r>
            <a:r>
              <a:rPr i="1" lang="en" sz="1000"/>
              <a:t>318</a:t>
            </a:r>
            <a:r>
              <a:rPr lang="en" sz="1000"/>
              <a:t>(12), 1180–1182. https://doi.org/10.1001/jama.2017.9087 </a:t>
            </a:r>
            <a:endParaRPr sz="1000"/>
          </a:p>
          <a:p>
            <a:pPr indent="0" lvl="0" marL="0" rtl="0" algn="l">
              <a:lnSpc>
                <a:spcPct val="115000"/>
              </a:lnSpc>
              <a:spcBef>
                <a:spcPts val="1200"/>
              </a:spcBef>
              <a:spcAft>
                <a:spcPts val="0"/>
              </a:spcAft>
              <a:buNone/>
            </a:pPr>
            <a:r>
              <a:rPr i="1" lang="en" sz="1000"/>
              <a:t>36-Item short form Survey (SF-36)</a:t>
            </a:r>
            <a:r>
              <a:rPr lang="en" sz="1000"/>
              <a:t>. Physiopedia. (n.d.). https://www.physio-pedia.com/36-Item_Short_Form_Survey_(SF-36). </a:t>
            </a:r>
            <a:endParaRPr sz="1000"/>
          </a:p>
          <a:p>
            <a:pPr indent="-457200" lvl="0" marL="457200" rtl="0" algn="l">
              <a:lnSpc>
                <a:spcPct val="115000"/>
              </a:lnSpc>
              <a:spcBef>
                <a:spcPts val="1200"/>
              </a:spcBef>
              <a:spcAft>
                <a:spcPts val="0"/>
              </a:spcAft>
              <a:buNone/>
            </a:pPr>
            <a:r>
              <a:rPr i="1" lang="en" sz="1000"/>
              <a:t>2021 icd-10-cm Diagnosis Code f41.9</a:t>
            </a:r>
            <a:r>
              <a:rPr lang="en" sz="1000"/>
              <a:t>. 10. (n.d.). https://www.icd10data.com/ICD10CM/Codes/F01-F99/F40-F48/F41-/F41.9#:~:text=2021%20ICD%2D10%2DCM%20Diagnosis,9%3A%20Anxiety%20disorder%2C%20unspecified. </a:t>
            </a:r>
            <a:endParaRPr sz="1000"/>
          </a:p>
          <a:p>
            <a:pPr indent="-457200" lvl="0" marL="457200" rtl="0" algn="l">
              <a:spcBef>
                <a:spcPts val="1200"/>
              </a:spcBef>
              <a:spcAft>
                <a:spcPts val="0"/>
              </a:spcAft>
              <a:buNone/>
            </a:pPr>
            <a:r>
              <a:t/>
            </a:r>
            <a:endParaRPr sz="1000"/>
          </a:p>
          <a:p>
            <a:pPr indent="0" lvl="0" marL="457200" rtl="0" algn="l">
              <a:spcBef>
                <a:spcPts val="360"/>
              </a:spcBef>
              <a:spcAft>
                <a:spcPts val="0"/>
              </a:spcAft>
              <a:buNone/>
            </a:pPr>
            <a:r>
              <a:t/>
            </a:r>
            <a:endParaRPr sz="1000"/>
          </a:p>
          <a:p>
            <a:pPr indent="0" lvl="0" marL="0" rtl="0" algn="l">
              <a:spcBef>
                <a:spcPts val="36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47" name="Shape 147"/>
        <p:cNvGrpSpPr/>
        <p:nvPr/>
      </p:nvGrpSpPr>
      <p:grpSpPr>
        <a:xfrm>
          <a:off x="0" y="0"/>
          <a:ext cx="0" cy="0"/>
          <a:chOff x="0" y="0"/>
          <a:chExt cx="0" cy="0"/>
        </a:xfrm>
      </p:grpSpPr>
      <p:sp>
        <p:nvSpPr>
          <p:cNvPr id="148" name="Google Shape;148;p29"/>
          <p:cNvSpPr txBox="1"/>
          <p:nvPr>
            <p:ph type="title"/>
          </p:nvPr>
        </p:nvSpPr>
        <p:spPr>
          <a:xfrm>
            <a:off x="360150" y="129936"/>
            <a:ext cx="8229600" cy="877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
              <a:t>Concussion Symptoms</a:t>
            </a:r>
            <a:endParaRPr/>
          </a:p>
        </p:txBody>
      </p:sp>
      <p:sp>
        <p:nvSpPr>
          <p:cNvPr id="149" name="Google Shape;149;p29"/>
          <p:cNvSpPr/>
          <p:nvPr/>
        </p:nvSpPr>
        <p:spPr>
          <a:xfrm>
            <a:off x="360150" y="778475"/>
            <a:ext cx="40812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Headache</a:t>
            </a:r>
            <a:endParaRPr sz="1600">
              <a:latin typeface="Trebuchet MS"/>
              <a:ea typeface="Trebuchet MS"/>
              <a:cs typeface="Trebuchet MS"/>
              <a:sym typeface="Trebuchet MS"/>
            </a:endParaRPr>
          </a:p>
        </p:txBody>
      </p:sp>
      <p:sp>
        <p:nvSpPr>
          <p:cNvPr id="150" name="Google Shape;150;p29"/>
          <p:cNvSpPr/>
          <p:nvPr/>
        </p:nvSpPr>
        <p:spPr>
          <a:xfrm>
            <a:off x="4441350" y="778475"/>
            <a:ext cx="42693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Sluggishness / fatigue</a:t>
            </a:r>
            <a:endParaRPr sz="1600">
              <a:latin typeface="Trebuchet MS"/>
              <a:ea typeface="Trebuchet MS"/>
              <a:cs typeface="Trebuchet MS"/>
              <a:sym typeface="Trebuchet MS"/>
            </a:endParaRPr>
          </a:p>
        </p:txBody>
      </p:sp>
      <p:sp>
        <p:nvSpPr>
          <p:cNvPr id="151" name="Google Shape;151;p29"/>
          <p:cNvSpPr/>
          <p:nvPr/>
        </p:nvSpPr>
        <p:spPr>
          <a:xfrm>
            <a:off x="360150" y="1456400"/>
            <a:ext cx="40812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Dizziness</a:t>
            </a:r>
            <a:endParaRPr sz="1600">
              <a:latin typeface="Trebuchet MS"/>
              <a:ea typeface="Trebuchet MS"/>
              <a:cs typeface="Trebuchet MS"/>
              <a:sym typeface="Trebuchet MS"/>
            </a:endParaRPr>
          </a:p>
        </p:txBody>
      </p:sp>
      <p:sp>
        <p:nvSpPr>
          <p:cNvPr id="152" name="Google Shape;152;p29"/>
          <p:cNvSpPr/>
          <p:nvPr/>
        </p:nvSpPr>
        <p:spPr>
          <a:xfrm>
            <a:off x="360150" y="2134325"/>
            <a:ext cx="40812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Excessive fatigue</a:t>
            </a:r>
            <a:endParaRPr sz="1600">
              <a:latin typeface="Trebuchet MS"/>
              <a:ea typeface="Trebuchet MS"/>
              <a:cs typeface="Trebuchet MS"/>
              <a:sym typeface="Trebuchet MS"/>
            </a:endParaRPr>
          </a:p>
        </p:txBody>
      </p:sp>
      <p:sp>
        <p:nvSpPr>
          <p:cNvPr id="153" name="Google Shape;153;p29"/>
          <p:cNvSpPr/>
          <p:nvPr/>
        </p:nvSpPr>
        <p:spPr>
          <a:xfrm>
            <a:off x="360150" y="2812250"/>
            <a:ext cx="40812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Confusion</a:t>
            </a:r>
            <a:endParaRPr sz="1600">
              <a:latin typeface="Trebuchet MS"/>
              <a:ea typeface="Trebuchet MS"/>
              <a:cs typeface="Trebuchet MS"/>
              <a:sym typeface="Trebuchet MS"/>
            </a:endParaRPr>
          </a:p>
        </p:txBody>
      </p:sp>
      <p:sp>
        <p:nvSpPr>
          <p:cNvPr id="154" name="Google Shape;154;p29"/>
          <p:cNvSpPr/>
          <p:nvPr/>
        </p:nvSpPr>
        <p:spPr>
          <a:xfrm>
            <a:off x="360150" y="3490175"/>
            <a:ext cx="40812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Clumsiness</a:t>
            </a:r>
            <a:endParaRPr sz="1600">
              <a:latin typeface="Trebuchet MS"/>
              <a:ea typeface="Trebuchet MS"/>
              <a:cs typeface="Trebuchet MS"/>
              <a:sym typeface="Trebuchet MS"/>
            </a:endParaRPr>
          </a:p>
        </p:txBody>
      </p:sp>
      <p:sp>
        <p:nvSpPr>
          <p:cNvPr id="155" name="Google Shape;155;p29"/>
          <p:cNvSpPr/>
          <p:nvPr/>
        </p:nvSpPr>
        <p:spPr>
          <a:xfrm>
            <a:off x="360150" y="4168100"/>
            <a:ext cx="40812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Sensitivity to light / noise</a:t>
            </a:r>
            <a:endParaRPr sz="1600">
              <a:latin typeface="Trebuchet MS"/>
              <a:ea typeface="Trebuchet MS"/>
              <a:cs typeface="Trebuchet MS"/>
              <a:sym typeface="Trebuchet MS"/>
            </a:endParaRPr>
          </a:p>
        </p:txBody>
      </p:sp>
      <p:sp>
        <p:nvSpPr>
          <p:cNvPr id="156" name="Google Shape;156;p29"/>
          <p:cNvSpPr/>
          <p:nvPr/>
        </p:nvSpPr>
        <p:spPr>
          <a:xfrm>
            <a:off x="4441350" y="1456400"/>
            <a:ext cx="42693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Difficulty concentrating </a:t>
            </a:r>
            <a:endParaRPr sz="1600">
              <a:latin typeface="Trebuchet MS"/>
              <a:ea typeface="Trebuchet MS"/>
              <a:cs typeface="Trebuchet MS"/>
              <a:sym typeface="Trebuchet MS"/>
            </a:endParaRPr>
          </a:p>
        </p:txBody>
      </p:sp>
      <p:sp>
        <p:nvSpPr>
          <p:cNvPr id="157" name="Google Shape;157;p29"/>
          <p:cNvSpPr/>
          <p:nvPr/>
        </p:nvSpPr>
        <p:spPr>
          <a:xfrm>
            <a:off x="4441350" y="2134325"/>
            <a:ext cx="42693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Forgetfulness</a:t>
            </a:r>
            <a:endParaRPr sz="1600">
              <a:latin typeface="Trebuchet MS"/>
              <a:ea typeface="Trebuchet MS"/>
              <a:cs typeface="Trebuchet MS"/>
              <a:sym typeface="Trebuchet MS"/>
            </a:endParaRPr>
          </a:p>
        </p:txBody>
      </p:sp>
      <p:sp>
        <p:nvSpPr>
          <p:cNvPr id="158" name="Google Shape;158;p29"/>
          <p:cNvSpPr/>
          <p:nvPr/>
        </p:nvSpPr>
        <p:spPr>
          <a:xfrm>
            <a:off x="4441350" y="2812250"/>
            <a:ext cx="42693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Slowed Response</a:t>
            </a:r>
            <a:endParaRPr sz="1600">
              <a:latin typeface="Trebuchet MS"/>
              <a:ea typeface="Trebuchet MS"/>
              <a:cs typeface="Trebuchet MS"/>
              <a:sym typeface="Trebuchet MS"/>
            </a:endParaRPr>
          </a:p>
        </p:txBody>
      </p:sp>
      <p:sp>
        <p:nvSpPr>
          <p:cNvPr id="159" name="Google Shape;159;p29"/>
          <p:cNvSpPr/>
          <p:nvPr/>
        </p:nvSpPr>
        <p:spPr>
          <a:xfrm>
            <a:off x="4441350" y="3490175"/>
            <a:ext cx="42693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Problems related to sleep</a:t>
            </a:r>
            <a:endParaRPr sz="1600">
              <a:latin typeface="Trebuchet MS"/>
              <a:ea typeface="Trebuchet MS"/>
              <a:cs typeface="Trebuchet MS"/>
              <a:sym typeface="Trebuchet MS"/>
            </a:endParaRPr>
          </a:p>
        </p:txBody>
      </p:sp>
      <p:sp>
        <p:nvSpPr>
          <p:cNvPr id="160" name="Google Shape;160;p29"/>
          <p:cNvSpPr/>
          <p:nvPr/>
        </p:nvSpPr>
        <p:spPr>
          <a:xfrm>
            <a:off x="4441350" y="4168100"/>
            <a:ext cx="4269300" cy="547800"/>
          </a:xfrm>
          <a:prstGeom prst="rect">
            <a:avLst/>
          </a:prstGeom>
          <a:solidFill>
            <a:srgbClr val="FCAF1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Trebuchet MS"/>
                <a:ea typeface="Trebuchet MS"/>
                <a:cs typeface="Trebuchet MS"/>
                <a:sym typeface="Trebuchet MS"/>
              </a:rPr>
              <a:t>Depression, anxiety, irritability, or behavioral changes</a:t>
            </a:r>
            <a:endParaRPr b="1" sz="1500">
              <a:latin typeface="Trebuchet MS"/>
              <a:ea typeface="Trebuchet MS"/>
              <a:cs typeface="Trebuchet MS"/>
              <a:sym typeface="Trebuchet MS"/>
            </a:endParaRPr>
          </a:p>
        </p:txBody>
      </p:sp>
      <p:sp>
        <p:nvSpPr>
          <p:cNvPr id="161" name="Google Shape;161;p29"/>
          <p:cNvSpPr txBox="1"/>
          <p:nvPr/>
        </p:nvSpPr>
        <p:spPr>
          <a:xfrm>
            <a:off x="5587800" y="4801625"/>
            <a:ext cx="35064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100">
                <a:solidFill>
                  <a:schemeClr val="lt1"/>
                </a:solidFill>
                <a:latin typeface="Trebuchet MS"/>
                <a:ea typeface="Trebuchet MS"/>
                <a:cs typeface="Trebuchet MS"/>
                <a:sym typeface="Trebuchet MS"/>
              </a:rPr>
              <a:t>(</a:t>
            </a:r>
            <a:r>
              <a:rPr lang="en" sz="1000">
                <a:solidFill>
                  <a:schemeClr val="lt1"/>
                </a:solidFill>
                <a:latin typeface="Trebuchet MS"/>
                <a:ea typeface="Trebuchet MS"/>
                <a:cs typeface="Trebuchet MS"/>
                <a:sym typeface="Trebuchet MS"/>
              </a:rPr>
              <a:t>Wright, n.d)</a:t>
            </a:r>
            <a:endParaRPr b="1" sz="1100">
              <a:solidFill>
                <a:schemeClr val="lt1"/>
              </a:solidFill>
              <a:latin typeface="Trebuchet MS"/>
              <a:ea typeface="Trebuchet MS"/>
              <a:cs typeface="Trebuchet MS"/>
              <a:sym typeface="Trebuchet MS"/>
            </a:endParaRPr>
          </a:p>
        </p:txBody>
      </p:sp>
      <p:pic>
        <p:nvPicPr>
          <p:cNvPr id="162" name="Google Shape;162;p29" title="Slide 7.mp3">
            <a:hlinkClick r:id="rId3"/>
          </p:cNvPr>
          <p:cNvPicPr preferRelativeResize="0"/>
          <p:nvPr/>
        </p:nvPicPr>
        <p:blipFill>
          <a:blip r:embed="rId4">
            <a:alphaModFix/>
          </a:blip>
          <a:stretch>
            <a:fillRect/>
          </a:stretch>
        </p:blipFill>
        <p:spPr>
          <a:xfrm>
            <a:off x="146075" y="4647975"/>
            <a:ext cx="401850" cy="401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457200" y="470361"/>
            <a:ext cx="8229600" cy="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Post-Concussion Syndrome </a:t>
            </a:r>
            <a:endParaRPr/>
          </a:p>
          <a:p>
            <a:pPr indent="0" lvl="0" marL="0" rtl="0" algn="l">
              <a:spcBef>
                <a:spcPts val="0"/>
              </a:spcBef>
              <a:spcAft>
                <a:spcPts val="0"/>
              </a:spcAft>
              <a:buNone/>
            </a:pPr>
            <a:r>
              <a:rPr lang="en"/>
              <a:t>Defined</a:t>
            </a:r>
            <a:endParaRPr/>
          </a:p>
        </p:txBody>
      </p:sp>
      <p:sp>
        <p:nvSpPr>
          <p:cNvPr id="168" name="Google Shape;168;p30"/>
          <p:cNvSpPr txBox="1"/>
          <p:nvPr>
            <p:ph idx="1" type="body"/>
          </p:nvPr>
        </p:nvSpPr>
        <p:spPr>
          <a:xfrm>
            <a:off x="457200" y="1286700"/>
            <a:ext cx="4625700" cy="3260700"/>
          </a:xfrm>
          <a:prstGeom prst="rect">
            <a:avLst/>
          </a:prstGeom>
        </p:spPr>
        <p:txBody>
          <a:bodyPr anchorCtr="0" anchor="t" bIns="45700" lIns="91425" spcFirstLastPara="1" rIns="91425" wrap="square" tIns="45700">
            <a:noAutofit/>
          </a:bodyPr>
          <a:lstStyle/>
          <a:p>
            <a:pPr indent="0" lvl="0" marL="457200" rtl="0" algn="l">
              <a:spcBef>
                <a:spcPts val="360"/>
              </a:spcBef>
              <a:spcAft>
                <a:spcPts val="0"/>
              </a:spcAft>
              <a:buNone/>
            </a:pPr>
            <a:r>
              <a:t/>
            </a:r>
            <a:endParaRPr sz="2000"/>
          </a:p>
          <a:p>
            <a:pPr indent="-368300" lvl="0" marL="457200" rtl="0" algn="l">
              <a:spcBef>
                <a:spcPts val="360"/>
              </a:spcBef>
              <a:spcAft>
                <a:spcPts val="0"/>
              </a:spcAft>
              <a:buClr>
                <a:schemeClr val="hlink"/>
              </a:buClr>
              <a:buSzPts val="2200"/>
              <a:buChar char="•"/>
            </a:pPr>
            <a:r>
              <a:rPr b="1" lang="en" sz="2200">
                <a:solidFill>
                  <a:srgbClr val="FCAF17"/>
                </a:solidFill>
              </a:rPr>
              <a:t>Post-concussion syndrome (PCS)</a:t>
            </a:r>
            <a:r>
              <a:rPr lang="en" sz="2200">
                <a:solidFill>
                  <a:srgbClr val="FCAF17"/>
                </a:solidFill>
              </a:rPr>
              <a:t> </a:t>
            </a:r>
            <a:r>
              <a:rPr lang="en" sz="2200"/>
              <a:t>is when symptoms after a head injury persists for a period of time ranging from week to months, and sometimes years.</a:t>
            </a:r>
            <a:endParaRPr sz="2200"/>
          </a:p>
        </p:txBody>
      </p:sp>
      <p:sp>
        <p:nvSpPr>
          <p:cNvPr id="169" name="Google Shape;169;p30"/>
          <p:cNvSpPr txBox="1"/>
          <p:nvPr/>
        </p:nvSpPr>
        <p:spPr>
          <a:xfrm>
            <a:off x="1147400" y="4547400"/>
            <a:ext cx="7996800" cy="3693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Clr>
                <a:schemeClr val="dk1"/>
              </a:buClr>
              <a:buSzPts val="1100"/>
              <a:buFont typeface="Arial"/>
              <a:buNone/>
            </a:pPr>
            <a:r>
              <a:rPr lang="en" sz="1200" u="sng">
                <a:solidFill>
                  <a:schemeClr val="hlink"/>
                </a:solidFill>
                <a:latin typeface="Trebuchet MS"/>
                <a:ea typeface="Trebuchet MS"/>
                <a:cs typeface="Trebuchet MS"/>
                <a:sym typeface="Trebuchet MS"/>
                <a:hlinkClick r:id="rId3"/>
              </a:rPr>
              <a:t>https://www.medicalnewstoday.com/articles/326227</a:t>
            </a:r>
            <a:r>
              <a:rPr lang="en" sz="1200">
                <a:solidFill>
                  <a:schemeClr val="dk1"/>
                </a:solidFill>
                <a:latin typeface="Trebuchet MS"/>
                <a:ea typeface="Trebuchet MS"/>
                <a:cs typeface="Trebuchet MS"/>
                <a:sym typeface="Trebuchet MS"/>
              </a:rPr>
              <a:t> (Pheifer, n.d.; Wright, n.d., </a:t>
            </a:r>
            <a:r>
              <a:rPr lang="en" sz="1000">
                <a:solidFill>
                  <a:schemeClr val="dk1"/>
                </a:solidFill>
                <a:highlight>
                  <a:schemeClr val="lt1"/>
                </a:highlight>
                <a:latin typeface="Trebuchet MS"/>
                <a:ea typeface="Trebuchet MS"/>
                <a:cs typeface="Trebuchet MS"/>
                <a:sym typeface="Trebuchet MS"/>
              </a:rPr>
              <a:t>Gauvin-Lepage et al., 2020)</a:t>
            </a:r>
            <a:r>
              <a:rPr lang="en" sz="1200">
                <a:solidFill>
                  <a:schemeClr val="dk1"/>
                </a:solidFill>
                <a:latin typeface="Trebuchet MS"/>
                <a:ea typeface="Trebuchet MS"/>
                <a:cs typeface="Trebuchet MS"/>
                <a:sym typeface="Trebuchet MS"/>
              </a:rPr>
              <a:t>)</a:t>
            </a:r>
            <a:endParaRPr sz="1200">
              <a:latin typeface="Trebuchet MS"/>
              <a:ea typeface="Trebuchet MS"/>
              <a:cs typeface="Trebuchet MS"/>
              <a:sym typeface="Trebuchet MS"/>
            </a:endParaRPr>
          </a:p>
        </p:txBody>
      </p:sp>
      <p:pic>
        <p:nvPicPr>
          <p:cNvPr id="170" name="Google Shape;170;p30"/>
          <p:cNvPicPr preferRelativeResize="0"/>
          <p:nvPr/>
        </p:nvPicPr>
        <p:blipFill rotWithShape="1">
          <a:blip r:embed="rId4">
            <a:alphaModFix/>
          </a:blip>
          <a:srcRect b="0" l="0" r="0" t="15746"/>
          <a:stretch/>
        </p:blipFill>
        <p:spPr>
          <a:xfrm>
            <a:off x="5472875" y="519925"/>
            <a:ext cx="3518726" cy="3670475"/>
          </a:xfrm>
          <a:prstGeom prst="rect">
            <a:avLst/>
          </a:prstGeom>
          <a:noFill/>
          <a:ln>
            <a:noFill/>
          </a:ln>
        </p:spPr>
      </p:pic>
      <p:pic>
        <p:nvPicPr>
          <p:cNvPr id="171" name="Google Shape;171;p30" title="Slide 8.mp3">
            <a:hlinkClick r:id="rId5"/>
          </p:cNvPr>
          <p:cNvPicPr preferRelativeResize="0"/>
          <p:nvPr/>
        </p:nvPicPr>
        <p:blipFill>
          <a:blip r:embed="rId6">
            <a:alphaModFix/>
          </a:blip>
          <a:stretch>
            <a:fillRect/>
          </a:stretch>
        </p:blipFill>
        <p:spPr>
          <a:xfrm>
            <a:off x="50528" y="4547403"/>
            <a:ext cx="419825" cy="419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75" name="Shape 175"/>
        <p:cNvGrpSpPr/>
        <p:nvPr/>
      </p:nvGrpSpPr>
      <p:grpSpPr>
        <a:xfrm>
          <a:off x="0" y="0"/>
          <a:ext cx="0" cy="0"/>
          <a:chOff x="0" y="0"/>
          <a:chExt cx="0" cy="0"/>
        </a:xfrm>
      </p:grpSpPr>
      <p:sp>
        <p:nvSpPr>
          <p:cNvPr id="176" name="Google Shape;176;p31"/>
          <p:cNvSpPr txBox="1"/>
          <p:nvPr>
            <p:ph type="title"/>
          </p:nvPr>
        </p:nvSpPr>
        <p:spPr>
          <a:xfrm>
            <a:off x="360150" y="129936"/>
            <a:ext cx="8229600" cy="877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
              <a:t>ICD 10 Criteria for Post-Concussive Syndrome</a:t>
            </a:r>
            <a:endParaRPr/>
          </a:p>
        </p:txBody>
      </p:sp>
      <p:sp>
        <p:nvSpPr>
          <p:cNvPr id="177" name="Google Shape;177;p31"/>
          <p:cNvSpPr/>
          <p:nvPr/>
        </p:nvSpPr>
        <p:spPr>
          <a:xfrm>
            <a:off x="360150" y="778475"/>
            <a:ext cx="40812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Headache</a:t>
            </a:r>
            <a:endParaRPr sz="1600">
              <a:latin typeface="Trebuchet MS"/>
              <a:ea typeface="Trebuchet MS"/>
              <a:cs typeface="Trebuchet MS"/>
              <a:sym typeface="Trebuchet MS"/>
            </a:endParaRPr>
          </a:p>
        </p:txBody>
      </p:sp>
      <p:sp>
        <p:nvSpPr>
          <p:cNvPr id="178" name="Google Shape;178;p31"/>
          <p:cNvSpPr/>
          <p:nvPr/>
        </p:nvSpPr>
        <p:spPr>
          <a:xfrm>
            <a:off x="4441350" y="778475"/>
            <a:ext cx="42693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Memory complaints </a:t>
            </a:r>
            <a:endParaRPr sz="1600">
              <a:latin typeface="Trebuchet MS"/>
              <a:ea typeface="Trebuchet MS"/>
              <a:cs typeface="Trebuchet MS"/>
              <a:sym typeface="Trebuchet MS"/>
            </a:endParaRPr>
          </a:p>
        </p:txBody>
      </p:sp>
      <p:sp>
        <p:nvSpPr>
          <p:cNvPr id="179" name="Google Shape;179;p31"/>
          <p:cNvSpPr/>
          <p:nvPr/>
        </p:nvSpPr>
        <p:spPr>
          <a:xfrm>
            <a:off x="360150" y="1456400"/>
            <a:ext cx="40812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Blurred Vision</a:t>
            </a:r>
            <a:endParaRPr sz="1600">
              <a:latin typeface="Trebuchet MS"/>
              <a:ea typeface="Trebuchet MS"/>
              <a:cs typeface="Trebuchet MS"/>
              <a:sym typeface="Trebuchet MS"/>
            </a:endParaRPr>
          </a:p>
        </p:txBody>
      </p:sp>
      <p:sp>
        <p:nvSpPr>
          <p:cNvPr id="180" name="Google Shape;180;p31"/>
          <p:cNvSpPr/>
          <p:nvPr/>
        </p:nvSpPr>
        <p:spPr>
          <a:xfrm>
            <a:off x="360150" y="2134325"/>
            <a:ext cx="40812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General malaise</a:t>
            </a:r>
            <a:endParaRPr sz="1600">
              <a:latin typeface="Trebuchet MS"/>
              <a:ea typeface="Trebuchet MS"/>
              <a:cs typeface="Trebuchet MS"/>
              <a:sym typeface="Trebuchet MS"/>
            </a:endParaRPr>
          </a:p>
        </p:txBody>
      </p:sp>
      <p:sp>
        <p:nvSpPr>
          <p:cNvPr id="181" name="Google Shape;181;p31"/>
          <p:cNvSpPr/>
          <p:nvPr/>
        </p:nvSpPr>
        <p:spPr>
          <a:xfrm>
            <a:off x="360150" y="2812250"/>
            <a:ext cx="40812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Noise intolerance </a:t>
            </a:r>
            <a:endParaRPr sz="1600">
              <a:latin typeface="Trebuchet MS"/>
              <a:ea typeface="Trebuchet MS"/>
              <a:cs typeface="Trebuchet MS"/>
              <a:sym typeface="Trebuchet MS"/>
            </a:endParaRPr>
          </a:p>
        </p:txBody>
      </p:sp>
      <p:sp>
        <p:nvSpPr>
          <p:cNvPr id="182" name="Google Shape;182;p31"/>
          <p:cNvSpPr/>
          <p:nvPr/>
        </p:nvSpPr>
        <p:spPr>
          <a:xfrm>
            <a:off x="360150" y="3490175"/>
            <a:ext cx="40812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Insomnia </a:t>
            </a:r>
            <a:endParaRPr sz="1600">
              <a:latin typeface="Trebuchet MS"/>
              <a:ea typeface="Trebuchet MS"/>
              <a:cs typeface="Trebuchet MS"/>
              <a:sym typeface="Trebuchet MS"/>
            </a:endParaRPr>
          </a:p>
        </p:txBody>
      </p:sp>
      <p:sp>
        <p:nvSpPr>
          <p:cNvPr id="183" name="Google Shape;183;p31"/>
          <p:cNvSpPr/>
          <p:nvPr/>
        </p:nvSpPr>
        <p:spPr>
          <a:xfrm>
            <a:off x="360150" y="4168100"/>
            <a:ext cx="40812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Reduced tolerance to alcohol</a:t>
            </a:r>
            <a:endParaRPr sz="1600">
              <a:latin typeface="Trebuchet MS"/>
              <a:ea typeface="Trebuchet MS"/>
              <a:cs typeface="Trebuchet MS"/>
              <a:sym typeface="Trebuchet MS"/>
            </a:endParaRPr>
          </a:p>
        </p:txBody>
      </p:sp>
      <p:sp>
        <p:nvSpPr>
          <p:cNvPr id="184" name="Google Shape;184;p31"/>
          <p:cNvSpPr/>
          <p:nvPr/>
        </p:nvSpPr>
        <p:spPr>
          <a:xfrm>
            <a:off x="4441350" y="1456400"/>
            <a:ext cx="42693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Difficulty concentrating </a:t>
            </a:r>
            <a:endParaRPr sz="1600">
              <a:latin typeface="Trebuchet MS"/>
              <a:ea typeface="Trebuchet MS"/>
              <a:cs typeface="Trebuchet MS"/>
              <a:sym typeface="Trebuchet MS"/>
            </a:endParaRPr>
          </a:p>
        </p:txBody>
      </p:sp>
      <p:sp>
        <p:nvSpPr>
          <p:cNvPr id="185" name="Google Shape;185;p31"/>
          <p:cNvSpPr/>
          <p:nvPr/>
        </p:nvSpPr>
        <p:spPr>
          <a:xfrm>
            <a:off x="4441350" y="2134325"/>
            <a:ext cx="42693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Emotional excitement / Stress</a:t>
            </a:r>
            <a:endParaRPr sz="1600">
              <a:latin typeface="Trebuchet MS"/>
              <a:ea typeface="Trebuchet MS"/>
              <a:cs typeface="Trebuchet MS"/>
              <a:sym typeface="Trebuchet MS"/>
            </a:endParaRPr>
          </a:p>
        </p:txBody>
      </p:sp>
      <p:sp>
        <p:nvSpPr>
          <p:cNvPr id="186" name="Google Shape;186;p31"/>
          <p:cNvSpPr/>
          <p:nvPr/>
        </p:nvSpPr>
        <p:spPr>
          <a:xfrm>
            <a:off x="4441350" y="2812250"/>
            <a:ext cx="4269300" cy="547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Emotional lability </a:t>
            </a:r>
            <a:endParaRPr sz="1600">
              <a:latin typeface="Trebuchet MS"/>
              <a:ea typeface="Trebuchet MS"/>
              <a:cs typeface="Trebuchet MS"/>
              <a:sym typeface="Trebuchet MS"/>
            </a:endParaRPr>
          </a:p>
        </p:txBody>
      </p:sp>
      <p:sp>
        <p:nvSpPr>
          <p:cNvPr id="187" name="Google Shape;187;p31"/>
          <p:cNvSpPr/>
          <p:nvPr/>
        </p:nvSpPr>
        <p:spPr>
          <a:xfrm>
            <a:off x="4441350" y="3490175"/>
            <a:ext cx="4269300" cy="54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rebuchet MS"/>
                <a:ea typeface="Trebuchet MS"/>
                <a:cs typeface="Trebuchet MS"/>
                <a:sym typeface="Trebuchet MS"/>
              </a:rPr>
              <a:t>Easily provoked </a:t>
            </a:r>
            <a:endParaRPr sz="1600">
              <a:latin typeface="Trebuchet MS"/>
              <a:ea typeface="Trebuchet MS"/>
              <a:cs typeface="Trebuchet MS"/>
              <a:sym typeface="Trebuchet MS"/>
            </a:endParaRPr>
          </a:p>
        </p:txBody>
      </p:sp>
      <p:sp>
        <p:nvSpPr>
          <p:cNvPr id="188" name="Google Shape;188;p31"/>
          <p:cNvSpPr/>
          <p:nvPr/>
        </p:nvSpPr>
        <p:spPr>
          <a:xfrm>
            <a:off x="4441350" y="4168100"/>
            <a:ext cx="4269300" cy="547800"/>
          </a:xfrm>
          <a:prstGeom prst="rect">
            <a:avLst/>
          </a:prstGeom>
          <a:solidFill>
            <a:srgbClr val="FCAF1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Trebuchet MS"/>
                <a:ea typeface="Trebuchet MS"/>
                <a:cs typeface="Trebuchet MS"/>
                <a:sym typeface="Trebuchet MS"/>
              </a:rPr>
              <a:t>Preoccupation of above symptoms may cause permanent brain damage </a:t>
            </a:r>
            <a:endParaRPr b="1" sz="1500">
              <a:latin typeface="Trebuchet MS"/>
              <a:ea typeface="Trebuchet MS"/>
              <a:cs typeface="Trebuchet MS"/>
              <a:sym typeface="Trebuchet MS"/>
            </a:endParaRPr>
          </a:p>
        </p:txBody>
      </p:sp>
      <p:sp>
        <p:nvSpPr>
          <p:cNvPr id="189" name="Google Shape;189;p31"/>
          <p:cNvSpPr txBox="1"/>
          <p:nvPr/>
        </p:nvSpPr>
        <p:spPr>
          <a:xfrm>
            <a:off x="5587800" y="4801625"/>
            <a:ext cx="35064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100">
                <a:solidFill>
                  <a:schemeClr val="lt1"/>
                </a:solidFill>
                <a:latin typeface="Trebuchet MS"/>
                <a:ea typeface="Trebuchet MS"/>
                <a:cs typeface="Trebuchet MS"/>
                <a:sym typeface="Trebuchet MS"/>
              </a:rPr>
              <a:t>(Quinn et al., 2019)</a:t>
            </a:r>
            <a:endParaRPr sz="1100">
              <a:solidFill>
                <a:schemeClr val="lt1"/>
              </a:solidFill>
              <a:latin typeface="Trebuchet MS"/>
              <a:ea typeface="Trebuchet MS"/>
              <a:cs typeface="Trebuchet MS"/>
              <a:sym typeface="Trebuchet MS"/>
            </a:endParaRPr>
          </a:p>
        </p:txBody>
      </p:sp>
      <p:pic>
        <p:nvPicPr>
          <p:cNvPr id="190" name="Google Shape;190;p31" title="Slide 9.mp3">
            <a:hlinkClick r:id="rId3"/>
          </p:cNvPr>
          <p:cNvPicPr preferRelativeResize="0"/>
          <p:nvPr/>
        </p:nvPicPr>
        <p:blipFill>
          <a:blip r:embed="rId4">
            <a:alphaModFix/>
          </a:blip>
          <a:stretch>
            <a:fillRect/>
          </a:stretch>
        </p:blipFill>
        <p:spPr>
          <a:xfrm>
            <a:off x="0" y="4777700"/>
            <a:ext cx="401850" cy="401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bington Lights 4x3">
  <a:themeElements>
    <a:clrScheme name="Custom 1">
      <a:dk1>
        <a:srgbClr val="152456"/>
      </a:dk1>
      <a:lt1>
        <a:srgbClr val="FFFFFF"/>
      </a:lt1>
      <a:dk2>
        <a:srgbClr val="152456"/>
      </a:dk2>
      <a:lt2>
        <a:srgbClr val="FFFFF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