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64"/>
      <p:bold r:id="rId65"/>
      <p:italic r:id="rId66"/>
      <p:boldItalic r:id="rId67"/>
    </p:embeddedFont>
    <p:embeddedFont>
      <p:font typeface="Roboto Condensed" panose="020B0604020202020204" charset="0"/>
      <p:regular r:id="rId68"/>
      <p:bold r:id="rId69"/>
      <p:italic r:id="rId70"/>
      <p:boldItalic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Oswald" panose="020B0604020202020204" charset="0"/>
      <p:regular r:id="rId76"/>
      <p:bold r:id="rId77"/>
    </p:embeddedFont>
    <p:embeddedFont>
      <p:font typeface="Trebuchet MS" panose="020B0603020202020204" pitchFamily="34" charset="0"/>
      <p:regular r:id="rId78"/>
      <p:bold r:id="rId79"/>
      <p:italic r:id="rId80"/>
      <p:boldItalic r:id="rId81"/>
    </p:embeddedFont>
    <p:embeddedFont>
      <p:font typeface="Bahiana" panose="020B0604020202020204" charset="0"/>
      <p:regular r:id="rId82"/>
    </p:embeddedFont>
    <p:embeddedFont>
      <p:font typeface="Roboto Light" panose="020B0604020202020204" charset="0"/>
      <p:regular r:id="rId83"/>
      <p:bold r:id="rId84"/>
      <p:italic r:id="rId85"/>
      <p:boldItalic r:id="rId86"/>
    </p:embeddedFont>
    <p:embeddedFont>
      <p:font typeface="Rokkitt" panose="020B0604020202020204" charset="0"/>
      <p:regular r:id="rId87"/>
      <p:bold r:id="rId88"/>
    </p:embeddedFont>
    <p:embeddedFont>
      <p:font typeface="Roboto Condensed Light" panose="020B0604020202020204" charset="0"/>
      <p:regular r:id="rId89"/>
      <p:bold r:id="rId90"/>
      <p:italic r:id="rId91"/>
      <p:boldItalic r:id="rId92"/>
    </p:embeddedFont>
    <p:embeddedFont>
      <p:font typeface="Barlow Light" panose="020B0604020202020204" charset="0"/>
      <p:regular r:id="rId93"/>
      <p:bold r:id="rId94"/>
      <p:italic r:id="rId95"/>
      <p:boldItalic r:id="rId96"/>
    </p:embeddedFont>
    <p:embeddedFont>
      <p:font typeface="Dosis ExtraLight" panose="020B0604020202020204" charset="0"/>
      <p:regular r:id="rId97"/>
      <p:bold r:id="rId98"/>
    </p:embeddedFont>
    <p:embeddedFont>
      <p:font typeface="Roboto" panose="020B0604020202020204" charset="0"/>
      <p:regular r:id="rId99"/>
      <p:bold r:id="rId100"/>
      <p:italic r:id="rId101"/>
      <p:boldItalic r:id="rId102"/>
    </p:embeddedFont>
    <p:embeddedFont>
      <p:font typeface="Roboto Medium" panose="020B0604020202020204" charset="0"/>
      <p:regular r:id="rId103"/>
      <p:bold r:id="rId104"/>
      <p:italic r:id="rId105"/>
      <p:boldItalic r:id="rId106"/>
    </p:embeddedFont>
    <p:embeddedFont>
      <p:font typeface="Barlow" panose="020B0604020202020204" charset="0"/>
      <p:regular r:id="rId107"/>
      <p:bold r:id="rId108"/>
      <p:italic r:id="rId109"/>
      <p:boldItalic r:id="rId110"/>
    </p:embeddedFont>
    <p:embeddedFont>
      <p:font typeface="Staatliches" panose="020B0604020202020204" charset="0"/>
      <p:regular r:id="rId1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000000"/>
          </p15:clr>
        </p15:guide>
        <p15:guide id="2" orient="horz" pos="1613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2" roundtripDataSignature="AMtx7mhZ6ef8bD+mD2gnolIhVM8sLmSO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CD342F-EE42-4442-B384-6CCBB288FA52}">
  <a:tblStyle styleId="{C4CD342F-EE42-4442-B384-6CCBB288FA5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880403C-E943-4EC8-A668-73F549B75C02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78"/>
  </p:normalViewPr>
  <p:slideViewPr>
    <p:cSldViewPr snapToGrid="0">
      <p:cViewPr varScale="1">
        <p:scale>
          <a:sx n="150" d="100"/>
          <a:sy n="150" d="100"/>
        </p:scale>
        <p:origin x="474" y="120"/>
      </p:cViewPr>
      <p:guideLst>
        <p:guide pos="2880"/>
        <p:guide orient="horz" pos="161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font" Target="fonts/font21.fntdata"/><Relationship Id="rId89" Type="http://schemas.openxmlformats.org/officeDocument/2006/relationships/font" Target="fonts/font26.fntdata"/><Relationship Id="rId112" Type="http://customschemas.google.com/relationships/presentationmetadata" Target="metadata"/><Relationship Id="rId16" Type="http://schemas.openxmlformats.org/officeDocument/2006/relationships/slide" Target="slides/slide15.xml"/><Relationship Id="rId107" Type="http://schemas.openxmlformats.org/officeDocument/2006/relationships/font" Target="fonts/font44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102" Type="http://schemas.openxmlformats.org/officeDocument/2006/relationships/font" Target="fonts/font39.fntdata"/><Relationship Id="rId5" Type="http://schemas.openxmlformats.org/officeDocument/2006/relationships/slide" Target="slides/slide4.xml"/><Relationship Id="rId90" Type="http://schemas.openxmlformats.org/officeDocument/2006/relationships/font" Target="fonts/font27.fntdata"/><Relationship Id="rId95" Type="http://schemas.openxmlformats.org/officeDocument/2006/relationships/font" Target="fonts/font3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113" Type="http://schemas.openxmlformats.org/officeDocument/2006/relationships/presProps" Target="presProps.xml"/><Relationship Id="rId80" Type="http://schemas.openxmlformats.org/officeDocument/2006/relationships/font" Target="fonts/font17.fntdata"/><Relationship Id="rId85" Type="http://schemas.openxmlformats.org/officeDocument/2006/relationships/font" Target="fonts/font22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40.fntdata"/><Relationship Id="rId108" Type="http://schemas.openxmlformats.org/officeDocument/2006/relationships/font" Target="fonts/font45.fntdata"/><Relationship Id="rId54" Type="http://schemas.openxmlformats.org/officeDocument/2006/relationships/slide" Target="slides/slide53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91" Type="http://schemas.openxmlformats.org/officeDocument/2006/relationships/font" Target="fonts/font28.fntdata"/><Relationship Id="rId96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43.fntdata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font" Target="fonts/font23.fntdata"/><Relationship Id="rId94" Type="http://schemas.openxmlformats.org/officeDocument/2006/relationships/font" Target="fonts/font31.fntdata"/><Relationship Id="rId99" Type="http://schemas.openxmlformats.org/officeDocument/2006/relationships/font" Target="fonts/font36.fntdata"/><Relationship Id="rId101" Type="http://schemas.openxmlformats.org/officeDocument/2006/relationships/font" Target="fonts/font3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46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97" Type="http://schemas.openxmlformats.org/officeDocument/2006/relationships/font" Target="fonts/font34.fntdata"/><Relationship Id="rId104" Type="http://schemas.openxmlformats.org/officeDocument/2006/relationships/font" Target="fonts/font41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92" Type="http://schemas.openxmlformats.org/officeDocument/2006/relationships/font" Target="fonts/font2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Relationship Id="rId87" Type="http://schemas.openxmlformats.org/officeDocument/2006/relationships/font" Target="fonts/font24.fntdata"/><Relationship Id="rId110" Type="http://schemas.openxmlformats.org/officeDocument/2006/relationships/font" Target="fonts/font47.fntdata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4.fntdata"/><Relationship Id="rId100" Type="http://schemas.openxmlformats.org/officeDocument/2006/relationships/font" Target="fonts/font37.fntdata"/><Relationship Id="rId105" Type="http://schemas.openxmlformats.org/officeDocument/2006/relationships/font" Target="fonts/font4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93" Type="http://schemas.openxmlformats.org/officeDocument/2006/relationships/font" Target="fonts/font30.fntdata"/><Relationship Id="rId98" Type="http://schemas.openxmlformats.org/officeDocument/2006/relationships/font" Target="fonts/font3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font" Target="fonts/font4.fntdata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font" Target="fonts/font20.fntdata"/><Relationship Id="rId88" Type="http://schemas.openxmlformats.org/officeDocument/2006/relationships/font" Target="fonts/font25.fntdata"/><Relationship Id="rId111" Type="http://schemas.openxmlformats.org/officeDocument/2006/relationships/font" Target="fonts/font4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8219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sz="900">
              <a:solidFill>
                <a:srgbClr val="444444"/>
              </a:solidFill>
              <a:highlight>
                <a:srgbClr val="F7F7F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fd6f960e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8fd6f960e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49" name="Google Shape;249;g8fd6f960eb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9005e74667_5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9005e74667_5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g9005e74667_5_2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005e74667_5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g9005e74667_5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g9005e74667_5_3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1" name="Google Shape;4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Anton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about the participants? Starting with the age, our sample size included participants ranging 18-88 years, effectively covering the entire adult lifespan. Next are the number of participants, with a total 1,626 participants, an avg of 81 per study and a range of 4 to 353 for our largest quantitative study. Lastly, are the conditions, as we’ve stated, were life-altering, to be covered next</a:t>
            </a:r>
            <a:endParaRPr/>
          </a:p>
        </p:txBody>
      </p:sp>
      <p:sp>
        <p:nvSpPr>
          <p:cNvPr id="421" name="Google Shape;42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9005e74667_5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9005e74667_5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g9005e74667_5_4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8fd6f960eb_3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8fd6f960eb_3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66" name="Google Shape;566;g8fd6f960eb_3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8fd6f960e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g8fd6f960e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5" name="Google Shape;575;g8fd6f960eb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8fd6f960eb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g8fd6f960eb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2" name="Google Shape;582;g8fd6f960eb_3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90" name="Google Shape;5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Google Shape;63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9" name="Google Shape;639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8fd6f960eb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g8fd6f960eb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2" name="Google Shape;652;g8fd6f960eb_4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8fd6f960eb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g8fd6f960eb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/>
          </a:p>
        </p:txBody>
      </p:sp>
      <p:sp>
        <p:nvSpPr>
          <p:cNvPr id="661" name="Google Shape;661;g8fd6f960eb_4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9005e74667_5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1" name="Google Shape;671;g9005e74667_5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2" name="Google Shape;672;g9005e74667_5_5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8fd6f960eb_4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3" name="Google Shape;763;g8fd6f960eb_4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4" name="Google Shape;764;g8fd6f960eb_4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9005e74667_5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g9005e74667_5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3" name="Google Shape;773;g9005e74667_5_5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9005e74667_5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g9005e74667_5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2" name="Google Shape;782;g9005e74667_5_5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9005e74667_5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g9005e74667_5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1" name="Google Shape;791;g9005e74667_5_5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00" name="Google Shape;80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1" name="Google Shape;89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2" name="Google Shape;892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1" name="Google Shape;90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2" name="Google Shape;90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0" name="Google Shape;91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1" name="Google Shape;911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0" name="Google Shape;920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9" name="Google Shape;929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8fd6f960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7" name="Google Shape;937;g8fd6f960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8" name="Google Shape;938;g8fd6f960eb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4" name="Google Shape;99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9005e74667_8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g9005e74667_8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3" name="Google Shape;1003;g9005e74667_8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8fd6f960e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1" name="Google Shape;1011;g8fd6f960e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012" name="Google Shape;1012;g8fd6f960eb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0" name="Google Shape;1020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1" name="Google Shape;1021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8" name="Google Shape;102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9" name="Google Shape;1029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fc4661188_4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8fc4661188_4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sz="900">
              <a:solidFill>
                <a:srgbClr val="444444"/>
              </a:solidFill>
              <a:highlight>
                <a:srgbClr val="F7F7F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8fc4661188_4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9005e7466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6" name="Google Shape;1036;g9005e7466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7" name="Google Shape;1037;g9005e74667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4" name="Google Shape;104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2" name="Google Shape;105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9005e74667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g9005e74667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1" name="Google Shape;1061;g9005e74667_0_4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9" name="Google Shape;106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8fd6f960eb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g8fd6f960eb_3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9" name="Google Shape;1079;g8fd6f960eb_3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8fda76bd1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7" name="Google Shape;1087;g8fda76bd1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5" name="Google Shape;109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fb004cb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2" name="Google Shape;1102;g8fb004cb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8fb004cba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9" name="Google Shape;1109;g8fb004cba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8fb004cba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6" name="Google Shape;1116;g8fb004cba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3" name="Google Shape;112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4" name="Google Shape;1124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fd6f960e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8fd6f960e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8fd6f960eb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2"/>
          <p:cNvSpPr txBox="1">
            <a:spLocks noGrp="1"/>
          </p:cNvSpPr>
          <p:nvPr>
            <p:ph type="ctrTitle"/>
          </p:nvPr>
        </p:nvSpPr>
        <p:spPr>
          <a:xfrm>
            <a:off x="1654340" y="802251"/>
            <a:ext cx="54450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00">
                <a:solidFill>
                  <a:srgbClr val="ECE81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2"/>
          <p:cNvSpPr txBox="1">
            <a:spLocks noGrp="1"/>
          </p:cNvSpPr>
          <p:nvPr>
            <p:ph type="subTitle" idx="1"/>
          </p:nvPr>
        </p:nvSpPr>
        <p:spPr>
          <a:xfrm>
            <a:off x="1654339" y="3143250"/>
            <a:ext cx="2720400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  <a:defRPr sz="1950" b="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115000"/>
              </a:lnSpc>
              <a:spcBef>
                <a:spcPts val="330"/>
              </a:spcBef>
              <a:spcAft>
                <a:spcPts val="0"/>
              </a:spcAft>
              <a:buSzPts val="1650"/>
              <a:buNone/>
              <a:defRPr sz="1650"/>
            </a:lvl2pPr>
            <a:lvl3pPr lvl="2" algn="ctr">
              <a:lnSpc>
                <a:spcPct val="115000"/>
              </a:lnSpc>
              <a:spcBef>
                <a:spcPts val="330"/>
              </a:spcBef>
              <a:spcAft>
                <a:spcPts val="0"/>
              </a:spcAft>
              <a:buSzPts val="1650"/>
              <a:buNone/>
              <a:defRPr sz="1650"/>
            </a:lvl3pPr>
            <a:lvl4pPr lvl="3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1"/>
          <p:cNvSpPr txBox="1">
            <a:spLocks noGrp="1"/>
          </p:cNvSpPr>
          <p:nvPr>
            <p:ph type="title"/>
          </p:nvPr>
        </p:nvSpPr>
        <p:spPr>
          <a:xfrm>
            <a:off x="720000" y="36135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62"/>
          <p:cNvGrpSpPr/>
          <p:nvPr/>
        </p:nvGrpSpPr>
        <p:grpSpPr>
          <a:xfrm>
            <a:off x="-48" y="464062"/>
            <a:ext cx="9144048" cy="3952659"/>
            <a:chOff x="-48" y="464062"/>
            <a:chExt cx="9144048" cy="3952659"/>
          </a:xfrm>
        </p:grpSpPr>
        <p:sp>
          <p:nvSpPr>
            <p:cNvPr id="52" name="Google Shape;52;p62"/>
            <p:cNvSpPr/>
            <p:nvPr/>
          </p:nvSpPr>
          <p:spPr>
            <a:xfrm>
              <a:off x="-48" y="464062"/>
              <a:ext cx="9144048" cy="3563428"/>
            </a:xfrm>
            <a:custGeom>
              <a:avLst/>
              <a:gdLst/>
              <a:ahLst/>
              <a:cxnLst/>
              <a:rect l="l" t="t" r="r" b="b"/>
              <a:pathLst>
                <a:path w="93390" h="36394" extrusionOk="0">
                  <a:moveTo>
                    <a:pt x="59108" y="8782"/>
                  </a:moveTo>
                  <a:cubicBezTo>
                    <a:pt x="59291" y="8782"/>
                    <a:pt x="59442" y="8934"/>
                    <a:pt x="59442" y="9118"/>
                  </a:cubicBezTo>
                  <a:lnTo>
                    <a:pt x="59442" y="10873"/>
                  </a:lnTo>
                  <a:lnTo>
                    <a:pt x="58773" y="10873"/>
                  </a:lnTo>
                  <a:lnTo>
                    <a:pt x="58773" y="9118"/>
                  </a:lnTo>
                  <a:cubicBezTo>
                    <a:pt x="58773" y="8934"/>
                    <a:pt x="58921" y="8782"/>
                    <a:pt x="59108" y="8782"/>
                  </a:cubicBezTo>
                  <a:close/>
                  <a:moveTo>
                    <a:pt x="60259" y="8782"/>
                  </a:moveTo>
                  <a:cubicBezTo>
                    <a:pt x="60443" y="8782"/>
                    <a:pt x="60594" y="8934"/>
                    <a:pt x="60594" y="9118"/>
                  </a:cubicBezTo>
                  <a:lnTo>
                    <a:pt x="60594" y="10873"/>
                  </a:lnTo>
                  <a:lnTo>
                    <a:pt x="59925" y="10873"/>
                  </a:lnTo>
                  <a:lnTo>
                    <a:pt x="59925" y="9118"/>
                  </a:lnTo>
                  <a:cubicBezTo>
                    <a:pt x="59925" y="8934"/>
                    <a:pt x="60072" y="8782"/>
                    <a:pt x="60259" y="8782"/>
                  </a:cubicBezTo>
                  <a:close/>
                  <a:moveTo>
                    <a:pt x="79162" y="8782"/>
                  </a:moveTo>
                  <a:cubicBezTo>
                    <a:pt x="79348" y="8782"/>
                    <a:pt x="79496" y="8934"/>
                    <a:pt x="79496" y="9118"/>
                  </a:cubicBezTo>
                  <a:lnTo>
                    <a:pt x="79496" y="10873"/>
                  </a:lnTo>
                  <a:lnTo>
                    <a:pt x="78827" y="10873"/>
                  </a:lnTo>
                  <a:lnTo>
                    <a:pt x="78827" y="9118"/>
                  </a:lnTo>
                  <a:cubicBezTo>
                    <a:pt x="78827" y="8934"/>
                    <a:pt x="78978" y="8782"/>
                    <a:pt x="79162" y="8782"/>
                  </a:cubicBezTo>
                  <a:close/>
                  <a:moveTo>
                    <a:pt x="80317" y="8782"/>
                  </a:moveTo>
                  <a:cubicBezTo>
                    <a:pt x="80500" y="8782"/>
                    <a:pt x="80652" y="8934"/>
                    <a:pt x="80652" y="9118"/>
                  </a:cubicBezTo>
                  <a:lnTo>
                    <a:pt x="80652" y="10873"/>
                  </a:lnTo>
                  <a:lnTo>
                    <a:pt x="79978" y="10873"/>
                  </a:lnTo>
                  <a:lnTo>
                    <a:pt x="79978" y="9118"/>
                  </a:lnTo>
                  <a:cubicBezTo>
                    <a:pt x="79978" y="8934"/>
                    <a:pt x="80129" y="8782"/>
                    <a:pt x="80317" y="8782"/>
                  </a:cubicBezTo>
                  <a:close/>
                  <a:moveTo>
                    <a:pt x="59108" y="13310"/>
                  </a:moveTo>
                  <a:cubicBezTo>
                    <a:pt x="59291" y="13310"/>
                    <a:pt x="59442" y="13457"/>
                    <a:pt x="59442" y="13644"/>
                  </a:cubicBezTo>
                  <a:lnTo>
                    <a:pt x="59442" y="15397"/>
                  </a:lnTo>
                  <a:lnTo>
                    <a:pt x="58773" y="15397"/>
                  </a:lnTo>
                  <a:lnTo>
                    <a:pt x="58773" y="13644"/>
                  </a:lnTo>
                  <a:cubicBezTo>
                    <a:pt x="58773" y="13457"/>
                    <a:pt x="58921" y="13310"/>
                    <a:pt x="59108" y="13310"/>
                  </a:cubicBezTo>
                  <a:close/>
                  <a:moveTo>
                    <a:pt x="60259" y="13310"/>
                  </a:moveTo>
                  <a:cubicBezTo>
                    <a:pt x="60443" y="13310"/>
                    <a:pt x="60594" y="13457"/>
                    <a:pt x="60594" y="13644"/>
                  </a:cubicBezTo>
                  <a:lnTo>
                    <a:pt x="60594" y="15397"/>
                  </a:lnTo>
                  <a:lnTo>
                    <a:pt x="59925" y="15397"/>
                  </a:lnTo>
                  <a:lnTo>
                    <a:pt x="59925" y="13644"/>
                  </a:lnTo>
                  <a:cubicBezTo>
                    <a:pt x="59925" y="13457"/>
                    <a:pt x="60072" y="13310"/>
                    <a:pt x="60259" y="13310"/>
                  </a:cubicBezTo>
                  <a:close/>
                  <a:moveTo>
                    <a:pt x="79162" y="13310"/>
                  </a:moveTo>
                  <a:cubicBezTo>
                    <a:pt x="79348" y="13310"/>
                    <a:pt x="79496" y="13457"/>
                    <a:pt x="79496" y="13644"/>
                  </a:cubicBezTo>
                  <a:lnTo>
                    <a:pt x="79496" y="15397"/>
                  </a:lnTo>
                  <a:lnTo>
                    <a:pt x="78827" y="15397"/>
                  </a:lnTo>
                  <a:lnTo>
                    <a:pt x="78827" y="13644"/>
                  </a:lnTo>
                  <a:cubicBezTo>
                    <a:pt x="78827" y="13457"/>
                    <a:pt x="78978" y="13310"/>
                    <a:pt x="79162" y="13310"/>
                  </a:cubicBezTo>
                  <a:close/>
                  <a:moveTo>
                    <a:pt x="80317" y="13310"/>
                  </a:moveTo>
                  <a:cubicBezTo>
                    <a:pt x="80500" y="13310"/>
                    <a:pt x="80652" y="13457"/>
                    <a:pt x="80652" y="13644"/>
                  </a:cubicBezTo>
                  <a:lnTo>
                    <a:pt x="80652" y="15397"/>
                  </a:lnTo>
                  <a:lnTo>
                    <a:pt x="79978" y="15397"/>
                  </a:lnTo>
                  <a:lnTo>
                    <a:pt x="79978" y="13644"/>
                  </a:lnTo>
                  <a:cubicBezTo>
                    <a:pt x="79978" y="13457"/>
                    <a:pt x="80129" y="13310"/>
                    <a:pt x="80317" y="13310"/>
                  </a:cubicBezTo>
                  <a:close/>
                  <a:moveTo>
                    <a:pt x="59108" y="17832"/>
                  </a:moveTo>
                  <a:cubicBezTo>
                    <a:pt x="59291" y="17832"/>
                    <a:pt x="59442" y="17983"/>
                    <a:pt x="59442" y="18167"/>
                  </a:cubicBezTo>
                  <a:lnTo>
                    <a:pt x="59442" y="19923"/>
                  </a:lnTo>
                  <a:lnTo>
                    <a:pt x="58773" y="19923"/>
                  </a:lnTo>
                  <a:lnTo>
                    <a:pt x="58773" y="18167"/>
                  </a:lnTo>
                  <a:cubicBezTo>
                    <a:pt x="58773" y="17983"/>
                    <a:pt x="58921" y="17832"/>
                    <a:pt x="59108" y="17832"/>
                  </a:cubicBezTo>
                  <a:close/>
                  <a:moveTo>
                    <a:pt x="60259" y="17832"/>
                  </a:moveTo>
                  <a:cubicBezTo>
                    <a:pt x="60443" y="17832"/>
                    <a:pt x="60594" y="17983"/>
                    <a:pt x="60594" y="18167"/>
                  </a:cubicBezTo>
                  <a:lnTo>
                    <a:pt x="60594" y="19923"/>
                  </a:lnTo>
                  <a:lnTo>
                    <a:pt x="59925" y="19923"/>
                  </a:lnTo>
                  <a:lnTo>
                    <a:pt x="59925" y="18167"/>
                  </a:lnTo>
                  <a:cubicBezTo>
                    <a:pt x="59925" y="17983"/>
                    <a:pt x="60072" y="17832"/>
                    <a:pt x="60259" y="17832"/>
                  </a:cubicBezTo>
                  <a:close/>
                  <a:moveTo>
                    <a:pt x="79162" y="17832"/>
                  </a:moveTo>
                  <a:cubicBezTo>
                    <a:pt x="79348" y="17832"/>
                    <a:pt x="79496" y="17983"/>
                    <a:pt x="79496" y="18167"/>
                  </a:cubicBezTo>
                  <a:lnTo>
                    <a:pt x="79496" y="19923"/>
                  </a:lnTo>
                  <a:lnTo>
                    <a:pt x="78827" y="19923"/>
                  </a:lnTo>
                  <a:lnTo>
                    <a:pt x="78827" y="18167"/>
                  </a:lnTo>
                  <a:cubicBezTo>
                    <a:pt x="78827" y="17983"/>
                    <a:pt x="78978" y="17832"/>
                    <a:pt x="79162" y="17832"/>
                  </a:cubicBezTo>
                  <a:close/>
                  <a:moveTo>
                    <a:pt x="80317" y="17832"/>
                  </a:moveTo>
                  <a:cubicBezTo>
                    <a:pt x="80500" y="17832"/>
                    <a:pt x="80652" y="17983"/>
                    <a:pt x="80652" y="18167"/>
                  </a:cubicBezTo>
                  <a:lnTo>
                    <a:pt x="80652" y="19923"/>
                  </a:lnTo>
                  <a:lnTo>
                    <a:pt x="79978" y="19923"/>
                  </a:lnTo>
                  <a:lnTo>
                    <a:pt x="79978" y="18167"/>
                  </a:lnTo>
                  <a:cubicBezTo>
                    <a:pt x="79978" y="17983"/>
                    <a:pt x="80129" y="17832"/>
                    <a:pt x="80317" y="17832"/>
                  </a:cubicBezTo>
                  <a:close/>
                  <a:moveTo>
                    <a:pt x="65970" y="24555"/>
                  </a:moveTo>
                  <a:cubicBezTo>
                    <a:pt x="66218" y="24555"/>
                    <a:pt x="66419" y="24759"/>
                    <a:pt x="66419" y="25008"/>
                  </a:cubicBezTo>
                  <a:lnTo>
                    <a:pt x="66419" y="27372"/>
                  </a:lnTo>
                  <a:lnTo>
                    <a:pt x="65517" y="27372"/>
                  </a:lnTo>
                  <a:lnTo>
                    <a:pt x="65517" y="25008"/>
                  </a:lnTo>
                  <a:cubicBezTo>
                    <a:pt x="65517" y="24759"/>
                    <a:pt x="65718" y="24555"/>
                    <a:pt x="65970" y="24555"/>
                  </a:cubicBezTo>
                  <a:close/>
                  <a:moveTo>
                    <a:pt x="68463" y="24555"/>
                  </a:moveTo>
                  <a:cubicBezTo>
                    <a:pt x="68712" y="24555"/>
                    <a:pt x="68917" y="24759"/>
                    <a:pt x="68917" y="25008"/>
                  </a:cubicBezTo>
                  <a:lnTo>
                    <a:pt x="68917" y="27372"/>
                  </a:lnTo>
                  <a:lnTo>
                    <a:pt x="68014" y="27372"/>
                  </a:lnTo>
                  <a:lnTo>
                    <a:pt x="68014" y="25008"/>
                  </a:lnTo>
                  <a:cubicBezTo>
                    <a:pt x="68014" y="24759"/>
                    <a:pt x="68216" y="24555"/>
                    <a:pt x="68463" y="24555"/>
                  </a:cubicBezTo>
                  <a:close/>
                  <a:moveTo>
                    <a:pt x="70958" y="24555"/>
                  </a:moveTo>
                  <a:cubicBezTo>
                    <a:pt x="71209" y="24555"/>
                    <a:pt x="71411" y="24759"/>
                    <a:pt x="71411" y="25008"/>
                  </a:cubicBezTo>
                  <a:lnTo>
                    <a:pt x="71411" y="27372"/>
                  </a:lnTo>
                  <a:lnTo>
                    <a:pt x="70508" y="27372"/>
                  </a:lnTo>
                  <a:lnTo>
                    <a:pt x="70508" y="25008"/>
                  </a:lnTo>
                  <a:cubicBezTo>
                    <a:pt x="70508" y="24759"/>
                    <a:pt x="70709" y="24555"/>
                    <a:pt x="70958" y="24555"/>
                  </a:cubicBezTo>
                  <a:close/>
                  <a:moveTo>
                    <a:pt x="73454" y="24555"/>
                  </a:moveTo>
                  <a:cubicBezTo>
                    <a:pt x="73703" y="24555"/>
                    <a:pt x="73904" y="24759"/>
                    <a:pt x="73904" y="25008"/>
                  </a:cubicBezTo>
                  <a:lnTo>
                    <a:pt x="73904" y="27372"/>
                  </a:lnTo>
                  <a:lnTo>
                    <a:pt x="73001" y="27372"/>
                  </a:lnTo>
                  <a:lnTo>
                    <a:pt x="73001" y="25008"/>
                  </a:lnTo>
                  <a:cubicBezTo>
                    <a:pt x="73001" y="24759"/>
                    <a:pt x="73203" y="24555"/>
                    <a:pt x="73454" y="24555"/>
                  </a:cubicBezTo>
                  <a:close/>
                  <a:moveTo>
                    <a:pt x="51181" y="26101"/>
                  </a:moveTo>
                  <a:cubicBezTo>
                    <a:pt x="51429" y="26101"/>
                    <a:pt x="51634" y="26303"/>
                    <a:pt x="51634" y="26555"/>
                  </a:cubicBezTo>
                  <a:lnTo>
                    <a:pt x="51634" y="28916"/>
                  </a:lnTo>
                  <a:lnTo>
                    <a:pt x="50731" y="28916"/>
                  </a:lnTo>
                  <a:lnTo>
                    <a:pt x="50731" y="26555"/>
                  </a:lnTo>
                  <a:cubicBezTo>
                    <a:pt x="50731" y="26303"/>
                    <a:pt x="50932" y="26101"/>
                    <a:pt x="51181" y="26101"/>
                  </a:cubicBezTo>
                  <a:close/>
                  <a:moveTo>
                    <a:pt x="53178" y="24892"/>
                  </a:moveTo>
                  <a:cubicBezTo>
                    <a:pt x="53581" y="24892"/>
                    <a:pt x="53905" y="25216"/>
                    <a:pt x="53905" y="25619"/>
                  </a:cubicBezTo>
                  <a:lnTo>
                    <a:pt x="53905" y="28916"/>
                  </a:lnTo>
                  <a:lnTo>
                    <a:pt x="52450" y="28916"/>
                  </a:lnTo>
                  <a:lnTo>
                    <a:pt x="52450" y="25619"/>
                  </a:lnTo>
                  <a:cubicBezTo>
                    <a:pt x="52450" y="25216"/>
                    <a:pt x="52774" y="24892"/>
                    <a:pt x="53178" y="24892"/>
                  </a:cubicBezTo>
                  <a:close/>
                  <a:moveTo>
                    <a:pt x="55175" y="26101"/>
                  </a:moveTo>
                  <a:cubicBezTo>
                    <a:pt x="55423" y="26101"/>
                    <a:pt x="55624" y="26303"/>
                    <a:pt x="55624" y="26555"/>
                  </a:cubicBezTo>
                  <a:lnTo>
                    <a:pt x="55624" y="28916"/>
                  </a:lnTo>
                  <a:lnTo>
                    <a:pt x="54722" y="28916"/>
                  </a:lnTo>
                  <a:lnTo>
                    <a:pt x="54722" y="26555"/>
                  </a:lnTo>
                  <a:cubicBezTo>
                    <a:pt x="54722" y="26303"/>
                    <a:pt x="54926" y="26101"/>
                    <a:pt x="55175" y="26101"/>
                  </a:cubicBezTo>
                  <a:close/>
                  <a:moveTo>
                    <a:pt x="84246" y="26101"/>
                  </a:moveTo>
                  <a:cubicBezTo>
                    <a:pt x="84498" y="26101"/>
                    <a:pt x="84699" y="26303"/>
                    <a:pt x="84699" y="26555"/>
                  </a:cubicBezTo>
                  <a:lnTo>
                    <a:pt x="84699" y="28916"/>
                  </a:lnTo>
                  <a:lnTo>
                    <a:pt x="83796" y="28916"/>
                  </a:lnTo>
                  <a:lnTo>
                    <a:pt x="83796" y="26555"/>
                  </a:lnTo>
                  <a:cubicBezTo>
                    <a:pt x="83796" y="26303"/>
                    <a:pt x="83998" y="26101"/>
                    <a:pt x="84246" y="26101"/>
                  </a:cubicBezTo>
                  <a:close/>
                  <a:moveTo>
                    <a:pt x="86243" y="24892"/>
                  </a:moveTo>
                  <a:cubicBezTo>
                    <a:pt x="86646" y="24892"/>
                    <a:pt x="86973" y="25216"/>
                    <a:pt x="86973" y="25619"/>
                  </a:cubicBezTo>
                  <a:lnTo>
                    <a:pt x="86973" y="28916"/>
                  </a:lnTo>
                  <a:lnTo>
                    <a:pt x="85516" y="28916"/>
                  </a:lnTo>
                  <a:lnTo>
                    <a:pt x="85516" y="25619"/>
                  </a:lnTo>
                  <a:cubicBezTo>
                    <a:pt x="85516" y="25216"/>
                    <a:pt x="85844" y="24892"/>
                    <a:pt x="86243" y="24892"/>
                  </a:cubicBezTo>
                  <a:close/>
                  <a:moveTo>
                    <a:pt x="88240" y="26101"/>
                  </a:moveTo>
                  <a:cubicBezTo>
                    <a:pt x="88489" y="26101"/>
                    <a:pt x="88694" y="26303"/>
                    <a:pt x="88694" y="26555"/>
                  </a:cubicBezTo>
                  <a:lnTo>
                    <a:pt x="88694" y="28916"/>
                  </a:lnTo>
                  <a:lnTo>
                    <a:pt x="87790" y="28916"/>
                  </a:lnTo>
                  <a:lnTo>
                    <a:pt x="87790" y="26555"/>
                  </a:lnTo>
                  <a:cubicBezTo>
                    <a:pt x="87790" y="26303"/>
                    <a:pt x="87992" y="26101"/>
                    <a:pt x="88240" y="26101"/>
                  </a:cubicBezTo>
                  <a:close/>
                  <a:moveTo>
                    <a:pt x="70298" y="0"/>
                  </a:moveTo>
                  <a:cubicBezTo>
                    <a:pt x="70090" y="0"/>
                    <a:pt x="69879" y="27"/>
                    <a:pt x="69666" y="85"/>
                  </a:cubicBezTo>
                  <a:cubicBezTo>
                    <a:pt x="68312" y="442"/>
                    <a:pt x="67499" y="1830"/>
                    <a:pt x="67859" y="3187"/>
                  </a:cubicBezTo>
                  <a:cubicBezTo>
                    <a:pt x="68100" y="4105"/>
                    <a:pt x="68816" y="4774"/>
                    <a:pt x="69676" y="4997"/>
                  </a:cubicBezTo>
                  <a:lnTo>
                    <a:pt x="69485" y="8704"/>
                  </a:lnTo>
                  <a:cubicBezTo>
                    <a:pt x="69259" y="8794"/>
                    <a:pt x="69096" y="9013"/>
                    <a:pt x="69096" y="9272"/>
                  </a:cubicBezTo>
                  <a:cubicBezTo>
                    <a:pt x="69096" y="9466"/>
                    <a:pt x="69191" y="9639"/>
                    <a:pt x="69331" y="9751"/>
                  </a:cubicBezTo>
                  <a:cubicBezTo>
                    <a:pt x="68251" y="11010"/>
                    <a:pt x="66816" y="12348"/>
                    <a:pt x="64901" y="13644"/>
                  </a:cubicBezTo>
                  <a:cubicBezTo>
                    <a:pt x="64901" y="13644"/>
                    <a:pt x="59626" y="16872"/>
                    <a:pt x="63620" y="23144"/>
                  </a:cubicBezTo>
                  <a:lnTo>
                    <a:pt x="62663" y="23144"/>
                  </a:lnTo>
                  <a:lnTo>
                    <a:pt x="62663" y="24339"/>
                  </a:lnTo>
                  <a:lnTo>
                    <a:pt x="64145" y="24339"/>
                  </a:lnTo>
                  <a:lnTo>
                    <a:pt x="64145" y="26559"/>
                  </a:lnTo>
                  <a:lnTo>
                    <a:pt x="63516" y="26559"/>
                  </a:lnTo>
                  <a:lnTo>
                    <a:pt x="63516" y="27372"/>
                  </a:lnTo>
                  <a:lnTo>
                    <a:pt x="62386" y="27372"/>
                  </a:lnTo>
                  <a:lnTo>
                    <a:pt x="62386" y="28916"/>
                  </a:lnTo>
                  <a:lnTo>
                    <a:pt x="60910" y="28916"/>
                  </a:lnTo>
                  <a:lnTo>
                    <a:pt x="60910" y="20614"/>
                  </a:lnTo>
                  <a:lnTo>
                    <a:pt x="61357" y="20614"/>
                  </a:lnTo>
                  <a:lnTo>
                    <a:pt x="61357" y="19923"/>
                  </a:lnTo>
                  <a:lnTo>
                    <a:pt x="60910" y="19923"/>
                  </a:lnTo>
                  <a:lnTo>
                    <a:pt x="60910" y="16088"/>
                  </a:lnTo>
                  <a:lnTo>
                    <a:pt x="61357" y="16088"/>
                  </a:lnTo>
                  <a:lnTo>
                    <a:pt x="61357" y="15397"/>
                  </a:lnTo>
                  <a:lnTo>
                    <a:pt x="60910" y="15397"/>
                  </a:lnTo>
                  <a:lnTo>
                    <a:pt x="60910" y="11564"/>
                  </a:lnTo>
                  <a:lnTo>
                    <a:pt x="61357" y="11564"/>
                  </a:lnTo>
                  <a:lnTo>
                    <a:pt x="61357" y="10873"/>
                  </a:lnTo>
                  <a:lnTo>
                    <a:pt x="60910" y="10873"/>
                  </a:lnTo>
                  <a:lnTo>
                    <a:pt x="60910" y="6908"/>
                  </a:lnTo>
                  <a:cubicBezTo>
                    <a:pt x="60910" y="6408"/>
                    <a:pt x="60598" y="5979"/>
                    <a:pt x="60151" y="5814"/>
                  </a:cubicBezTo>
                  <a:cubicBezTo>
                    <a:pt x="60158" y="5789"/>
                    <a:pt x="60158" y="5763"/>
                    <a:pt x="60158" y="5738"/>
                  </a:cubicBezTo>
                  <a:cubicBezTo>
                    <a:pt x="60158" y="5537"/>
                    <a:pt x="60036" y="5364"/>
                    <a:pt x="59856" y="5296"/>
                  </a:cubicBezTo>
                  <a:lnTo>
                    <a:pt x="59683" y="1870"/>
                  </a:lnTo>
                  <a:lnTo>
                    <a:pt x="59507" y="5296"/>
                  </a:lnTo>
                  <a:cubicBezTo>
                    <a:pt x="59331" y="5364"/>
                    <a:pt x="59205" y="5537"/>
                    <a:pt x="59205" y="5738"/>
                  </a:cubicBezTo>
                  <a:cubicBezTo>
                    <a:pt x="59205" y="5763"/>
                    <a:pt x="59208" y="5789"/>
                    <a:pt x="59212" y="5814"/>
                  </a:cubicBezTo>
                  <a:cubicBezTo>
                    <a:pt x="58769" y="5979"/>
                    <a:pt x="58452" y="6408"/>
                    <a:pt x="58452" y="6908"/>
                  </a:cubicBezTo>
                  <a:lnTo>
                    <a:pt x="58452" y="10873"/>
                  </a:lnTo>
                  <a:lnTo>
                    <a:pt x="58010" y="10873"/>
                  </a:lnTo>
                  <a:lnTo>
                    <a:pt x="58010" y="11564"/>
                  </a:lnTo>
                  <a:lnTo>
                    <a:pt x="58452" y="11564"/>
                  </a:lnTo>
                  <a:lnTo>
                    <a:pt x="58452" y="15397"/>
                  </a:lnTo>
                  <a:lnTo>
                    <a:pt x="58010" y="15397"/>
                  </a:lnTo>
                  <a:lnTo>
                    <a:pt x="58010" y="16088"/>
                  </a:lnTo>
                  <a:lnTo>
                    <a:pt x="58452" y="16088"/>
                  </a:lnTo>
                  <a:lnTo>
                    <a:pt x="58452" y="19923"/>
                  </a:lnTo>
                  <a:lnTo>
                    <a:pt x="58010" y="19923"/>
                  </a:lnTo>
                  <a:lnTo>
                    <a:pt x="58010" y="20614"/>
                  </a:lnTo>
                  <a:lnTo>
                    <a:pt x="58452" y="20614"/>
                  </a:lnTo>
                  <a:lnTo>
                    <a:pt x="58452" y="28916"/>
                  </a:lnTo>
                  <a:lnTo>
                    <a:pt x="57230" y="28916"/>
                  </a:lnTo>
                  <a:lnTo>
                    <a:pt x="57230" y="28908"/>
                  </a:lnTo>
                  <a:lnTo>
                    <a:pt x="56603" y="28908"/>
                  </a:lnTo>
                  <a:lnTo>
                    <a:pt x="56603" y="28459"/>
                  </a:lnTo>
                  <a:lnTo>
                    <a:pt x="56255" y="28459"/>
                  </a:lnTo>
                  <a:lnTo>
                    <a:pt x="56255" y="27232"/>
                  </a:lnTo>
                  <a:lnTo>
                    <a:pt x="57078" y="27232"/>
                  </a:lnTo>
                  <a:lnTo>
                    <a:pt x="57078" y="26569"/>
                  </a:lnTo>
                  <a:lnTo>
                    <a:pt x="56546" y="26569"/>
                  </a:lnTo>
                  <a:cubicBezTo>
                    <a:pt x="58751" y="23100"/>
                    <a:pt x="55837" y="21316"/>
                    <a:pt x="55837" y="21316"/>
                  </a:cubicBezTo>
                  <a:cubicBezTo>
                    <a:pt x="54653" y="20509"/>
                    <a:pt x="53797" y="19679"/>
                    <a:pt x="53178" y="18908"/>
                  </a:cubicBezTo>
                  <a:cubicBezTo>
                    <a:pt x="52558" y="19679"/>
                    <a:pt x="51702" y="20509"/>
                    <a:pt x="50518" y="21316"/>
                  </a:cubicBezTo>
                  <a:cubicBezTo>
                    <a:pt x="50518" y="21316"/>
                    <a:pt x="47604" y="23100"/>
                    <a:pt x="49813" y="26569"/>
                  </a:cubicBezTo>
                  <a:lnTo>
                    <a:pt x="49277" y="26569"/>
                  </a:lnTo>
                  <a:lnTo>
                    <a:pt x="49277" y="27232"/>
                  </a:lnTo>
                  <a:lnTo>
                    <a:pt x="50101" y="27232"/>
                  </a:lnTo>
                  <a:lnTo>
                    <a:pt x="50101" y="28459"/>
                  </a:lnTo>
                  <a:lnTo>
                    <a:pt x="49752" y="28459"/>
                  </a:lnTo>
                  <a:lnTo>
                    <a:pt x="49752" y="28908"/>
                  </a:lnTo>
                  <a:lnTo>
                    <a:pt x="49125" y="28908"/>
                  </a:lnTo>
                  <a:lnTo>
                    <a:pt x="49125" y="30614"/>
                  </a:lnTo>
                  <a:lnTo>
                    <a:pt x="1" y="30614"/>
                  </a:lnTo>
                  <a:lnTo>
                    <a:pt x="1" y="36393"/>
                  </a:lnTo>
                  <a:lnTo>
                    <a:pt x="93390" y="36393"/>
                  </a:lnTo>
                  <a:lnTo>
                    <a:pt x="93390" y="30614"/>
                  </a:lnTo>
                  <a:lnTo>
                    <a:pt x="90295" y="30614"/>
                  </a:lnTo>
                  <a:lnTo>
                    <a:pt x="90295" y="28908"/>
                  </a:lnTo>
                  <a:lnTo>
                    <a:pt x="89669" y="28908"/>
                  </a:lnTo>
                  <a:lnTo>
                    <a:pt x="89669" y="28459"/>
                  </a:lnTo>
                  <a:lnTo>
                    <a:pt x="89323" y="28459"/>
                  </a:lnTo>
                  <a:lnTo>
                    <a:pt x="89323" y="27232"/>
                  </a:lnTo>
                  <a:lnTo>
                    <a:pt x="90144" y="27232"/>
                  </a:lnTo>
                  <a:lnTo>
                    <a:pt x="90144" y="26569"/>
                  </a:lnTo>
                  <a:lnTo>
                    <a:pt x="89612" y="26569"/>
                  </a:lnTo>
                  <a:cubicBezTo>
                    <a:pt x="91817" y="23100"/>
                    <a:pt x="88906" y="21316"/>
                    <a:pt x="88906" y="21316"/>
                  </a:cubicBezTo>
                  <a:cubicBezTo>
                    <a:pt x="87719" y="20509"/>
                    <a:pt x="86862" y="19679"/>
                    <a:pt x="86243" y="18908"/>
                  </a:cubicBezTo>
                  <a:cubicBezTo>
                    <a:pt x="85628" y="19679"/>
                    <a:pt x="84771" y="20509"/>
                    <a:pt x="83584" y="21316"/>
                  </a:cubicBezTo>
                  <a:cubicBezTo>
                    <a:pt x="83584" y="21316"/>
                    <a:pt x="80669" y="23100"/>
                    <a:pt x="82879" y="26569"/>
                  </a:cubicBezTo>
                  <a:lnTo>
                    <a:pt x="82346" y="26569"/>
                  </a:lnTo>
                  <a:lnTo>
                    <a:pt x="82346" y="27232"/>
                  </a:lnTo>
                  <a:lnTo>
                    <a:pt x="83166" y="27232"/>
                  </a:lnTo>
                  <a:lnTo>
                    <a:pt x="83166" y="28459"/>
                  </a:lnTo>
                  <a:lnTo>
                    <a:pt x="82818" y="28459"/>
                  </a:lnTo>
                  <a:lnTo>
                    <a:pt x="82818" y="28908"/>
                  </a:lnTo>
                  <a:lnTo>
                    <a:pt x="82191" y="28908"/>
                  </a:lnTo>
                  <a:lnTo>
                    <a:pt x="82191" y="28916"/>
                  </a:lnTo>
                  <a:lnTo>
                    <a:pt x="80968" y="28916"/>
                  </a:lnTo>
                  <a:lnTo>
                    <a:pt x="80968" y="20614"/>
                  </a:lnTo>
                  <a:lnTo>
                    <a:pt x="81411" y="20614"/>
                  </a:lnTo>
                  <a:lnTo>
                    <a:pt x="81411" y="19923"/>
                  </a:lnTo>
                  <a:lnTo>
                    <a:pt x="80968" y="19923"/>
                  </a:lnTo>
                  <a:lnTo>
                    <a:pt x="80968" y="16088"/>
                  </a:lnTo>
                  <a:lnTo>
                    <a:pt x="81411" y="16088"/>
                  </a:lnTo>
                  <a:lnTo>
                    <a:pt x="81411" y="15397"/>
                  </a:lnTo>
                  <a:lnTo>
                    <a:pt x="80968" y="15397"/>
                  </a:lnTo>
                  <a:lnTo>
                    <a:pt x="80968" y="11564"/>
                  </a:lnTo>
                  <a:lnTo>
                    <a:pt x="81411" y="11564"/>
                  </a:lnTo>
                  <a:lnTo>
                    <a:pt x="81411" y="10873"/>
                  </a:lnTo>
                  <a:lnTo>
                    <a:pt x="80968" y="10873"/>
                  </a:lnTo>
                  <a:lnTo>
                    <a:pt x="80968" y="6908"/>
                  </a:lnTo>
                  <a:cubicBezTo>
                    <a:pt x="80968" y="6408"/>
                    <a:pt x="80652" y="5979"/>
                    <a:pt x="80209" y="5814"/>
                  </a:cubicBezTo>
                  <a:cubicBezTo>
                    <a:pt x="80212" y="5789"/>
                    <a:pt x="80215" y="5763"/>
                    <a:pt x="80215" y="5738"/>
                  </a:cubicBezTo>
                  <a:cubicBezTo>
                    <a:pt x="80215" y="5537"/>
                    <a:pt x="80090" y="5364"/>
                    <a:pt x="79913" y="5296"/>
                  </a:cubicBezTo>
                  <a:lnTo>
                    <a:pt x="79737" y="1870"/>
                  </a:lnTo>
                  <a:lnTo>
                    <a:pt x="79564" y="5296"/>
                  </a:lnTo>
                  <a:cubicBezTo>
                    <a:pt x="79388" y="5364"/>
                    <a:pt x="79262" y="5537"/>
                    <a:pt x="79262" y="5738"/>
                  </a:cubicBezTo>
                  <a:cubicBezTo>
                    <a:pt x="79262" y="5763"/>
                    <a:pt x="79266" y="5789"/>
                    <a:pt x="79270" y="5814"/>
                  </a:cubicBezTo>
                  <a:cubicBezTo>
                    <a:pt x="78827" y="5979"/>
                    <a:pt x="78510" y="6408"/>
                    <a:pt x="78510" y="6908"/>
                  </a:cubicBezTo>
                  <a:lnTo>
                    <a:pt x="78510" y="10873"/>
                  </a:lnTo>
                  <a:lnTo>
                    <a:pt x="78068" y="10873"/>
                  </a:lnTo>
                  <a:lnTo>
                    <a:pt x="78068" y="11564"/>
                  </a:lnTo>
                  <a:lnTo>
                    <a:pt x="78510" y="11564"/>
                  </a:lnTo>
                  <a:lnTo>
                    <a:pt x="78510" y="15397"/>
                  </a:lnTo>
                  <a:lnTo>
                    <a:pt x="78068" y="15397"/>
                  </a:lnTo>
                  <a:lnTo>
                    <a:pt x="78068" y="16088"/>
                  </a:lnTo>
                  <a:lnTo>
                    <a:pt x="78510" y="16088"/>
                  </a:lnTo>
                  <a:lnTo>
                    <a:pt x="78510" y="19923"/>
                  </a:lnTo>
                  <a:lnTo>
                    <a:pt x="78068" y="19923"/>
                  </a:lnTo>
                  <a:lnTo>
                    <a:pt x="78068" y="20614"/>
                  </a:lnTo>
                  <a:lnTo>
                    <a:pt x="78510" y="20614"/>
                  </a:lnTo>
                  <a:lnTo>
                    <a:pt x="78510" y="28916"/>
                  </a:lnTo>
                  <a:lnTo>
                    <a:pt x="77035" y="28916"/>
                  </a:lnTo>
                  <a:lnTo>
                    <a:pt x="77035" y="27372"/>
                  </a:lnTo>
                  <a:lnTo>
                    <a:pt x="75905" y="27372"/>
                  </a:lnTo>
                  <a:lnTo>
                    <a:pt x="75905" y="26559"/>
                  </a:lnTo>
                  <a:lnTo>
                    <a:pt x="75276" y="26559"/>
                  </a:lnTo>
                  <a:lnTo>
                    <a:pt x="75276" y="24339"/>
                  </a:lnTo>
                  <a:lnTo>
                    <a:pt x="76761" y="24339"/>
                  </a:lnTo>
                  <a:lnTo>
                    <a:pt x="76761" y="23144"/>
                  </a:lnTo>
                  <a:lnTo>
                    <a:pt x="75801" y="23144"/>
                  </a:lnTo>
                  <a:cubicBezTo>
                    <a:pt x="79795" y="16872"/>
                    <a:pt x="74520" y="13644"/>
                    <a:pt x="74520" y="13644"/>
                  </a:cubicBezTo>
                  <a:cubicBezTo>
                    <a:pt x="72609" y="12348"/>
                    <a:pt x="71169" y="11010"/>
                    <a:pt x="70090" y="9751"/>
                  </a:cubicBezTo>
                  <a:cubicBezTo>
                    <a:pt x="70230" y="9639"/>
                    <a:pt x="70324" y="9466"/>
                    <a:pt x="70324" y="9272"/>
                  </a:cubicBezTo>
                  <a:cubicBezTo>
                    <a:pt x="70324" y="9013"/>
                    <a:pt x="70162" y="8794"/>
                    <a:pt x="69935" y="8704"/>
                  </a:cubicBezTo>
                  <a:lnTo>
                    <a:pt x="69749" y="5015"/>
                  </a:lnTo>
                  <a:lnTo>
                    <a:pt x="69749" y="5015"/>
                  </a:lnTo>
                  <a:cubicBezTo>
                    <a:pt x="69932" y="5056"/>
                    <a:pt x="70121" y="5078"/>
                    <a:pt x="70313" y="5078"/>
                  </a:cubicBezTo>
                  <a:cubicBezTo>
                    <a:pt x="70527" y="5078"/>
                    <a:pt x="70744" y="5051"/>
                    <a:pt x="70961" y="4994"/>
                  </a:cubicBezTo>
                  <a:cubicBezTo>
                    <a:pt x="71209" y="4929"/>
                    <a:pt x="71439" y="4828"/>
                    <a:pt x="71648" y="4698"/>
                  </a:cubicBezTo>
                  <a:cubicBezTo>
                    <a:pt x="70561" y="4659"/>
                    <a:pt x="69583" y="3918"/>
                    <a:pt x="69291" y="2810"/>
                  </a:cubicBezTo>
                  <a:cubicBezTo>
                    <a:pt x="69000" y="1701"/>
                    <a:pt x="69485" y="575"/>
                    <a:pt x="70410" y="3"/>
                  </a:cubicBezTo>
                  <a:cubicBezTo>
                    <a:pt x="70373" y="1"/>
                    <a:pt x="70335" y="0"/>
                    <a:pt x="70298" y="0"/>
                  </a:cubicBezTo>
                  <a:close/>
                </a:path>
              </a:pathLst>
            </a:custGeom>
            <a:solidFill>
              <a:srgbClr val="FCA0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2"/>
            <p:cNvSpPr/>
            <p:nvPr/>
          </p:nvSpPr>
          <p:spPr>
            <a:xfrm>
              <a:off x="-3" y="3465050"/>
              <a:ext cx="9143954" cy="951671"/>
            </a:xfrm>
            <a:custGeom>
              <a:avLst/>
              <a:gdLst/>
              <a:ahLst/>
              <a:cxnLst/>
              <a:rect l="l" t="t" r="r" b="b"/>
              <a:pathLst>
                <a:path w="131781" h="40735" extrusionOk="0">
                  <a:moveTo>
                    <a:pt x="1" y="0"/>
                  </a:moveTo>
                  <a:lnTo>
                    <a:pt x="1" y="40734"/>
                  </a:lnTo>
                  <a:lnTo>
                    <a:pt x="131780" y="40734"/>
                  </a:lnTo>
                  <a:lnTo>
                    <a:pt x="131780" y="0"/>
                  </a:lnTo>
                  <a:close/>
                </a:path>
              </a:pathLst>
            </a:custGeom>
            <a:solidFill>
              <a:srgbClr val="FCA0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62"/>
          <p:cNvSpPr txBox="1">
            <a:spLocks noGrp="1"/>
          </p:cNvSpPr>
          <p:nvPr>
            <p:ph type="title"/>
          </p:nvPr>
        </p:nvSpPr>
        <p:spPr>
          <a:xfrm>
            <a:off x="720000" y="1376000"/>
            <a:ext cx="4122900" cy="11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62"/>
          <p:cNvSpPr txBox="1">
            <a:spLocks noGrp="1"/>
          </p:cNvSpPr>
          <p:nvPr>
            <p:ph type="body" idx="1"/>
          </p:nvPr>
        </p:nvSpPr>
        <p:spPr>
          <a:xfrm>
            <a:off x="720000" y="2595400"/>
            <a:ext cx="36951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bg>
      <p:bgPr>
        <a:solidFill>
          <a:schemeClr val="dk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3"/>
          <p:cNvSpPr txBox="1">
            <a:spLocks noGrp="1"/>
          </p:cNvSpPr>
          <p:nvPr>
            <p:ph type="subTitle" idx="1"/>
          </p:nvPr>
        </p:nvSpPr>
        <p:spPr>
          <a:xfrm>
            <a:off x="4156191" y="1656950"/>
            <a:ext cx="4240500" cy="1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endParaRPr/>
          </a:p>
        </p:txBody>
      </p:sp>
      <p:sp>
        <p:nvSpPr>
          <p:cNvPr id="58" name="Google Shape;58;p63"/>
          <p:cNvSpPr txBox="1">
            <a:spLocks noGrp="1"/>
          </p:cNvSpPr>
          <p:nvPr>
            <p:ph type="ctrTitle"/>
          </p:nvPr>
        </p:nvSpPr>
        <p:spPr>
          <a:xfrm>
            <a:off x="5844549" y="3026000"/>
            <a:ext cx="25521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4"/>
          <p:cNvSpPr txBox="1">
            <a:spLocks noGrp="1"/>
          </p:cNvSpPr>
          <p:nvPr>
            <p:ph type="title"/>
          </p:nvPr>
        </p:nvSpPr>
        <p:spPr>
          <a:xfrm>
            <a:off x="7200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subTitle" idx="1"/>
          </p:nvPr>
        </p:nvSpPr>
        <p:spPr>
          <a:xfrm>
            <a:off x="720000" y="2803075"/>
            <a:ext cx="65475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5"/>
          <p:cNvSpPr txBox="1">
            <a:spLocks noGrp="1"/>
          </p:cNvSpPr>
          <p:nvPr>
            <p:ph type="ctrTitle"/>
          </p:nvPr>
        </p:nvSpPr>
        <p:spPr>
          <a:xfrm>
            <a:off x="4792800" y="1007350"/>
            <a:ext cx="3570300" cy="25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bg>
      <p:bgPr>
        <a:solidFill>
          <a:schemeClr val="dk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6"/>
          <p:cNvSpPr txBox="1">
            <a:spLocks noGrp="1"/>
          </p:cNvSpPr>
          <p:nvPr>
            <p:ph type="title" hasCustomPrompt="1"/>
          </p:nvPr>
        </p:nvSpPr>
        <p:spPr>
          <a:xfrm>
            <a:off x="911075" y="2360700"/>
            <a:ext cx="2362500" cy="5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66"/>
          <p:cNvSpPr txBox="1">
            <a:spLocks noGrp="1"/>
          </p:cNvSpPr>
          <p:nvPr>
            <p:ph type="body" idx="1"/>
          </p:nvPr>
        </p:nvSpPr>
        <p:spPr>
          <a:xfrm>
            <a:off x="715400" y="2981550"/>
            <a:ext cx="275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7"/>
          <p:cNvSpPr txBox="1">
            <a:spLocks noGrp="1"/>
          </p:cNvSpPr>
          <p:nvPr>
            <p:ph type="subTitle" idx="1"/>
          </p:nvPr>
        </p:nvSpPr>
        <p:spPr>
          <a:xfrm>
            <a:off x="4633125" y="2103800"/>
            <a:ext cx="35517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endParaRPr/>
          </a:p>
        </p:txBody>
      </p:sp>
      <p:sp>
        <p:nvSpPr>
          <p:cNvPr id="69" name="Google Shape;69;p67"/>
          <p:cNvSpPr txBox="1">
            <a:spLocks noGrp="1"/>
          </p:cNvSpPr>
          <p:nvPr>
            <p:ph type="subTitle" idx="2"/>
          </p:nvPr>
        </p:nvSpPr>
        <p:spPr>
          <a:xfrm>
            <a:off x="4633125" y="1215250"/>
            <a:ext cx="35517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endParaRPr/>
          </a:p>
        </p:txBody>
      </p:sp>
      <p:sp>
        <p:nvSpPr>
          <p:cNvPr id="70" name="Google Shape;70;p67"/>
          <p:cNvSpPr txBox="1">
            <a:spLocks noGrp="1"/>
          </p:cNvSpPr>
          <p:nvPr>
            <p:ph type="subTitle" idx="3"/>
          </p:nvPr>
        </p:nvSpPr>
        <p:spPr>
          <a:xfrm>
            <a:off x="4633125" y="3011600"/>
            <a:ext cx="35328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endParaRPr/>
          </a:p>
        </p:txBody>
      </p:sp>
      <p:sp>
        <p:nvSpPr>
          <p:cNvPr id="71" name="Google Shape;71;p67"/>
          <p:cNvSpPr txBox="1">
            <a:spLocks noGrp="1"/>
          </p:cNvSpPr>
          <p:nvPr>
            <p:ph type="ctrTitle"/>
          </p:nvPr>
        </p:nvSpPr>
        <p:spPr>
          <a:xfrm>
            <a:off x="4633125" y="963892"/>
            <a:ext cx="22308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" name="Google Shape;72;p67"/>
          <p:cNvSpPr txBox="1">
            <a:spLocks noGrp="1"/>
          </p:cNvSpPr>
          <p:nvPr>
            <p:ph type="ctrTitle" idx="4"/>
          </p:nvPr>
        </p:nvSpPr>
        <p:spPr>
          <a:xfrm>
            <a:off x="4633125" y="1852367"/>
            <a:ext cx="22188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3" name="Google Shape;73;p67"/>
          <p:cNvSpPr txBox="1">
            <a:spLocks noGrp="1"/>
          </p:cNvSpPr>
          <p:nvPr>
            <p:ph type="ctrTitle" idx="5"/>
          </p:nvPr>
        </p:nvSpPr>
        <p:spPr>
          <a:xfrm>
            <a:off x="4633125" y="2760242"/>
            <a:ext cx="22188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67"/>
          <p:cNvSpPr txBox="1">
            <a:spLocks noGrp="1"/>
          </p:cNvSpPr>
          <p:nvPr>
            <p:ph type="title" idx="6"/>
          </p:nvPr>
        </p:nvSpPr>
        <p:spPr>
          <a:xfrm>
            <a:off x="3238900" y="851073"/>
            <a:ext cx="9789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5" name="Google Shape;75;p67"/>
          <p:cNvSpPr txBox="1">
            <a:spLocks noGrp="1"/>
          </p:cNvSpPr>
          <p:nvPr>
            <p:ph type="title" idx="7"/>
          </p:nvPr>
        </p:nvSpPr>
        <p:spPr>
          <a:xfrm>
            <a:off x="3244165" y="1739548"/>
            <a:ext cx="973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6" name="Google Shape;76;p67"/>
          <p:cNvSpPr txBox="1">
            <a:spLocks noGrp="1"/>
          </p:cNvSpPr>
          <p:nvPr>
            <p:ph type="title" idx="8"/>
          </p:nvPr>
        </p:nvSpPr>
        <p:spPr>
          <a:xfrm>
            <a:off x="3244165" y="2647423"/>
            <a:ext cx="973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7" name="Google Shape;77;p67"/>
          <p:cNvSpPr txBox="1">
            <a:spLocks noGrp="1"/>
          </p:cNvSpPr>
          <p:nvPr>
            <p:ph type="subTitle" idx="9"/>
          </p:nvPr>
        </p:nvSpPr>
        <p:spPr>
          <a:xfrm>
            <a:off x="4633125" y="3908450"/>
            <a:ext cx="35517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endParaRPr/>
          </a:p>
        </p:txBody>
      </p:sp>
      <p:sp>
        <p:nvSpPr>
          <p:cNvPr id="78" name="Google Shape;78;p67"/>
          <p:cNvSpPr txBox="1">
            <a:spLocks noGrp="1"/>
          </p:cNvSpPr>
          <p:nvPr>
            <p:ph type="ctrTitle" idx="13"/>
          </p:nvPr>
        </p:nvSpPr>
        <p:spPr>
          <a:xfrm>
            <a:off x="4633125" y="3657017"/>
            <a:ext cx="22188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title" idx="14"/>
          </p:nvPr>
        </p:nvSpPr>
        <p:spPr>
          <a:xfrm>
            <a:off x="3244165" y="3544198"/>
            <a:ext cx="973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">
  <p:cSld name="TITLE_ONLY_1"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8"/>
          <p:cNvSpPr txBox="1">
            <a:spLocks noGrp="1"/>
          </p:cNvSpPr>
          <p:nvPr>
            <p:ph type="title"/>
          </p:nvPr>
        </p:nvSpPr>
        <p:spPr>
          <a:xfrm>
            <a:off x="720000" y="36135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_1">
  <p:cSld name="BLANK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9"/>
          <p:cNvSpPr txBox="1">
            <a:spLocks noGrp="1"/>
          </p:cNvSpPr>
          <p:nvPr>
            <p:ph type="title"/>
          </p:nvPr>
        </p:nvSpPr>
        <p:spPr>
          <a:xfrm>
            <a:off x="720000" y="36135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9"/>
          <p:cNvSpPr txBox="1">
            <a:spLocks noGrp="1"/>
          </p:cNvSpPr>
          <p:nvPr>
            <p:ph type="subTitle" idx="1"/>
          </p:nvPr>
        </p:nvSpPr>
        <p:spPr>
          <a:xfrm>
            <a:off x="752325" y="3068997"/>
            <a:ext cx="20577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69"/>
          <p:cNvSpPr txBox="1">
            <a:spLocks noGrp="1"/>
          </p:cNvSpPr>
          <p:nvPr>
            <p:ph type="subTitle" idx="2"/>
          </p:nvPr>
        </p:nvSpPr>
        <p:spPr>
          <a:xfrm>
            <a:off x="752325" y="2546100"/>
            <a:ext cx="2057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6" name="Google Shape;86;p69"/>
          <p:cNvSpPr txBox="1">
            <a:spLocks noGrp="1"/>
          </p:cNvSpPr>
          <p:nvPr>
            <p:ph type="subTitle" idx="3"/>
          </p:nvPr>
        </p:nvSpPr>
        <p:spPr>
          <a:xfrm>
            <a:off x="3543150" y="3068997"/>
            <a:ext cx="20577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69"/>
          <p:cNvSpPr txBox="1">
            <a:spLocks noGrp="1"/>
          </p:cNvSpPr>
          <p:nvPr>
            <p:ph type="subTitle" idx="4"/>
          </p:nvPr>
        </p:nvSpPr>
        <p:spPr>
          <a:xfrm>
            <a:off x="3543150" y="2546200"/>
            <a:ext cx="2057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8" name="Google Shape;88;p69"/>
          <p:cNvSpPr txBox="1">
            <a:spLocks noGrp="1"/>
          </p:cNvSpPr>
          <p:nvPr>
            <p:ph type="subTitle" idx="5"/>
          </p:nvPr>
        </p:nvSpPr>
        <p:spPr>
          <a:xfrm>
            <a:off x="6333975" y="3068997"/>
            <a:ext cx="20577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69"/>
          <p:cNvSpPr txBox="1">
            <a:spLocks noGrp="1"/>
          </p:cNvSpPr>
          <p:nvPr>
            <p:ph type="subTitle" idx="6"/>
          </p:nvPr>
        </p:nvSpPr>
        <p:spPr>
          <a:xfrm>
            <a:off x="6333975" y="2546200"/>
            <a:ext cx="2057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_1_1">
  <p:cSld name="BLANK_1_1_1"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0"/>
          <p:cNvSpPr txBox="1">
            <a:spLocks noGrp="1"/>
          </p:cNvSpPr>
          <p:nvPr>
            <p:ph type="subTitle" idx="1"/>
          </p:nvPr>
        </p:nvSpPr>
        <p:spPr>
          <a:xfrm>
            <a:off x="1000050" y="1312039"/>
            <a:ext cx="19638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92" name="Google Shape;92;p70"/>
          <p:cNvSpPr txBox="1">
            <a:spLocks noGrp="1"/>
          </p:cNvSpPr>
          <p:nvPr>
            <p:ph type="title"/>
          </p:nvPr>
        </p:nvSpPr>
        <p:spPr>
          <a:xfrm>
            <a:off x="1000050" y="726850"/>
            <a:ext cx="1801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70"/>
          <p:cNvSpPr txBox="1">
            <a:spLocks noGrp="1"/>
          </p:cNvSpPr>
          <p:nvPr>
            <p:ph type="subTitle" idx="2"/>
          </p:nvPr>
        </p:nvSpPr>
        <p:spPr>
          <a:xfrm>
            <a:off x="1000050" y="2293526"/>
            <a:ext cx="19638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70"/>
          <p:cNvSpPr txBox="1">
            <a:spLocks noGrp="1"/>
          </p:cNvSpPr>
          <p:nvPr>
            <p:ph type="title" idx="3"/>
          </p:nvPr>
        </p:nvSpPr>
        <p:spPr>
          <a:xfrm>
            <a:off x="1000050" y="1708341"/>
            <a:ext cx="1801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70"/>
          <p:cNvSpPr txBox="1">
            <a:spLocks noGrp="1"/>
          </p:cNvSpPr>
          <p:nvPr>
            <p:ph type="subTitle" idx="4"/>
          </p:nvPr>
        </p:nvSpPr>
        <p:spPr>
          <a:xfrm>
            <a:off x="1000050" y="3275025"/>
            <a:ext cx="19638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96" name="Google Shape;96;p70"/>
          <p:cNvSpPr txBox="1">
            <a:spLocks noGrp="1"/>
          </p:cNvSpPr>
          <p:nvPr>
            <p:ph type="title" idx="5"/>
          </p:nvPr>
        </p:nvSpPr>
        <p:spPr>
          <a:xfrm>
            <a:off x="1000050" y="2689845"/>
            <a:ext cx="1801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7" name="Google Shape;97;p70"/>
          <p:cNvSpPr txBox="1">
            <a:spLocks noGrp="1"/>
          </p:cNvSpPr>
          <p:nvPr>
            <p:ph type="title" idx="6"/>
          </p:nvPr>
        </p:nvSpPr>
        <p:spPr>
          <a:xfrm>
            <a:off x="720000" y="36135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70"/>
          <p:cNvSpPr txBox="1">
            <a:spLocks noGrp="1"/>
          </p:cNvSpPr>
          <p:nvPr>
            <p:ph type="subTitle" idx="7"/>
          </p:nvPr>
        </p:nvSpPr>
        <p:spPr>
          <a:xfrm>
            <a:off x="1000050" y="4256525"/>
            <a:ext cx="19638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70"/>
          <p:cNvSpPr txBox="1">
            <a:spLocks noGrp="1"/>
          </p:cNvSpPr>
          <p:nvPr>
            <p:ph type="title" idx="8"/>
          </p:nvPr>
        </p:nvSpPr>
        <p:spPr>
          <a:xfrm>
            <a:off x="1000050" y="3671345"/>
            <a:ext cx="1801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3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CAF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3"/>
          <p:cNvSpPr txBox="1">
            <a:spLocks noGrp="1"/>
          </p:cNvSpPr>
          <p:nvPr>
            <p:ph type="body" idx="1"/>
          </p:nvPr>
        </p:nvSpPr>
        <p:spPr>
          <a:xfrm>
            <a:off x="457199" y="1309878"/>
            <a:ext cx="40233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302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04800" algn="l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9" name="Google Shape;19;p53"/>
          <p:cNvSpPr txBox="1">
            <a:spLocks noGrp="1"/>
          </p:cNvSpPr>
          <p:nvPr>
            <p:ph type="body" idx="2"/>
          </p:nvPr>
        </p:nvSpPr>
        <p:spPr>
          <a:xfrm>
            <a:off x="4663440" y="1309878"/>
            <a:ext cx="40233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302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04800" algn="l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0" name="Google Shape;20;p53"/>
          <p:cNvSpPr txBox="1">
            <a:spLocks noGrp="1"/>
          </p:cNvSpPr>
          <p:nvPr>
            <p:ph type="sldNum" idx="12"/>
          </p:nvPr>
        </p:nvSpPr>
        <p:spPr>
          <a:xfrm>
            <a:off x="6553200" y="457200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_1_1_1">
  <p:cSld name="BLANK_1_1_1_1">
    <p:bg>
      <p:bgPr>
        <a:solidFill>
          <a:schemeClr val="dk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1"/>
          <p:cNvSpPr txBox="1">
            <a:spLocks noGrp="1"/>
          </p:cNvSpPr>
          <p:nvPr>
            <p:ph type="title"/>
          </p:nvPr>
        </p:nvSpPr>
        <p:spPr>
          <a:xfrm>
            <a:off x="3556000" y="3584654"/>
            <a:ext cx="2042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2" name="Google Shape;102;p71"/>
          <p:cNvSpPr txBox="1">
            <a:spLocks noGrp="1"/>
          </p:cNvSpPr>
          <p:nvPr>
            <p:ph type="subTitle" idx="1"/>
          </p:nvPr>
        </p:nvSpPr>
        <p:spPr>
          <a:xfrm>
            <a:off x="3556000" y="3965425"/>
            <a:ext cx="2042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71"/>
          <p:cNvSpPr txBox="1">
            <a:spLocks noGrp="1"/>
          </p:cNvSpPr>
          <p:nvPr>
            <p:ph type="title" idx="2"/>
          </p:nvPr>
        </p:nvSpPr>
        <p:spPr>
          <a:xfrm>
            <a:off x="804044" y="3584651"/>
            <a:ext cx="2042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71"/>
          <p:cNvSpPr txBox="1">
            <a:spLocks noGrp="1"/>
          </p:cNvSpPr>
          <p:nvPr>
            <p:ph type="subTitle" idx="3"/>
          </p:nvPr>
        </p:nvSpPr>
        <p:spPr>
          <a:xfrm>
            <a:off x="804044" y="3965425"/>
            <a:ext cx="2042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105" name="Google Shape;105;p71"/>
          <p:cNvSpPr txBox="1">
            <a:spLocks noGrp="1"/>
          </p:cNvSpPr>
          <p:nvPr>
            <p:ph type="title" idx="4"/>
          </p:nvPr>
        </p:nvSpPr>
        <p:spPr>
          <a:xfrm>
            <a:off x="6302750" y="3584650"/>
            <a:ext cx="2042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6" name="Google Shape;106;p71"/>
          <p:cNvSpPr txBox="1">
            <a:spLocks noGrp="1"/>
          </p:cNvSpPr>
          <p:nvPr>
            <p:ph type="subTitle" idx="5"/>
          </p:nvPr>
        </p:nvSpPr>
        <p:spPr>
          <a:xfrm>
            <a:off x="6302750" y="3965425"/>
            <a:ext cx="2042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71"/>
          <p:cNvSpPr txBox="1">
            <a:spLocks noGrp="1"/>
          </p:cNvSpPr>
          <p:nvPr>
            <p:ph type="title" idx="6"/>
          </p:nvPr>
        </p:nvSpPr>
        <p:spPr>
          <a:xfrm>
            <a:off x="720000" y="36135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1"/>
          <p:cNvSpPr txBox="1">
            <a:spLocks noGrp="1"/>
          </p:cNvSpPr>
          <p:nvPr>
            <p:ph type="title" idx="7"/>
          </p:nvPr>
        </p:nvSpPr>
        <p:spPr>
          <a:xfrm>
            <a:off x="3556000" y="1775950"/>
            <a:ext cx="2042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71"/>
          <p:cNvSpPr txBox="1">
            <a:spLocks noGrp="1"/>
          </p:cNvSpPr>
          <p:nvPr>
            <p:ph type="subTitle" idx="8"/>
          </p:nvPr>
        </p:nvSpPr>
        <p:spPr>
          <a:xfrm>
            <a:off x="3556000" y="2156721"/>
            <a:ext cx="2042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110" name="Google Shape;110;p71"/>
          <p:cNvSpPr txBox="1">
            <a:spLocks noGrp="1"/>
          </p:cNvSpPr>
          <p:nvPr>
            <p:ph type="title" idx="9"/>
          </p:nvPr>
        </p:nvSpPr>
        <p:spPr>
          <a:xfrm>
            <a:off x="804044" y="1775950"/>
            <a:ext cx="2042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71"/>
          <p:cNvSpPr txBox="1">
            <a:spLocks noGrp="1"/>
          </p:cNvSpPr>
          <p:nvPr>
            <p:ph type="subTitle" idx="13"/>
          </p:nvPr>
        </p:nvSpPr>
        <p:spPr>
          <a:xfrm>
            <a:off x="804044" y="2156721"/>
            <a:ext cx="2042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71"/>
          <p:cNvSpPr txBox="1">
            <a:spLocks noGrp="1"/>
          </p:cNvSpPr>
          <p:nvPr>
            <p:ph type="title" idx="14"/>
          </p:nvPr>
        </p:nvSpPr>
        <p:spPr>
          <a:xfrm>
            <a:off x="6302750" y="1775950"/>
            <a:ext cx="2042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3" name="Google Shape;113;p71"/>
          <p:cNvSpPr txBox="1">
            <a:spLocks noGrp="1"/>
          </p:cNvSpPr>
          <p:nvPr>
            <p:ph type="subTitle" idx="15"/>
          </p:nvPr>
        </p:nvSpPr>
        <p:spPr>
          <a:xfrm>
            <a:off x="6302750" y="2156725"/>
            <a:ext cx="2042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_1_1_1_2">
  <p:cSld name="BLANK_1_1_1_1_2">
    <p:bg>
      <p:bgPr>
        <a:solidFill>
          <a:schemeClr val="dk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2"/>
          <p:cNvSpPr txBox="1">
            <a:spLocks noGrp="1"/>
          </p:cNvSpPr>
          <p:nvPr>
            <p:ph type="title"/>
          </p:nvPr>
        </p:nvSpPr>
        <p:spPr>
          <a:xfrm>
            <a:off x="1742825" y="1878222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6" name="Google Shape;116;p72"/>
          <p:cNvSpPr txBox="1">
            <a:spLocks noGrp="1"/>
          </p:cNvSpPr>
          <p:nvPr>
            <p:ph type="subTitle" idx="1"/>
          </p:nvPr>
        </p:nvSpPr>
        <p:spPr>
          <a:xfrm>
            <a:off x="1177625" y="2221925"/>
            <a:ext cx="29718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117" name="Google Shape;117;p72"/>
          <p:cNvSpPr txBox="1">
            <a:spLocks noGrp="1"/>
          </p:cNvSpPr>
          <p:nvPr>
            <p:ph type="title" idx="2"/>
          </p:nvPr>
        </p:nvSpPr>
        <p:spPr>
          <a:xfrm>
            <a:off x="5559825" y="370434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72"/>
          <p:cNvSpPr txBox="1">
            <a:spLocks noGrp="1"/>
          </p:cNvSpPr>
          <p:nvPr>
            <p:ph type="subTitle" idx="3"/>
          </p:nvPr>
        </p:nvSpPr>
        <p:spPr>
          <a:xfrm>
            <a:off x="4994625" y="4051985"/>
            <a:ext cx="29718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119" name="Google Shape;119;p72"/>
          <p:cNvSpPr txBox="1">
            <a:spLocks noGrp="1"/>
          </p:cNvSpPr>
          <p:nvPr>
            <p:ph type="title" idx="4"/>
          </p:nvPr>
        </p:nvSpPr>
        <p:spPr>
          <a:xfrm>
            <a:off x="5559825" y="1878222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0" name="Google Shape;120;p72"/>
          <p:cNvSpPr txBox="1">
            <a:spLocks noGrp="1"/>
          </p:cNvSpPr>
          <p:nvPr>
            <p:ph type="subTitle" idx="5"/>
          </p:nvPr>
        </p:nvSpPr>
        <p:spPr>
          <a:xfrm>
            <a:off x="4994625" y="2221925"/>
            <a:ext cx="29718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121" name="Google Shape;121;p72"/>
          <p:cNvSpPr txBox="1">
            <a:spLocks noGrp="1"/>
          </p:cNvSpPr>
          <p:nvPr>
            <p:ph type="title" idx="6"/>
          </p:nvPr>
        </p:nvSpPr>
        <p:spPr>
          <a:xfrm>
            <a:off x="1742825" y="370434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72"/>
          <p:cNvSpPr txBox="1">
            <a:spLocks noGrp="1"/>
          </p:cNvSpPr>
          <p:nvPr>
            <p:ph type="subTitle" idx="7"/>
          </p:nvPr>
        </p:nvSpPr>
        <p:spPr>
          <a:xfrm>
            <a:off x="1177625" y="4051985"/>
            <a:ext cx="29718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123" name="Google Shape;123;p72"/>
          <p:cNvSpPr txBox="1">
            <a:spLocks noGrp="1"/>
          </p:cNvSpPr>
          <p:nvPr>
            <p:ph type="title" idx="8"/>
          </p:nvPr>
        </p:nvSpPr>
        <p:spPr>
          <a:xfrm>
            <a:off x="720000" y="36135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_1_1_1_1">
  <p:cSld name="BLANK_1_1_1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3"/>
          <p:cNvSpPr txBox="1">
            <a:spLocks noGrp="1"/>
          </p:cNvSpPr>
          <p:nvPr>
            <p:ph type="title"/>
          </p:nvPr>
        </p:nvSpPr>
        <p:spPr>
          <a:xfrm>
            <a:off x="2551912" y="1810800"/>
            <a:ext cx="16830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7200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800" i="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6" name="Google Shape;126;p73"/>
          <p:cNvSpPr txBox="1">
            <a:spLocks noGrp="1"/>
          </p:cNvSpPr>
          <p:nvPr>
            <p:ph type="subTitle" idx="1"/>
          </p:nvPr>
        </p:nvSpPr>
        <p:spPr>
          <a:xfrm>
            <a:off x="1921012" y="3528425"/>
            <a:ext cx="2313900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000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_1_1_1_1_1">
  <p:cSld name="BLANK_1_1_1_1_1_1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4"/>
          <p:cNvSpPr txBox="1">
            <a:spLocks noGrp="1"/>
          </p:cNvSpPr>
          <p:nvPr>
            <p:ph type="title"/>
          </p:nvPr>
        </p:nvSpPr>
        <p:spPr>
          <a:xfrm>
            <a:off x="5551050" y="1809389"/>
            <a:ext cx="24093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80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74"/>
          <p:cNvSpPr txBox="1">
            <a:spLocks noGrp="1"/>
          </p:cNvSpPr>
          <p:nvPr>
            <p:ph type="subTitle" idx="1"/>
          </p:nvPr>
        </p:nvSpPr>
        <p:spPr>
          <a:xfrm>
            <a:off x="5551050" y="3528420"/>
            <a:ext cx="1923900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75"/>
          <p:cNvGrpSpPr/>
          <p:nvPr/>
        </p:nvGrpSpPr>
        <p:grpSpPr>
          <a:xfrm>
            <a:off x="-3" y="484679"/>
            <a:ext cx="9143954" cy="3932042"/>
            <a:chOff x="-3" y="484679"/>
            <a:chExt cx="9143954" cy="3932042"/>
          </a:xfrm>
        </p:grpSpPr>
        <p:sp>
          <p:nvSpPr>
            <p:cNvPr id="132" name="Google Shape;132;p75"/>
            <p:cNvSpPr/>
            <p:nvPr/>
          </p:nvSpPr>
          <p:spPr>
            <a:xfrm>
              <a:off x="-3" y="3465050"/>
              <a:ext cx="9143954" cy="951671"/>
            </a:xfrm>
            <a:custGeom>
              <a:avLst/>
              <a:gdLst/>
              <a:ahLst/>
              <a:cxnLst/>
              <a:rect l="l" t="t" r="r" b="b"/>
              <a:pathLst>
                <a:path w="131781" h="40735" extrusionOk="0">
                  <a:moveTo>
                    <a:pt x="1" y="0"/>
                  </a:moveTo>
                  <a:lnTo>
                    <a:pt x="1" y="40734"/>
                  </a:lnTo>
                  <a:lnTo>
                    <a:pt x="131780" y="40734"/>
                  </a:lnTo>
                  <a:lnTo>
                    <a:pt x="131780" y="0"/>
                  </a:lnTo>
                  <a:close/>
                </a:path>
              </a:pathLst>
            </a:custGeom>
            <a:solidFill>
              <a:srgbClr val="FCA0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75"/>
            <p:cNvSpPr/>
            <p:nvPr/>
          </p:nvSpPr>
          <p:spPr>
            <a:xfrm>
              <a:off x="3161675" y="484679"/>
              <a:ext cx="5794170" cy="3301485"/>
            </a:xfrm>
            <a:custGeom>
              <a:avLst/>
              <a:gdLst/>
              <a:ahLst/>
              <a:cxnLst/>
              <a:rect l="l" t="t" r="r" b="b"/>
              <a:pathLst>
                <a:path w="157162" h="89550" extrusionOk="0">
                  <a:moveTo>
                    <a:pt x="9221" y="28089"/>
                  </a:moveTo>
                  <a:cubicBezTo>
                    <a:pt x="9489" y="28089"/>
                    <a:pt x="9696" y="28394"/>
                    <a:pt x="9696" y="28771"/>
                  </a:cubicBezTo>
                  <a:lnTo>
                    <a:pt x="9696" y="29964"/>
                  </a:lnTo>
                  <a:lnTo>
                    <a:pt x="8746" y="29964"/>
                  </a:lnTo>
                  <a:lnTo>
                    <a:pt x="8746" y="28771"/>
                  </a:lnTo>
                  <a:cubicBezTo>
                    <a:pt x="8746" y="28394"/>
                    <a:pt x="8965" y="28089"/>
                    <a:pt x="9221" y="28089"/>
                  </a:cubicBezTo>
                  <a:close/>
                  <a:moveTo>
                    <a:pt x="12716" y="28089"/>
                  </a:moveTo>
                  <a:cubicBezTo>
                    <a:pt x="12984" y="28089"/>
                    <a:pt x="13203" y="28394"/>
                    <a:pt x="13203" y="28771"/>
                  </a:cubicBezTo>
                  <a:lnTo>
                    <a:pt x="13203" y="29964"/>
                  </a:lnTo>
                  <a:lnTo>
                    <a:pt x="12242" y="29964"/>
                  </a:lnTo>
                  <a:lnTo>
                    <a:pt x="12242" y="28771"/>
                  </a:lnTo>
                  <a:cubicBezTo>
                    <a:pt x="12242" y="28394"/>
                    <a:pt x="12461" y="28089"/>
                    <a:pt x="12716" y="28089"/>
                  </a:cubicBezTo>
                  <a:close/>
                  <a:moveTo>
                    <a:pt x="142995" y="28089"/>
                  </a:moveTo>
                  <a:cubicBezTo>
                    <a:pt x="143252" y="28089"/>
                    <a:pt x="143471" y="28394"/>
                    <a:pt x="143471" y="28771"/>
                  </a:cubicBezTo>
                  <a:lnTo>
                    <a:pt x="143471" y="29964"/>
                  </a:lnTo>
                  <a:lnTo>
                    <a:pt x="142521" y="29964"/>
                  </a:lnTo>
                  <a:lnTo>
                    <a:pt x="142521" y="28771"/>
                  </a:lnTo>
                  <a:cubicBezTo>
                    <a:pt x="142521" y="28394"/>
                    <a:pt x="142727" y="28089"/>
                    <a:pt x="142995" y="28089"/>
                  </a:cubicBezTo>
                  <a:close/>
                  <a:moveTo>
                    <a:pt x="146492" y="28089"/>
                  </a:moveTo>
                  <a:cubicBezTo>
                    <a:pt x="146759" y="28089"/>
                    <a:pt x="146966" y="28394"/>
                    <a:pt x="146966" y="28771"/>
                  </a:cubicBezTo>
                  <a:lnTo>
                    <a:pt x="146966" y="29964"/>
                  </a:lnTo>
                  <a:lnTo>
                    <a:pt x="146016" y="29964"/>
                  </a:lnTo>
                  <a:lnTo>
                    <a:pt x="146016" y="28771"/>
                  </a:lnTo>
                  <a:cubicBezTo>
                    <a:pt x="146016" y="28394"/>
                    <a:pt x="146235" y="28089"/>
                    <a:pt x="146492" y="28089"/>
                  </a:cubicBezTo>
                  <a:close/>
                  <a:moveTo>
                    <a:pt x="10975" y="28052"/>
                  </a:moveTo>
                  <a:cubicBezTo>
                    <a:pt x="11365" y="28052"/>
                    <a:pt x="11681" y="28369"/>
                    <a:pt x="11681" y="28771"/>
                  </a:cubicBezTo>
                  <a:lnTo>
                    <a:pt x="11681" y="29989"/>
                  </a:lnTo>
                  <a:lnTo>
                    <a:pt x="10269" y="29989"/>
                  </a:lnTo>
                  <a:lnTo>
                    <a:pt x="10269" y="28771"/>
                  </a:lnTo>
                  <a:cubicBezTo>
                    <a:pt x="10269" y="28369"/>
                    <a:pt x="10585" y="28052"/>
                    <a:pt x="10975" y="28052"/>
                  </a:cubicBezTo>
                  <a:close/>
                  <a:moveTo>
                    <a:pt x="144738" y="28052"/>
                  </a:moveTo>
                  <a:cubicBezTo>
                    <a:pt x="145139" y="28052"/>
                    <a:pt x="145456" y="28369"/>
                    <a:pt x="145456" y="28771"/>
                  </a:cubicBezTo>
                  <a:lnTo>
                    <a:pt x="145456" y="29989"/>
                  </a:lnTo>
                  <a:lnTo>
                    <a:pt x="144031" y="29989"/>
                  </a:lnTo>
                  <a:lnTo>
                    <a:pt x="144031" y="28771"/>
                  </a:lnTo>
                  <a:cubicBezTo>
                    <a:pt x="144031" y="28369"/>
                    <a:pt x="144348" y="28052"/>
                    <a:pt x="144738" y="28052"/>
                  </a:cubicBezTo>
                  <a:close/>
                  <a:moveTo>
                    <a:pt x="45591" y="42997"/>
                  </a:moveTo>
                  <a:cubicBezTo>
                    <a:pt x="46249" y="42997"/>
                    <a:pt x="46772" y="43765"/>
                    <a:pt x="46772" y="44702"/>
                  </a:cubicBezTo>
                  <a:lnTo>
                    <a:pt x="46772" y="47663"/>
                  </a:lnTo>
                  <a:lnTo>
                    <a:pt x="44422" y="47663"/>
                  </a:lnTo>
                  <a:lnTo>
                    <a:pt x="44422" y="44702"/>
                  </a:lnTo>
                  <a:cubicBezTo>
                    <a:pt x="44422" y="43765"/>
                    <a:pt x="44945" y="42997"/>
                    <a:pt x="45591" y="42997"/>
                  </a:cubicBezTo>
                  <a:close/>
                  <a:moveTo>
                    <a:pt x="54226" y="42997"/>
                  </a:moveTo>
                  <a:cubicBezTo>
                    <a:pt x="54872" y="42997"/>
                    <a:pt x="55408" y="43765"/>
                    <a:pt x="55408" y="44702"/>
                  </a:cubicBezTo>
                  <a:lnTo>
                    <a:pt x="55408" y="47663"/>
                  </a:lnTo>
                  <a:lnTo>
                    <a:pt x="53057" y="47663"/>
                  </a:lnTo>
                  <a:lnTo>
                    <a:pt x="53057" y="44702"/>
                  </a:lnTo>
                  <a:cubicBezTo>
                    <a:pt x="53057" y="43765"/>
                    <a:pt x="53581" y="42997"/>
                    <a:pt x="54226" y="42997"/>
                  </a:cubicBezTo>
                  <a:close/>
                  <a:moveTo>
                    <a:pt x="101485" y="42997"/>
                  </a:moveTo>
                  <a:cubicBezTo>
                    <a:pt x="102143" y="42997"/>
                    <a:pt x="102667" y="43765"/>
                    <a:pt x="102667" y="44702"/>
                  </a:cubicBezTo>
                  <a:lnTo>
                    <a:pt x="102667" y="47663"/>
                  </a:lnTo>
                  <a:lnTo>
                    <a:pt x="100316" y="47663"/>
                  </a:lnTo>
                  <a:lnTo>
                    <a:pt x="100316" y="44702"/>
                  </a:lnTo>
                  <a:cubicBezTo>
                    <a:pt x="100316" y="43765"/>
                    <a:pt x="100840" y="42997"/>
                    <a:pt x="101485" y="42997"/>
                  </a:cubicBezTo>
                  <a:close/>
                  <a:moveTo>
                    <a:pt x="110122" y="42997"/>
                  </a:moveTo>
                  <a:cubicBezTo>
                    <a:pt x="110767" y="42997"/>
                    <a:pt x="111291" y="43765"/>
                    <a:pt x="111291" y="44702"/>
                  </a:cubicBezTo>
                  <a:lnTo>
                    <a:pt x="111291" y="47663"/>
                  </a:lnTo>
                  <a:lnTo>
                    <a:pt x="108940" y="47663"/>
                  </a:lnTo>
                  <a:lnTo>
                    <a:pt x="108940" y="44702"/>
                  </a:lnTo>
                  <a:cubicBezTo>
                    <a:pt x="108940" y="43765"/>
                    <a:pt x="109475" y="42997"/>
                    <a:pt x="110122" y="42997"/>
                  </a:cubicBezTo>
                  <a:close/>
                  <a:moveTo>
                    <a:pt x="49914" y="42912"/>
                  </a:moveTo>
                  <a:cubicBezTo>
                    <a:pt x="50877" y="42912"/>
                    <a:pt x="51657" y="43704"/>
                    <a:pt x="51657" y="44678"/>
                  </a:cubicBezTo>
                  <a:lnTo>
                    <a:pt x="51657" y="47747"/>
                  </a:lnTo>
                  <a:lnTo>
                    <a:pt x="48161" y="47747"/>
                  </a:lnTo>
                  <a:lnTo>
                    <a:pt x="48161" y="44678"/>
                  </a:lnTo>
                  <a:cubicBezTo>
                    <a:pt x="48161" y="43704"/>
                    <a:pt x="48940" y="42912"/>
                    <a:pt x="49914" y="42912"/>
                  </a:cubicBezTo>
                  <a:close/>
                  <a:moveTo>
                    <a:pt x="105810" y="42912"/>
                  </a:moveTo>
                  <a:cubicBezTo>
                    <a:pt x="106772" y="42912"/>
                    <a:pt x="107551" y="43704"/>
                    <a:pt x="107551" y="44678"/>
                  </a:cubicBezTo>
                  <a:lnTo>
                    <a:pt x="107551" y="47747"/>
                  </a:lnTo>
                  <a:lnTo>
                    <a:pt x="104056" y="47747"/>
                  </a:lnTo>
                  <a:lnTo>
                    <a:pt x="104056" y="44678"/>
                  </a:lnTo>
                  <a:cubicBezTo>
                    <a:pt x="104056" y="43704"/>
                    <a:pt x="104835" y="42912"/>
                    <a:pt x="105810" y="42912"/>
                  </a:cubicBezTo>
                  <a:close/>
                  <a:moveTo>
                    <a:pt x="20365" y="46919"/>
                  </a:moveTo>
                  <a:cubicBezTo>
                    <a:pt x="20597" y="46919"/>
                    <a:pt x="20792" y="47187"/>
                    <a:pt x="20792" y="47516"/>
                  </a:cubicBezTo>
                  <a:lnTo>
                    <a:pt x="20792" y="48564"/>
                  </a:lnTo>
                  <a:lnTo>
                    <a:pt x="19951" y="48564"/>
                  </a:lnTo>
                  <a:lnTo>
                    <a:pt x="19951" y="47516"/>
                  </a:lnTo>
                  <a:cubicBezTo>
                    <a:pt x="19951" y="47187"/>
                    <a:pt x="20134" y="46919"/>
                    <a:pt x="20365" y="46919"/>
                  </a:cubicBezTo>
                  <a:close/>
                  <a:moveTo>
                    <a:pt x="23459" y="46919"/>
                  </a:moveTo>
                  <a:cubicBezTo>
                    <a:pt x="23691" y="46919"/>
                    <a:pt x="23873" y="47187"/>
                    <a:pt x="23873" y="47516"/>
                  </a:cubicBezTo>
                  <a:lnTo>
                    <a:pt x="23873" y="48564"/>
                  </a:lnTo>
                  <a:lnTo>
                    <a:pt x="23033" y="48564"/>
                  </a:lnTo>
                  <a:lnTo>
                    <a:pt x="23033" y="47516"/>
                  </a:lnTo>
                  <a:cubicBezTo>
                    <a:pt x="23033" y="47187"/>
                    <a:pt x="23228" y="46919"/>
                    <a:pt x="23459" y="46919"/>
                  </a:cubicBezTo>
                  <a:close/>
                  <a:moveTo>
                    <a:pt x="132252" y="46919"/>
                  </a:moveTo>
                  <a:cubicBezTo>
                    <a:pt x="132484" y="46919"/>
                    <a:pt x="132679" y="47187"/>
                    <a:pt x="132679" y="47516"/>
                  </a:cubicBezTo>
                  <a:lnTo>
                    <a:pt x="132679" y="48564"/>
                  </a:lnTo>
                  <a:lnTo>
                    <a:pt x="131838" y="48564"/>
                  </a:lnTo>
                  <a:lnTo>
                    <a:pt x="131838" y="47516"/>
                  </a:lnTo>
                  <a:cubicBezTo>
                    <a:pt x="131838" y="47187"/>
                    <a:pt x="132021" y="46919"/>
                    <a:pt x="132252" y="46919"/>
                  </a:cubicBezTo>
                  <a:close/>
                  <a:moveTo>
                    <a:pt x="135346" y="46919"/>
                  </a:moveTo>
                  <a:cubicBezTo>
                    <a:pt x="135578" y="46919"/>
                    <a:pt x="135773" y="47187"/>
                    <a:pt x="135773" y="47516"/>
                  </a:cubicBezTo>
                  <a:lnTo>
                    <a:pt x="135773" y="48564"/>
                  </a:lnTo>
                  <a:lnTo>
                    <a:pt x="134932" y="48564"/>
                  </a:lnTo>
                  <a:lnTo>
                    <a:pt x="134932" y="47516"/>
                  </a:lnTo>
                  <a:cubicBezTo>
                    <a:pt x="134932" y="47187"/>
                    <a:pt x="135115" y="46919"/>
                    <a:pt x="135346" y="46919"/>
                  </a:cubicBezTo>
                  <a:close/>
                  <a:moveTo>
                    <a:pt x="21913" y="46883"/>
                  </a:moveTo>
                  <a:cubicBezTo>
                    <a:pt x="22254" y="46883"/>
                    <a:pt x="22533" y="47163"/>
                    <a:pt x="22533" y="47504"/>
                  </a:cubicBezTo>
                  <a:lnTo>
                    <a:pt x="22533" y="48600"/>
                  </a:lnTo>
                  <a:lnTo>
                    <a:pt x="21291" y="48600"/>
                  </a:lnTo>
                  <a:lnTo>
                    <a:pt x="21291" y="47504"/>
                  </a:lnTo>
                  <a:cubicBezTo>
                    <a:pt x="21291" y="47163"/>
                    <a:pt x="21572" y="46883"/>
                    <a:pt x="21913" y="46883"/>
                  </a:cubicBezTo>
                  <a:close/>
                  <a:moveTo>
                    <a:pt x="133800" y="46883"/>
                  </a:moveTo>
                  <a:cubicBezTo>
                    <a:pt x="134153" y="46883"/>
                    <a:pt x="134433" y="47163"/>
                    <a:pt x="134433" y="47504"/>
                  </a:cubicBezTo>
                  <a:lnTo>
                    <a:pt x="134433" y="48600"/>
                  </a:lnTo>
                  <a:lnTo>
                    <a:pt x="133178" y="48600"/>
                  </a:lnTo>
                  <a:lnTo>
                    <a:pt x="133178" y="47504"/>
                  </a:lnTo>
                  <a:cubicBezTo>
                    <a:pt x="133178" y="47163"/>
                    <a:pt x="133459" y="46883"/>
                    <a:pt x="133800" y="46883"/>
                  </a:cubicBezTo>
                  <a:close/>
                  <a:moveTo>
                    <a:pt x="36358" y="55884"/>
                  </a:moveTo>
                  <a:lnTo>
                    <a:pt x="36358" y="55896"/>
                  </a:lnTo>
                  <a:cubicBezTo>
                    <a:pt x="36432" y="55932"/>
                    <a:pt x="37296" y="56384"/>
                    <a:pt x="38185" y="56993"/>
                  </a:cubicBezTo>
                  <a:cubicBezTo>
                    <a:pt x="38270" y="57053"/>
                    <a:pt x="38356" y="57126"/>
                    <a:pt x="38453" y="57188"/>
                  </a:cubicBezTo>
                  <a:cubicBezTo>
                    <a:pt x="39318" y="57821"/>
                    <a:pt x="40110" y="58576"/>
                    <a:pt x="40110" y="59234"/>
                  </a:cubicBezTo>
                  <a:cubicBezTo>
                    <a:pt x="40110" y="59234"/>
                    <a:pt x="40146" y="59380"/>
                    <a:pt x="40159" y="59624"/>
                  </a:cubicBezTo>
                  <a:cubicBezTo>
                    <a:pt x="40159" y="59648"/>
                    <a:pt x="40159" y="59684"/>
                    <a:pt x="40170" y="59733"/>
                  </a:cubicBezTo>
                  <a:cubicBezTo>
                    <a:pt x="40183" y="59843"/>
                    <a:pt x="40195" y="59965"/>
                    <a:pt x="40195" y="60074"/>
                  </a:cubicBezTo>
                  <a:lnTo>
                    <a:pt x="40195" y="66578"/>
                  </a:lnTo>
                  <a:lnTo>
                    <a:pt x="32388" y="66578"/>
                  </a:lnTo>
                  <a:lnTo>
                    <a:pt x="32388" y="60074"/>
                  </a:lnTo>
                  <a:cubicBezTo>
                    <a:pt x="32388" y="59733"/>
                    <a:pt x="32472" y="59392"/>
                    <a:pt x="32594" y="59088"/>
                  </a:cubicBezTo>
                  <a:cubicBezTo>
                    <a:pt x="32704" y="58466"/>
                    <a:pt x="33447" y="57772"/>
                    <a:pt x="34251" y="57188"/>
                  </a:cubicBezTo>
                  <a:cubicBezTo>
                    <a:pt x="34348" y="57126"/>
                    <a:pt x="34434" y="57053"/>
                    <a:pt x="34519" y="56993"/>
                  </a:cubicBezTo>
                  <a:cubicBezTo>
                    <a:pt x="35408" y="56384"/>
                    <a:pt x="36261" y="55932"/>
                    <a:pt x="36346" y="55896"/>
                  </a:cubicBezTo>
                  <a:lnTo>
                    <a:pt x="36346" y="55884"/>
                  </a:lnTo>
                  <a:close/>
                  <a:moveTo>
                    <a:pt x="49976" y="55884"/>
                  </a:moveTo>
                  <a:lnTo>
                    <a:pt x="49976" y="55896"/>
                  </a:lnTo>
                  <a:cubicBezTo>
                    <a:pt x="50049" y="55932"/>
                    <a:pt x="50913" y="56384"/>
                    <a:pt x="51803" y="56993"/>
                  </a:cubicBezTo>
                  <a:cubicBezTo>
                    <a:pt x="51888" y="57053"/>
                    <a:pt x="51973" y="57126"/>
                    <a:pt x="52071" y="57188"/>
                  </a:cubicBezTo>
                  <a:cubicBezTo>
                    <a:pt x="52935" y="57821"/>
                    <a:pt x="53739" y="58576"/>
                    <a:pt x="53739" y="59234"/>
                  </a:cubicBezTo>
                  <a:cubicBezTo>
                    <a:pt x="53739" y="59234"/>
                    <a:pt x="53763" y="59380"/>
                    <a:pt x="53776" y="59624"/>
                  </a:cubicBezTo>
                  <a:cubicBezTo>
                    <a:pt x="53776" y="59648"/>
                    <a:pt x="53788" y="59684"/>
                    <a:pt x="53788" y="59733"/>
                  </a:cubicBezTo>
                  <a:cubicBezTo>
                    <a:pt x="53800" y="59843"/>
                    <a:pt x="53812" y="59965"/>
                    <a:pt x="53812" y="60074"/>
                  </a:cubicBezTo>
                  <a:lnTo>
                    <a:pt x="53812" y="66578"/>
                  </a:lnTo>
                  <a:lnTo>
                    <a:pt x="46005" y="66578"/>
                  </a:lnTo>
                  <a:lnTo>
                    <a:pt x="46005" y="60074"/>
                  </a:lnTo>
                  <a:cubicBezTo>
                    <a:pt x="46005" y="59733"/>
                    <a:pt x="46090" y="59392"/>
                    <a:pt x="46224" y="59088"/>
                  </a:cubicBezTo>
                  <a:cubicBezTo>
                    <a:pt x="46322" y="58466"/>
                    <a:pt x="47077" y="57772"/>
                    <a:pt x="47868" y="57188"/>
                  </a:cubicBezTo>
                  <a:cubicBezTo>
                    <a:pt x="47966" y="57126"/>
                    <a:pt x="48051" y="57053"/>
                    <a:pt x="48136" y="56993"/>
                  </a:cubicBezTo>
                  <a:cubicBezTo>
                    <a:pt x="49026" y="56384"/>
                    <a:pt x="49890" y="55932"/>
                    <a:pt x="49963" y="55896"/>
                  </a:cubicBezTo>
                  <a:lnTo>
                    <a:pt x="49963" y="55884"/>
                  </a:lnTo>
                  <a:close/>
                  <a:moveTo>
                    <a:pt x="105748" y="55884"/>
                  </a:moveTo>
                  <a:lnTo>
                    <a:pt x="105748" y="55896"/>
                  </a:lnTo>
                  <a:cubicBezTo>
                    <a:pt x="105834" y="55932"/>
                    <a:pt x="106698" y="56384"/>
                    <a:pt x="107575" y="56993"/>
                  </a:cubicBezTo>
                  <a:cubicBezTo>
                    <a:pt x="107661" y="57053"/>
                    <a:pt x="107759" y="57126"/>
                    <a:pt x="107843" y="57188"/>
                  </a:cubicBezTo>
                  <a:cubicBezTo>
                    <a:pt x="108647" y="57772"/>
                    <a:pt x="109391" y="58466"/>
                    <a:pt x="109500" y="59088"/>
                  </a:cubicBezTo>
                  <a:cubicBezTo>
                    <a:pt x="109634" y="59392"/>
                    <a:pt x="109707" y="59733"/>
                    <a:pt x="109707" y="60074"/>
                  </a:cubicBezTo>
                  <a:lnTo>
                    <a:pt x="109707" y="66578"/>
                  </a:lnTo>
                  <a:lnTo>
                    <a:pt x="101899" y="66578"/>
                  </a:lnTo>
                  <a:lnTo>
                    <a:pt x="101899" y="60074"/>
                  </a:lnTo>
                  <a:cubicBezTo>
                    <a:pt x="101899" y="59965"/>
                    <a:pt x="101912" y="59843"/>
                    <a:pt x="101936" y="59733"/>
                  </a:cubicBezTo>
                  <a:lnTo>
                    <a:pt x="101936" y="59624"/>
                  </a:lnTo>
                  <a:cubicBezTo>
                    <a:pt x="101948" y="59380"/>
                    <a:pt x="101985" y="59234"/>
                    <a:pt x="101985" y="59234"/>
                  </a:cubicBezTo>
                  <a:cubicBezTo>
                    <a:pt x="101985" y="58576"/>
                    <a:pt x="102789" y="57821"/>
                    <a:pt x="103642" y="57188"/>
                  </a:cubicBezTo>
                  <a:cubicBezTo>
                    <a:pt x="103739" y="57126"/>
                    <a:pt x="103824" y="57053"/>
                    <a:pt x="103921" y="56993"/>
                  </a:cubicBezTo>
                  <a:cubicBezTo>
                    <a:pt x="104798" y="56384"/>
                    <a:pt x="105664" y="55932"/>
                    <a:pt x="105737" y="55896"/>
                  </a:cubicBezTo>
                  <a:lnTo>
                    <a:pt x="105737" y="55884"/>
                  </a:lnTo>
                  <a:close/>
                  <a:moveTo>
                    <a:pt x="119366" y="55884"/>
                  </a:moveTo>
                  <a:lnTo>
                    <a:pt x="119366" y="55896"/>
                  </a:lnTo>
                  <a:cubicBezTo>
                    <a:pt x="119452" y="55932"/>
                    <a:pt x="120316" y="56384"/>
                    <a:pt x="121193" y="56993"/>
                  </a:cubicBezTo>
                  <a:cubicBezTo>
                    <a:pt x="121279" y="57053"/>
                    <a:pt x="121376" y="57126"/>
                    <a:pt x="121473" y="57188"/>
                  </a:cubicBezTo>
                  <a:cubicBezTo>
                    <a:pt x="122265" y="57772"/>
                    <a:pt x="123008" y="58466"/>
                    <a:pt x="123117" y="59088"/>
                  </a:cubicBezTo>
                  <a:cubicBezTo>
                    <a:pt x="123252" y="59392"/>
                    <a:pt x="123325" y="59733"/>
                    <a:pt x="123325" y="60074"/>
                  </a:cubicBezTo>
                  <a:lnTo>
                    <a:pt x="123325" y="66578"/>
                  </a:lnTo>
                  <a:lnTo>
                    <a:pt x="115530" y="66578"/>
                  </a:lnTo>
                  <a:lnTo>
                    <a:pt x="115530" y="60074"/>
                  </a:lnTo>
                  <a:cubicBezTo>
                    <a:pt x="115530" y="59965"/>
                    <a:pt x="115530" y="59843"/>
                    <a:pt x="115554" y="59733"/>
                  </a:cubicBezTo>
                  <a:lnTo>
                    <a:pt x="115554" y="59624"/>
                  </a:lnTo>
                  <a:cubicBezTo>
                    <a:pt x="115566" y="59380"/>
                    <a:pt x="115603" y="59234"/>
                    <a:pt x="115603" y="59234"/>
                  </a:cubicBezTo>
                  <a:cubicBezTo>
                    <a:pt x="115603" y="58576"/>
                    <a:pt x="116407" y="57821"/>
                    <a:pt x="117259" y="57188"/>
                  </a:cubicBezTo>
                  <a:cubicBezTo>
                    <a:pt x="117357" y="57126"/>
                    <a:pt x="117441" y="57053"/>
                    <a:pt x="117539" y="56993"/>
                  </a:cubicBezTo>
                  <a:cubicBezTo>
                    <a:pt x="118416" y="56384"/>
                    <a:pt x="119281" y="55932"/>
                    <a:pt x="119354" y="55896"/>
                  </a:cubicBezTo>
                  <a:lnTo>
                    <a:pt x="119354" y="55884"/>
                  </a:lnTo>
                  <a:close/>
                  <a:moveTo>
                    <a:pt x="36358" y="70440"/>
                  </a:moveTo>
                  <a:cubicBezTo>
                    <a:pt x="36432" y="70488"/>
                    <a:pt x="37296" y="70938"/>
                    <a:pt x="38185" y="71547"/>
                  </a:cubicBezTo>
                  <a:cubicBezTo>
                    <a:pt x="38270" y="71609"/>
                    <a:pt x="38356" y="71669"/>
                    <a:pt x="38453" y="71731"/>
                  </a:cubicBezTo>
                  <a:cubicBezTo>
                    <a:pt x="39318" y="72376"/>
                    <a:pt x="40110" y="73131"/>
                    <a:pt x="40110" y="73777"/>
                  </a:cubicBezTo>
                  <a:cubicBezTo>
                    <a:pt x="40110" y="73777"/>
                    <a:pt x="40146" y="73935"/>
                    <a:pt x="40159" y="74167"/>
                  </a:cubicBezTo>
                  <a:cubicBezTo>
                    <a:pt x="40159" y="74203"/>
                    <a:pt x="40159" y="74240"/>
                    <a:pt x="40170" y="74276"/>
                  </a:cubicBezTo>
                  <a:cubicBezTo>
                    <a:pt x="40183" y="74398"/>
                    <a:pt x="40195" y="74508"/>
                    <a:pt x="40195" y="74630"/>
                  </a:cubicBezTo>
                  <a:lnTo>
                    <a:pt x="40195" y="81134"/>
                  </a:lnTo>
                  <a:lnTo>
                    <a:pt x="32388" y="81134"/>
                  </a:lnTo>
                  <a:lnTo>
                    <a:pt x="32388" y="74630"/>
                  </a:lnTo>
                  <a:cubicBezTo>
                    <a:pt x="32388" y="74276"/>
                    <a:pt x="32472" y="73947"/>
                    <a:pt x="32594" y="73631"/>
                  </a:cubicBezTo>
                  <a:cubicBezTo>
                    <a:pt x="32704" y="73022"/>
                    <a:pt x="33447" y="72327"/>
                    <a:pt x="34251" y="71731"/>
                  </a:cubicBezTo>
                  <a:cubicBezTo>
                    <a:pt x="34348" y="71669"/>
                    <a:pt x="34434" y="71609"/>
                    <a:pt x="34519" y="71547"/>
                  </a:cubicBezTo>
                  <a:cubicBezTo>
                    <a:pt x="35408" y="70938"/>
                    <a:pt x="36261" y="70488"/>
                    <a:pt x="36346" y="70440"/>
                  </a:cubicBezTo>
                  <a:close/>
                  <a:moveTo>
                    <a:pt x="49976" y="70440"/>
                  </a:moveTo>
                  <a:cubicBezTo>
                    <a:pt x="50049" y="70488"/>
                    <a:pt x="50913" y="70938"/>
                    <a:pt x="51803" y="71547"/>
                  </a:cubicBezTo>
                  <a:cubicBezTo>
                    <a:pt x="51888" y="71609"/>
                    <a:pt x="51973" y="71669"/>
                    <a:pt x="52071" y="71731"/>
                  </a:cubicBezTo>
                  <a:cubicBezTo>
                    <a:pt x="52935" y="72376"/>
                    <a:pt x="53739" y="73131"/>
                    <a:pt x="53739" y="73777"/>
                  </a:cubicBezTo>
                  <a:cubicBezTo>
                    <a:pt x="53739" y="73777"/>
                    <a:pt x="53763" y="73935"/>
                    <a:pt x="53776" y="74167"/>
                  </a:cubicBezTo>
                  <a:cubicBezTo>
                    <a:pt x="53776" y="74203"/>
                    <a:pt x="53788" y="74240"/>
                    <a:pt x="53788" y="74276"/>
                  </a:cubicBezTo>
                  <a:cubicBezTo>
                    <a:pt x="53800" y="74398"/>
                    <a:pt x="53812" y="74508"/>
                    <a:pt x="53812" y="74630"/>
                  </a:cubicBezTo>
                  <a:lnTo>
                    <a:pt x="53812" y="81134"/>
                  </a:lnTo>
                  <a:lnTo>
                    <a:pt x="46005" y="81134"/>
                  </a:lnTo>
                  <a:lnTo>
                    <a:pt x="46005" y="74630"/>
                  </a:lnTo>
                  <a:cubicBezTo>
                    <a:pt x="46005" y="74276"/>
                    <a:pt x="46090" y="73947"/>
                    <a:pt x="46224" y="73631"/>
                  </a:cubicBezTo>
                  <a:cubicBezTo>
                    <a:pt x="46322" y="73022"/>
                    <a:pt x="47077" y="72327"/>
                    <a:pt x="47868" y="71731"/>
                  </a:cubicBezTo>
                  <a:cubicBezTo>
                    <a:pt x="47966" y="71669"/>
                    <a:pt x="48051" y="71609"/>
                    <a:pt x="48136" y="71547"/>
                  </a:cubicBezTo>
                  <a:cubicBezTo>
                    <a:pt x="49026" y="70938"/>
                    <a:pt x="49890" y="70488"/>
                    <a:pt x="49963" y="70440"/>
                  </a:cubicBezTo>
                  <a:close/>
                  <a:moveTo>
                    <a:pt x="77588" y="53509"/>
                  </a:moveTo>
                  <a:lnTo>
                    <a:pt x="77588" y="53521"/>
                  </a:lnTo>
                  <a:cubicBezTo>
                    <a:pt x="77771" y="53643"/>
                    <a:pt x="79744" y="54788"/>
                    <a:pt x="81753" y="56371"/>
                  </a:cubicBezTo>
                  <a:cubicBezTo>
                    <a:pt x="81948" y="56530"/>
                    <a:pt x="82156" y="56700"/>
                    <a:pt x="82375" y="56858"/>
                  </a:cubicBezTo>
                  <a:cubicBezTo>
                    <a:pt x="84189" y="58381"/>
                    <a:pt x="85883" y="60184"/>
                    <a:pt x="86127" y="61767"/>
                  </a:cubicBezTo>
                  <a:cubicBezTo>
                    <a:pt x="86431" y="62571"/>
                    <a:pt x="86601" y="63435"/>
                    <a:pt x="86601" y="64325"/>
                  </a:cubicBezTo>
                  <a:lnTo>
                    <a:pt x="86601" y="81134"/>
                  </a:lnTo>
                  <a:lnTo>
                    <a:pt x="68831" y="81134"/>
                  </a:lnTo>
                  <a:lnTo>
                    <a:pt x="68831" y="64325"/>
                  </a:lnTo>
                  <a:cubicBezTo>
                    <a:pt x="68831" y="64020"/>
                    <a:pt x="68842" y="63728"/>
                    <a:pt x="68891" y="63435"/>
                  </a:cubicBezTo>
                  <a:cubicBezTo>
                    <a:pt x="68891" y="63338"/>
                    <a:pt x="68891" y="63241"/>
                    <a:pt x="68904" y="63143"/>
                  </a:cubicBezTo>
                  <a:cubicBezTo>
                    <a:pt x="68928" y="62547"/>
                    <a:pt x="69001" y="62144"/>
                    <a:pt x="69001" y="62144"/>
                  </a:cubicBezTo>
                  <a:cubicBezTo>
                    <a:pt x="69001" y="60463"/>
                    <a:pt x="70828" y="58503"/>
                    <a:pt x="72789" y="56858"/>
                  </a:cubicBezTo>
                  <a:cubicBezTo>
                    <a:pt x="73008" y="56700"/>
                    <a:pt x="73203" y="56530"/>
                    <a:pt x="73411" y="56371"/>
                  </a:cubicBezTo>
                  <a:cubicBezTo>
                    <a:pt x="75420" y="54788"/>
                    <a:pt x="77393" y="53643"/>
                    <a:pt x="77563" y="53521"/>
                  </a:cubicBezTo>
                  <a:lnTo>
                    <a:pt x="77563" y="53509"/>
                  </a:lnTo>
                  <a:close/>
                  <a:moveTo>
                    <a:pt x="105748" y="70440"/>
                  </a:moveTo>
                  <a:cubicBezTo>
                    <a:pt x="105834" y="70488"/>
                    <a:pt x="106698" y="70938"/>
                    <a:pt x="107575" y="71547"/>
                  </a:cubicBezTo>
                  <a:cubicBezTo>
                    <a:pt x="107661" y="71609"/>
                    <a:pt x="107759" y="71669"/>
                    <a:pt x="107843" y="71731"/>
                  </a:cubicBezTo>
                  <a:cubicBezTo>
                    <a:pt x="108647" y="72327"/>
                    <a:pt x="109391" y="73022"/>
                    <a:pt x="109500" y="73631"/>
                  </a:cubicBezTo>
                  <a:cubicBezTo>
                    <a:pt x="109634" y="73947"/>
                    <a:pt x="109707" y="74276"/>
                    <a:pt x="109707" y="74630"/>
                  </a:cubicBezTo>
                  <a:lnTo>
                    <a:pt x="109707" y="81134"/>
                  </a:lnTo>
                  <a:lnTo>
                    <a:pt x="101899" y="81134"/>
                  </a:lnTo>
                  <a:lnTo>
                    <a:pt x="101899" y="74630"/>
                  </a:lnTo>
                  <a:cubicBezTo>
                    <a:pt x="101899" y="74508"/>
                    <a:pt x="101912" y="74398"/>
                    <a:pt x="101936" y="74276"/>
                  </a:cubicBezTo>
                  <a:lnTo>
                    <a:pt x="101936" y="74167"/>
                  </a:lnTo>
                  <a:cubicBezTo>
                    <a:pt x="101948" y="73935"/>
                    <a:pt x="101985" y="73777"/>
                    <a:pt x="101985" y="73777"/>
                  </a:cubicBezTo>
                  <a:cubicBezTo>
                    <a:pt x="101985" y="73131"/>
                    <a:pt x="102789" y="72376"/>
                    <a:pt x="103642" y="71731"/>
                  </a:cubicBezTo>
                  <a:cubicBezTo>
                    <a:pt x="103739" y="71669"/>
                    <a:pt x="103824" y="71609"/>
                    <a:pt x="103921" y="71547"/>
                  </a:cubicBezTo>
                  <a:cubicBezTo>
                    <a:pt x="104798" y="70938"/>
                    <a:pt x="105664" y="70488"/>
                    <a:pt x="105737" y="70440"/>
                  </a:cubicBezTo>
                  <a:close/>
                  <a:moveTo>
                    <a:pt x="119366" y="70440"/>
                  </a:moveTo>
                  <a:cubicBezTo>
                    <a:pt x="119452" y="70488"/>
                    <a:pt x="120316" y="70938"/>
                    <a:pt x="121193" y="71547"/>
                  </a:cubicBezTo>
                  <a:cubicBezTo>
                    <a:pt x="121279" y="71609"/>
                    <a:pt x="121376" y="71669"/>
                    <a:pt x="121473" y="71731"/>
                  </a:cubicBezTo>
                  <a:cubicBezTo>
                    <a:pt x="122265" y="72327"/>
                    <a:pt x="123008" y="73022"/>
                    <a:pt x="123117" y="73631"/>
                  </a:cubicBezTo>
                  <a:cubicBezTo>
                    <a:pt x="123252" y="73947"/>
                    <a:pt x="123325" y="74276"/>
                    <a:pt x="123325" y="74630"/>
                  </a:cubicBezTo>
                  <a:lnTo>
                    <a:pt x="123325" y="81134"/>
                  </a:lnTo>
                  <a:lnTo>
                    <a:pt x="115530" y="81134"/>
                  </a:lnTo>
                  <a:lnTo>
                    <a:pt x="115530" y="74630"/>
                  </a:lnTo>
                  <a:cubicBezTo>
                    <a:pt x="115530" y="74508"/>
                    <a:pt x="115530" y="74398"/>
                    <a:pt x="115554" y="74276"/>
                  </a:cubicBezTo>
                  <a:lnTo>
                    <a:pt x="115554" y="74167"/>
                  </a:lnTo>
                  <a:cubicBezTo>
                    <a:pt x="115566" y="73935"/>
                    <a:pt x="115603" y="73777"/>
                    <a:pt x="115603" y="73777"/>
                  </a:cubicBezTo>
                  <a:cubicBezTo>
                    <a:pt x="115603" y="73131"/>
                    <a:pt x="116407" y="72376"/>
                    <a:pt x="117259" y="71731"/>
                  </a:cubicBezTo>
                  <a:cubicBezTo>
                    <a:pt x="117357" y="71669"/>
                    <a:pt x="117441" y="71609"/>
                    <a:pt x="117539" y="71547"/>
                  </a:cubicBezTo>
                  <a:cubicBezTo>
                    <a:pt x="118416" y="70938"/>
                    <a:pt x="119281" y="70488"/>
                    <a:pt x="119354" y="70440"/>
                  </a:cubicBezTo>
                  <a:close/>
                  <a:moveTo>
                    <a:pt x="77862" y="1"/>
                  </a:moveTo>
                  <a:cubicBezTo>
                    <a:pt x="77579" y="1"/>
                    <a:pt x="77295" y="184"/>
                    <a:pt x="77295" y="550"/>
                  </a:cubicBezTo>
                  <a:lnTo>
                    <a:pt x="77295" y="3424"/>
                  </a:lnTo>
                  <a:cubicBezTo>
                    <a:pt x="76991" y="3606"/>
                    <a:pt x="76784" y="3936"/>
                    <a:pt x="76784" y="4313"/>
                  </a:cubicBezTo>
                  <a:cubicBezTo>
                    <a:pt x="76784" y="4703"/>
                    <a:pt x="76991" y="5019"/>
                    <a:pt x="77295" y="5214"/>
                  </a:cubicBezTo>
                  <a:lnTo>
                    <a:pt x="77295" y="7382"/>
                  </a:lnTo>
                  <a:cubicBezTo>
                    <a:pt x="76565" y="7614"/>
                    <a:pt x="76041" y="8296"/>
                    <a:pt x="76041" y="9100"/>
                  </a:cubicBezTo>
                  <a:cubicBezTo>
                    <a:pt x="76041" y="9916"/>
                    <a:pt x="76565" y="10586"/>
                    <a:pt x="77295" y="10830"/>
                  </a:cubicBezTo>
                  <a:lnTo>
                    <a:pt x="77295" y="13886"/>
                  </a:lnTo>
                  <a:cubicBezTo>
                    <a:pt x="76808" y="14081"/>
                    <a:pt x="76456" y="14532"/>
                    <a:pt x="76382" y="15068"/>
                  </a:cubicBezTo>
                  <a:cubicBezTo>
                    <a:pt x="75347" y="15799"/>
                    <a:pt x="73861" y="16871"/>
                    <a:pt x="72217" y="18187"/>
                  </a:cubicBezTo>
                  <a:lnTo>
                    <a:pt x="71278" y="18187"/>
                  </a:lnTo>
                  <a:cubicBezTo>
                    <a:pt x="70950" y="18187"/>
                    <a:pt x="70669" y="18454"/>
                    <a:pt x="70669" y="18796"/>
                  </a:cubicBezTo>
                  <a:cubicBezTo>
                    <a:pt x="70669" y="18978"/>
                    <a:pt x="70767" y="19148"/>
                    <a:pt x="70901" y="19258"/>
                  </a:cubicBezTo>
                  <a:cubicBezTo>
                    <a:pt x="70621" y="19502"/>
                    <a:pt x="70328" y="19757"/>
                    <a:pt x="70036" y="20014"/>
                  </a:cubicBezTo>
                  <a:cubicBezTo>
                    <a:pt x="69646" y="20342"/>
                    <a:pt x="69269" y="20696"/>
                    <a:pt x="68867" y="21037"/>
                  </a:cubicBezTo>
                  <a:cubicBezTo>
                    <a:pt x="65761" y="23947"/>
                    <a:pt x="62825" y="27322"/>
                    <a:pt x="61997" y="30415"/>
                  </a:cubicBezTo>
                  <a:cubicBezTo>
                    <a:pt x="61303" y="31791"/>
                    <a:pt x="60877" y="33277"/>
                    <a:pt x="60779" y="34836"/>
                  </a:cubicBezTo>
                  <a:lnTo>
                    <a:pt x="60657" y="34836"/>
                  </a:lnTo>
                  <a:cubicBezTo>
                    <a:pt x="60646" y="35093"/>
                    <a:pt x="60609" y="35348"/>
                    <a:pt x="60609" y="35616"/>
                  </a:cubicBezTo>
                  <a:cubicBezTo>
                    <a:pt x="60609" y="37370"/>
                    <a:pt x="61047" y="39026"/>
                    <a:pt x="61791" y="40561"/>
                  </a:cubicBezTo>
                  <a:lnTo>
                    <a:pt x="61997" y="40561"/>
                  </a:lnTo>
                  <a:cubicBezTo>
                    <a:pt x="62338" y="41231"/>
                    <a:pt x="62741" y="41889"/>
                    <a:pt x="63204" y="42510"/>
                  </a:cubicBezTo>
                  <a:lnTo>
                    <a:pt x="63252" y="42510"/>
                  </a:lnTo>
                  <a:lnTo>
                    <a:pt x="63252" y="44496"/>
                  </a:lnTo>
                  <a:lnTo>
                    <a:pt x="60828" y="44496"/>
                  </a:lnTo>
                  <a:lnTo>
                    <a:pt x="60828" y="41572"/>
                  </a:lnTo>
                  <a:cubicBezTo>
                    <a:pt x="61023" y="41438"/>
                    <a:pt x="61169" y="41219"/>
                    <a:pt x="61169" y="40963"/>
                  </a:cubicBezTo>
                  <a:cubicBezTo>
                    <a:pt x="61169" y="40707"/>
                    <a:pt x="61023" y="40488"/>
                    <a:pt x="60828" y="40354"/>
                  </a:cubicBezTo>
                  <a:lnTo>
                    <a:pt x="60828" y="38953"/>
                  </a:lnTo>
                  <a:cubicBezTo>
                    <a:pt x="60828" y="38685"/>
                    <a:pt x="60618" y="38551"/>
                    <a:pt x="60408" y="38551"/>
                  </a:cubicBezTo>
                  <a:cubicBezTo>
                    <a:pt x="60198" y="38551"/>
                    <a:pt x="59988" y="38685"/>
                    <a:pt x="59988" y="38953"/>
                  </a:cubicBezTo>
                  <a:lnTo>
                    <a:pt x="59988" y="40354"/>
                  </a:lnTo>
                  <a:cubicBezTo>
                    <a:pt x="59793" y="40488"/>
                    <a:pt x="59659" y="40707"/>
                    <a:pt x="59659" y="40963"/>
                  </a:cubicBezTo>
                  <a:cubicBezTo>
                    <a:pt x="59659" y="41219"/>
                    <a:pt x="59793" y="41438"/>
                    <a:pt x="59988" y="41572"/>
                  </a:cubicBezTo>
                  <a:lnTo>
                    <a:pt x="59988" y="45909"/>
                  </a:lnTo>
                  <a:cubicBezTo>
                    <a:pt x="59988" y="45933"/>
                    <a:pt x="60000" y="45957"/>
                    <a:pt x="60000" y="45969"/>
                  </a:cubicBezTo>
                  <a:lnTo>
                    <a:pt x="60000" y="49928"/>
                  </a:lnTo>
                  <a:lnTo>
                    <a:pt x="56724" y="49928"/>
                  </a:lnTo>
                  <a:cubicBezTo>
                    <a:pt x="57442" y="49928"/>
                    <a:pt x="57442" y="48808"/>
                    <a:pt x="56724" y="48808"/>
                  </a:cubicBezTo>
                  <a:lnTo>
                    <a:pt x="56602" y="48808"/>
                  </a:lnTo>
                  <a:lnTo>
                    <a:pt x="56602" y="42133"/>
                  </a:lnTo>
                  <a:lnTo>
                    <a:pt x="58697" y="42133"/>
                  </a:lnTo>
                  <a:cubicBezTo>
                    <a:pt x="59428" y="42133"/>
                    <a:pt x="59428" y="41012"/>
                    <a:pt x="58697" y="41012"/>
                  </a:cubicBezTo>
                  <a:lnTo>
                    <a:pt x="57539" y="41012"/>
                  </a:lnTo>
                  <a:cubicBezTo>
                    <a:pt x="58270" y="40001"/>
                    <a:pt x="58697" y="38844"/>
                    <a:pt x="58697" y="37602"/>
                  </a:cubicBezTo>
                  <a:cubicBezTo>
                    <a:pt x="58697" y="36700"/>
                    <a:pt x="58478" y="35859"/>
                    <a:pt x="58088" y="35068"/>
                  </a:cubicBezTo>
                  <a:cubicBezTo>
                    <a:pt x="57674" y="33534"/>
                    <a:pt x="56224" y="31853"/>
                    <a:pt x="54677" y="30403"/>
                  </a:cubicBezTo>
                  <a:cubicBezTo>
                    <a:pt x="54470" y="30245"/>
                    <a:pt x="54288" y="30062"/>
                    <a:pt x="54093" y="29891"/>
                  </a:cubicBezTo>
                  <a:cubicBezTo>
                    <a:pt x="53958" y="29782"/>
                    <a:pt x="53836" y="29672"/>
                    <a:pt x="53703" y="29563"/>
                  </a:cubicBezTo>
                  <a:cubicBezTo>
                    <a:pt x="54080" y="29282"/>
                    <a:pt x="53971" y="28551"/>
                    <a:pt x="53386" y="28551"/>
                  </a:cubicBezTo>
                  <a:lnTo>
                    <a:pt x="52448" y="28551"/>
                  </a:lnTo>
                  <a:cubicBezTo>
                    <a:pt x="51839" y="28077"/>
                    <a:pt x="51303" y="27687"/>
                    <a:pt x="50902" y="27419"/>
                  </a:cubicBezTo>
                  <a:cubicBezTo>
                    <a:pt x="50926" y="27333"/>
                    <a:pt x="50950" y="27249"/>
                    <a:pt x="50950" y="27163"/>
                  </a:cubicBezTo>
                  <a:cubicBezTo>
                    <a:pt x="50950" y="26908"/>
                    <a:pt x="50816" y="26700"/>
                    <a:pt x="50634" y="26566"/>
                  </a:cubicBezTo>
                  <a:lnTo>
                    <a:pt x="50634" y="24398"/>
                  </a:lnTo>
                  <a:cubicBezTo>
                    <a:pt x="50634" y="24124"/>
                    <a:pt x="50420" y="23987"/>
                    <a:pt x="50207" y="23987"/>
                  </a:cubicBezTo>
                  <a:cubicBezTo>
                    <a:pt x="49994" y="23987"/>
                    <a:pt x="49781" y="24124"/>
                    <a:pt x="49781" y="24398"/>
                  </a:cubicBezTo>
                  <a:lnTo>
                    <a:pt x="49781" y="26554"/>
                  </a:lnTo>
                  <a:cubicBezTo>
                    <a:pt x="49586" y="26688"/>
                    <a:pt x="49452" y="26908"/>
                    <a:pt x="49452" y="27163"/>
                  </a:cubicBezTo>
                  <a:cubicBezTo>
                    <a:pt x="49452" y="27249"/>
                    <a:pt x="49464" y="27333"/>
                    <a:pt x="49500" y="27419"/>
                  </a:cubicBezTo>
                  <a:cubicBezTo>
                    <a:pt x="49099" y="27699"/>
                    <a:pt x="48550" y="28077"/>
                    <a:pt x="47941" y="28551"/>
                  </a:cubicBezTo>
                  <a:lnTo>
                    <a:pt x="47028" y="28551"/>
                  </a:lnTo>
                  <a:cubicBezTo>
                    <a:pt x="46455" y="28551"/>
                    <a:pt x="46346" y="29270"/>
                    <a:pt x="46699" y="29563"/>
                  </a:cubicBezTo>
                  <a:cubicBezTo>
                    <a:pt x="46565" y="29672"/>
                    <a:pt x="46431" y="29782"/>
                    <a:pt x="46309" y="29891"/>
                  </a:cubicBezTo>
                  <a:cubicBezTo>
                    <a:pt x="46114" y="30062"/>
                    <a:pt x="45932" y="30245"/>
                    <a:pt x="45725" y="30403"/>
                  </a:cubicBezTo>
                  <a:cubicBezTo>
                    <a:pt x="44178" y="31853"/>
                    <a:pt x="42716" y="33534"/>
                    <a:pt x="42302" y="35068"/>
                  </a:cubicBezTo>
                  <a:cubicBezTo>
                    <a:pt x="41913" y="35859"/>
                    <a:pt x="41693" y="36700"/>
                    <a:pt x="41693" y="37602"/>
                  </a:cubicBezTo>
                  <a:cubicBezTo>
                    <a:pt x="41693" y="38844"/>
                    <a:pt x="42132" y="40001"/>
                    <a:pt x="42863" y="41012"/>
                  </a:cubicBezTo>
                  <a:lnTo>
                    <a:pt x="41315" y="41012"/>
                  </a:lnTo>
                  <a:cubicBezTo>
                    <a:pt x="40584" y="41012"/>
                    <a:pt x="40584" y="42133"/>
                    <a:pt x="41315" y="42133"/>
                  </a:cubicBezTo>
                  <a:lnTo>
                    <a:pt x="43228" y="42133"/>
                  </a:lnTo>
                  <a:lnTo>
                    <a:pt x="43228" y="48808"/>
                  </a:lnTo>
                  <a:lnTo>
                    <a:pt x="43009" y="48808"/>
                  </a:lnTo>
                  <a:cubicBezTo>
                    <a:pt x="42278" y="48808"/>
                    <a:pt x="42278" y="49928"/>
                    <a:pt x="43009" y="49928"/>
                  </a:cubicBezTo>
                  <a:lnTo>
                    <a:pt x="32168" y="49928"/>
                  </a:lnTo>
                  <a:lnTo>
                    <a:pt x="32168" y="43119"/>
                  </a:lnTo>
                  <a:cubicBezTo>
                    <a:pt x="32363" y="42985"/>
                    <a:pt x="32497" y="42766"/>
                    <a:pt x="32497" y="42510"/>
                  </a:cubicBezTo>
                  <a:cubicBezTo>
                    <a:pt x="32497" y="42255"/>
                    <a:pt x="32363" y="42035"/>
                    <a:pt x="32168" y="41901"/>
                  </a:cubicBezTo>
                  <a:lnTo>
                    <a:pt x="32168" y="40963"/>
                  </a:lnTo>
                  <a:cubicBezTo>
                    <a:pt x="32168" y="40696"/>
                    <a:pt x="31955" y="40562"/>
                    <a:pt x="31742" y="40562"/>
                  </a:cubicBezTo>
                  <a:cubicBezTo>
                    <a:pt x="31529" y="40562"/>
                    <a:pt x="31316" y="40696"/>
                    <a:pt x="31316" y="40963"/>
                  </a:cubicBezTo>
                  <a:lnTo>
                    <a:pt x="31316" y="41901"/>
                  </a:lnTo>
                  <a:cubicBezTo>
                    <a:pt x="31121" y="42035"/>
                    <a:pt x="30987" y="42255"/>
                    <a:pt x="30987" y="42510"/>
                  </a:cubicBezTo>
                  <a:cubicBezTo>
                    <a:pt x="30987" y="42766"/>
                    <a:pt x="31121" y="42985"/>
                    <a:pt x="31316" y="43119"/>
                  </a:cubicBezTo>
                  <a:lnTo>
                    <a:pt x="31316" y="49928"/>
                  </a:lnTo>
                  <a:lnTo>
                    <a:pt x="29391" y="49928"/>
                  </a:lnTo>
                  <a:lnTo>
                    <a:pt x="29391" y="46627"/>
                  </a:lnTo>
                  <a:cubicBezTo>
                    <a:pt x="29586" y="46493"/>
                    <a:pt x="29720" y="46274"/>
                    <a:pt x="29720" y="46018"/>
                  </a:cubicBezTo>
                  <a:cubicBezTo>
                    <a:pt x="29720" y="45762"/>
                    <a:pt x="29586" y="45543"/>
                    <a:pt x="29391" y="45409"/>
                  </a:cubicBezTo>
                  <a:lnTo>
                    <a:pt x="29391" y="44983"/>
                  </a:lnTo>
                  <a:cubicBezTo>
                    <a:pt x="29391" y="44709"/>
                    <a:pt x="29181" y="44571"/>
                    <a:pt x="28971" y="44571"/>
                  </a:cubicBezTo>
                  <a:cubicBezTo>
                    <a:pt x="28761" y="44571"/>
                    <a:pt x="28550" y="44709"/>
                    <a:pt x="28550" y="44983"/>
                  </a:cubicBezTo>
                  <a:lnTo>
                    <a:pt x="28550" y="45409"/>
                  </a:lnTo>
                  <a:cubicBezTo>
                    <a:pt x="28356" y="45543"/>
                    <a:pt x="28222" y="45762"/>
                    <a:pt x="28222" y="46018"/>
                  </a:cubicBezTo>
                  <a:cubicBezTo>
                    <a:pt x="28222" y="46274"/>
                    <a:pt x="28356" y="46493"/>
                    <a:pt x="28550" y="46627"/>
                  </a:cubicBezTo>
                  <a:lnTo>
                    <a:pt x="28550" y="49928"/>
                  </a:lnTo>
                  <a:lnTo>
                    <a:pt x="28526" y="49928"/>
                  </a:lnTo>
                  <a:lnTo>
                    <a:pt x="28526" y="81134"/>
                  </a:lnTo>
                  <a:lnTo>
                    <a:pt x="25554" y="81134"/>
                  </a:lnTo>
                  <a:lnTo>
                    <a:pt x="25213" y="71937"/>
                  </a:lnTo>
                  <a:lnTo>
                    <a:pt x="25177" y="70805"/>
                  </a:lnTo>
                  <a:lnTo>
                    <a:pt x="25700" y="70805"/>
                  </a:lnTo>
                  <a:cubicBezTo>
                    <a:pt x="26431" y="70805"/>
                    <a:pt x="26431" y="69672"/>
                    <a:pt x="25700" y="69672"/>
                  </a:cubicBezTo>
                  <a:lnTo>
                    <a:pt x="25128" y="69672"/>
                  </a:lnTo>
                  <a:lnTo>
                    <a:pt x="24823" y="61560"/>
                  </a:lnTo>
                  <a:lnTo>
                    <a:pt x="24787" y="60208"/>
                  </a:lnTo>
                  <a:lnTo>
                    <a:pt x="25237" y="60208"/>
                  </a:lnTo>
                  <a:cubicBezTo>
                    <a:pt x="25968" y="60208"/>
                    <a:pt x="25968" y="59088"/>
                    <a:pt x="25237" y="59088"/>
                  </a:cubicBezTo>
                  <a:lnTo>
                    <a:pt x="24739" y="59088"/>
                  </a:lnTo>
                  <a:lnTo>
                    <a:pt x="24422" y="50854"/>
                  </a:lnTo>
                  <a:lnTo>
                    <a:pt x="24398" y="50013"/>
                  </a:lnTo>
                  <a:lnTo>
                    <a:pt x="24958" y="50013"/>
                  </a:lnTo>
                  <a:cubicBezTo>
                    <a:pt x="25323" y="50013"/>
                    <a:pt x="25323" y="49453"/>
                    <a:pt x="24958" y="49453"/>
                  </a:cubicBezTo>
                  <a:lnTo>
                    <a:pt x="24385" y="49453"/>
                  </a:lnTo>
                  <a:lnTo>
                    <a:pt x="24373" y="49160"/>
                  </a:lnTo>
                  <a:cubicBezTo>
                    <a:pt x="24604" y="49136"/>
                    <a:pt x="24604" y="48770"/>
                    <a:pt x="24349" y="48770"/>
                  </a:cubicBezTo>
                  <a:lnTo>
                    <a:pt x="24312" y="48770"/>
                  </a:lnTo>
                  <a:lnTo>
                    <a:pt x="24312" y="46602"/>
                  </a:lnTo>
                  <a:lnTo>
                    <a:pt x="25055" y="46602"/>
                  </a:lnTo>
                  <a:cubicBezTo>
                    <a:pt x="25323" y="46602"/>
                    <a:pt x="25323" y="46213"/>
                    <a:pt x="25055" y="46213"/>
                  </a:cubicBezTo>
                  <a:lnTo>
                    <a:pt x="24641" y="46213"/>
                  </a:lnTo>
                  <a:cubicBezTo>
                    <a:pt x="24909" y="45860"/>
                    <a:pt x="25055" y="45446"/>
                    <a:pt x="25055" y="45007"/>
                  </a:cubicBezTo>
                  <a:cubicBezTo>
                    <a:pt x="25055" y="44691"/>
                    <a:pt x="24982" y="44386"/>
                    <a:pt x="24836" y="44106"/>
                  </a:cubicBezTo>
                  <a:cubicBezTo>
                    <a:pt x="24690" y="43557"/>
                    <a:pt x="24178" y="42973"/>
                    <a:pt x="23618" y="42461"/>
                  </a:cubicBezTo>
                  <a:cubicBezTo>
                    <a:pt x="23545" y="42401"/>
                    <a:pt x="23484" y="42339"/>
                    <a:pt x="23410" y="42279"/>
                  </a:cubicBezTo>
                  <a:cubicBezTo>
                    <a:pt x="23362" y="42230"/>
                    <a:pt x="23313" y="42193"/>
                    <a:pt x="23277" y="42157"/>
                  </a:cubicBezTo>
                  <a:cubicBezTo>
                    <a:pt x="23399" y="42060"/>
                    <a:pt x="23362" y="41803"/>
                    <a:pt x="23155" y="41803"/>
                  </a:cubicBezTo>
                  <a:lnTo>
                    <a:pt x="22826" y="41803"/>
                  </a:lnTo>
                  <a:cubicBezTo>
                    <a:pt x="22595" y="41633"/>
                    <a:pt x="22400" y="41487"/>
                    <a:pt x="22254" y="41389"/>
                  </a:cubicBezTo>
                  <a:cubicBezTo>
                    <a:pt x="22266" y="41365"/>
                    <a:pt x="22290" y="41341"/>
                    <a:pt x="22290" y="41305"/>
                  </a:cubicBezTo>
                  <a:cubicBezTo>
                    <a:pt x="22290" y="41219"/>
                    <a:pt x="22241" y="41146"/>
                    <a:pt x="22168" y="41097"/>
                  </a:cubicBezTo>
                  <a:lnTo>
                    <a:pt x="22168" y="40330"/>
                  </a:lnTo>
                  <a:cubicBezTo>
                    <a:pt x="22168" y="40233"/>
                    <a:pt x="22092" y="40184"/>
                    <a:pt x="22016" y="40184"/>
                  </a:cubicBezTo>
                  <a:cubicBezTo>
                    <a:pt x="21940" y="40184"/>
                    <a:pt x="21864" y="40233"/>
                    <a:pt x="21864" y="40330"/>
                  </a:cubicBezTo>
                  <a:lnTo>
                    <a:pt x="21864" y="41097"/>
                  </a:lnTo>
                  <a:cubicBezTo>
                    <a:pt x="21803" y="41146"/>
                    <a:pt x="21742" y="41219"/>
                    <a:pt x="21742" y="41305"/>
                  </a:cubicBezTo>
                  <a:cubicBezTo>
                    <a:pt x="21742" y="41341"/>
                    <a:pt x="21767" y="41365"/>
                    <a:pt x="21778" y="41389"/>
                  </a:cubicBezTo>
                  <a:cubicBezTo>
                    <a:pt x="21632" y="41487"/>
                    <a:pt x="21437" y="41633"/>
                    <a:pt x="21206" y="41803"/>
                  </a:cubicBezTo>
                  <a:lnTo>
                    <a:pt x="20877" y="41803"/>
                  </a:lnTo>
                  <a:cubicBezTo>
                    <a:pt x="20670" y="41803"/>
                    <a:pt x="20633" y="42060"/>
                    <a:pt x="20768" y="42157"/>
                  </a:cubicBezTo>
                  <a:cubicBezTo>
                    <a:pt x="20719" y="42193"/>
                    <a:pt x="20670" y="42230"/>
                    <a:pt x="20622" y="42279"/>
                  </a:cubicBezTo>
                  <a:cubicBezTo>
                    <a:pt x="20549" y="42339"/>
                    <a:pt x="20487" y="42401"/>
                    <a:pt x="20414" y="42461"/>
                  </a:cubicBezTo>
                  <a:cubicBezTo>
                    <a:pt x="19854" y="42973"/>
                    <a:pt x="19342" y="43557"/>
                    <a:pt x="19184" y="44106"/>
                  </a:cubicBezTo>
                  <a:cubicBezTo>
                    <a:pt x="19050" y="44386"/>
                    <a:pt x="18965" y="44691"/>
                    <a:pt x="18965" y="45007"/>
                  </a:cubicBezTo>
                  <a:cubicBezTo>
                    <a:pt x="18965" y="45446"/>
                    <a:pt x="19123" y="45860"/>
                    <a:pt x="19391" y="46213"/>
                  </a:cubicBezTo>
                  <a:lnTo>
                    <a:pt x="18831" y="46213"/>
                  </a:lnTo>
                  <a:cubicBezTo>
                    <a:pt x="18575" y="46213"/>
                    <a:pt x="18575" y="46602"/>
                    <a:pt x="18831" y="46602"/>
                  </a:cubicBezTo>
                  <a:lnTo>
                    <a:pt x="19513" y="46602"/>
                  </a:lnTo>
                  <a:lnTo>
                    <a:pt x="19513" y="48770"/>
                  </a:lnTo>
                  <a:lnTo>
                    <a:pt x="19440" y="48770"/>
                  </a:lnTo>
                  <a:cubicBezTo>
                    <a:pt x="19172" y="48770"/>
                    <a:pt x="19172" y="49173"/>
                    <a:pt x="19440" y="49173"/>
                  </a:cubicBezTo>
                  <a:lnTo>
                    <a:pt x="19440" y="49453"/>
                  </a:lnTo>
                  <a:lnTo>
                    <a:pt x="18928" y="49453"/>
                  </a:lnTo>
                  <a:cubicBezTo>
                    <a:pt x="18563" y="49453"/>
                    <a:pt x="18563" y="50013"/>
                    <a:pt x="18928" y="50013"/>
                  </a:cubicBezTo>
                  <a:lnTo>
                    <a:pt x="19415" y="50013"/>
                  </a:lnTo>
                  <a:lnTo>
                    <a:pt x="19379" y="50854"/>
                  </a:lnTo>
                  <a:lnTo>
                    <a:pt x="19087" y="59088"/>
                  </a:lnTo>
                  <a:lnTo>
                    <a:pt x="18551" y="59088"/>
                  </a:lnTo>
                  <a:cubicBezTo>
                    <a:pt x="17808" y="59088"/>
                    <a:pt x="17808" y="60208"/>
                    <a:pt x="18551" y="60208"/>
                  </a:cubicBezTo>
                  <a:lnTo>
                    <a:pt x="19050" y="60208"/>
                  </a:lnTo>
                  <a:lnTo>
                    <a:pt x="19014" y="61560"/>
                  </a:lnTo>
                  <a:lnTo>
                    <a:pt x="18746" y="69672"/>
                  </a:lnTo>
                  <a:lnTo>
                    <a:pt x="18234" y="69672"/>
                  </a:lnTo>
                  <a:cubicBezTo>
                    <a:pt x="17504" y="69672"/>
                    <a:pt x="17504" y="70805"/>
                    <a:pt x="18234" y="70805"/>
                  </a:cubicBezTo>
                  <a:lnTo>
                    <a:pt x="18709" y="70805"/>
                  </a:lnTo>
                  <a:lnTo>
                    <a:pt x="18673" y="71937"/>
                  </a:lnTo>
                  <a:lnTo>
                    <a:pt x="18356" y="81134"/>
                  </a:lnTo>
                  <a:lnTo>
                    <a:pt x="15079" y="81134"/>
                  </a:lnTo>
                  <a:lnTo>
                    <a:pt x="14714" y="63167"/>
                  </a:lnTo>
                  <a:lnTo>
                    <a:pt x="14653" y="61816"/>
                  </a:lnTo>
                  <a:lnTo>
                    <a:pt x="15250" y="61816"/>
                  </a:lnTo>
                  <a:cubicBezTo>
                    <a:pt x="15993" y="61816"/>
                    <a:pt x="15993" y="60683"/>
                    <a:pt x="15250" y="60683"/>
                  </a:cubicBezTo>
                  <a:lnTo>
                    <a:pt x="14616" y="60683"/>
                  </a:lnTo>
                  <a:lnTo>
                    <a:pt x="14264" y="48052"/>
                  </a:lnTo>
                  <a:lnTo>
                    <a:pt x="14215" y="46445"/>
                  </a:lnTo>
                  <a:lnTo>
                    <a:pt x="14726" y="46445"/>
                  </a:lnTo>
                  <a:cubicBezTo>
                    <a:pt x="15469" y="46445"/>
                    <a:pt x="15469" y="45324"/>
                    <a:pt x="14726" y="45324"/>
                  </a:cubicBezTo>
                  <a:lnTo>
                    <a:pt x="14178" y="45324"/>
                  </a:lnTo>
                  <a:lnTo>
                    <a:pt x="13825" y="32559"/>
                  </a:lnTo>
                  <a:lnTo>
                    <a:pt x="13788" y="31560"/>
                  </a:lnTo>
                  <a:lnTo>
                    <a:pt x="14421" y="31560"/>
                  </a:lnTo>
                  <a:cubicBezTo>
                    <a:pt x="14787" y="31560"/>
                    <a:pt x="14787" y="31000"/>
                    <a:pt x="14421" y="31000"/>
                  </a:cubicBezTo>
                  <a:lnTo>
                    <a:pt x="13776" y="31000"/>
                  </a:lnTo>
                  <a:lnTo>
                    <a:pt x="13764" y="30635"/>
                  </a:lnTo>
                  <a:cubicBezTo>
                    <a:pt x="14020" y="30610"/>
                    <a:pt x="14020" y="30196"/>
                    <a:pt x="13728" y="30196"/>
                  </a:cubicBezTo>
                  <a:lnTo>
                    <a:pt x="13679" y="30196"/>
                  </a:lnTo>
                  <a:lnTo>
                    <a:pt x="13679" y="27747"/>
                  </a:lnTo>
                  <a:lnTo>
                    <a:pt x="14532" y="27747"/>
                  </a:lnTo>
                  <a:cubicBezTo>
                    <a:pt x="14836" y="27747"/>
                    <a:pt x="14836" y="27297"/>
                    <a:pt x="14532" y="27297"/>
                  </a:cubicBezTo>
                  <a:lnTo>
                    <a:pt x="14069" y="27297"/>
                  </a:lnTo>
                  <a:cubicBezTo>
                    <a:pt x="14361" y="26895"/>
                    <a:pt x="14532" y="26420"/>
                    <a:pt x="14532" y="25920"/>
                  </a:cubicBezTo>
                  <a:cubicBezTo>
                    <a:pt x="14532" y="25568"/>
                    <a:pt x="14446" y="25227"/>
                    <a:pt x="14288" y="24910"/>
                  </a:cubicBezTo>
                  <a:cubicBezTo>
                    <a:pt x="14117" y="24301"/>
                    <a:pt x="13533" y="23619"/>
                    <a:pt x="12899" y="23046"/>
                  </a:cubicBezTo>
                  <a:cubicBezTo>
                    <a:pt x="12826" y="22973"/>
                    <a:pt x="12741" y="22912"/>
                    <a:pt x="12668" y="22839"/>
                  </a:cubicBezTo>
                  <a:cubicBezTo>
                    <a:pt x="12619" y="22791"/>
                    <a:pt x="12558" y="22754"/>
                    <a:pt x="12510" y="22705"/>
                  </a:cubicBezTo>
                  <a:cubicBezTo>
                    <a:pt x="12656" y="22596"/>
                    <a:pt x="12619" y="22303"/>
                    <a:pt x="12375" y="22303"/>
                  </a:cubicBezTo>
                  <a:lnTo>
                    <a:pt x="11998" y="22303"/>
                  </a:lnTo>
                  <a:cubicBezTo>
                    <a:pt x="11755" y="22109"/>
                    <a:pt x="11523" y="21950"/>
                    <a:pt x="11365" y="21841"/>
                  </a:cubicBezTo>
                  <a:cubicBezTo>
                    <a:pt x="11376" y="21804"/>
                    <a:pt x="11389" y="21779"/>
                    <a:pt x="11389" y="21743"/>
                  </a:cubicBezTo>
                  <a:cubicBezTo>
                    <a:pt x="11389" y="21646"/>
                    <a:pt x="11340" y="21560"/>
                    <a:pt x="11267" y="21511"/>
                  </a:cubicBezTo>
                  <a:lnTo>
                    <a:pt x="11267" y="20634"/>
                  </a:lnTo>
                  <a:cubicBezTo>
                    <a:pt x="11267" y="20525"/>
                    <a:pt x="11182" y="20470"/>
                    <a:pt x="11097" y="20470"/>
                  </a:cubicBezTo>
                  <a:cubicBezTo>
                    <a:pt x="11012" y="20470"/>
                    <a:pt x="10926" y="20525"/>
                    <a:pt x="10926" y="20634"/>
                  </a:cubicBezTo>
                  <a:lnTo>
                    <a:pt x="10926" y="21500"/>
                  </a:lnTo>
                  <a:cubicBezTo>
                    <a:pt x="10841" y="21560"/>
                    <a:pt x="10780" y="21646"/>
                    <a:pt x="10780" y="21743"/>
                  </a:cubicBezTo>
                  <a:cubicBezTo>
                    <a:pt x="10780" y="21779"/>
                    <a:pt x="10804" y="21804"/>
                    <a:pt x="10816" y="21841"/>
                  </a:cubicBezTo>
                  <a:cubicBezTo>
                    <a:pt x="10646" y="21950"/>
                    <a:pt x="10426" y="22109"/>
                    <a:pt x="10183" y="22303"/>
                  </a:cubicBezTo>
                  <a:lnTo>
                    <a:pt x="9806" y="22303"/>
                  </a:lnTo>
                  <a:cubicBezTo>
                    <a:pt x="9562" y="22303"/>
                    <a:pt x="9525" y="22596"/>
                    <a:pt x="9671" y="22705"/>
                  </a:cubicBezTo>
                  <a:cubicBezTo>
                    <a:pt x="9622" y="22754"/>
                    <a:pt x="9562" y="22791"/>
                    <a:pt x="9513" y="22839"/>
                  </a:cubicBezTo>
                  <a:cubicBezTo>
                    <a:pt x="9440" y="22912"/>
                    <a:pt x="9355" y="22973"/>
                    <a:pt x="9270" y="23046"/>
                  </a:cubicBezTo>
                  <a:cubicBezTo>
                    <a:pt x="8648" y="23619"/>
                    <a:pt x="8063" y="24301"/>
                    <a:pt x="7893" y="24910"/>
                  </a:cubicBezTo>
                  <a:cubicBezTo>
                    <a:pt x="7735" y="25227"/>
                    <a:pt x="7638" y="25568"/>
                    <a:pt x="7638" y="25920"/>
                  </a:cubicBezTo>
                  <a:cubicBezTo>
                    <a:pt x="7638" y="26420"/>
                    <a:pt x="7820" y="26895"/>
                    <a:pt x="8112" y="27297"/>
                  </a:cubicBezTo>
                  <a:lnTo>
                    <a:pt x="7491" y="27297"/>
                  </a:lnTo>
                  <a:cubicBezTo>
                    <a:pt x="7186" y="27297"/>
                    <a:pt x="7186" y="27747"/>
                    <a:pt x="7491" y="27747"/>
                  </a:cubicBezTo>
                  <a:lnTo>
                    <a:pt x="8258" y="27747"/>
                  </a:lnTo>
                  <a:lnTo>
                    <a:pt x="8258" y="30196"/>
                  </a:lnTo>
                  <a:lnTo>
                    <a:pt x="8174" y="30196"/>
                  </a:lnTo>
                  <a:cubicBezTo>
                    <a:pt x="7881" y="30196"/>
                    <a:pt x="7881" y="30646"/>
                    <a:pt x="8174" y="30646"/>
                  </a:cubicBezTo>
                  <a:lnTo>
                    <a:pt x="8185" y="30646"/>
                  </a:lnTo>
                  <a:lnTo>
                    <a:pt x="8161" y="31000"/>
                  </a:lnTo>
                  <a:lnTo>
                    <a:pt x="7601" y="31000"/>
                  </a:lnTo>
                  <a:cubicBezTo>
                    <a:pt x="7235" y="31000"/>
                    <a:pt x="7235" y="31560"/>
                    <a:pt x="7601" y="31560"/>
                  </a:cubicBezTo>
                  <a:lnTo>
                    <a:pt x="8137" y="31560"/>
                  </a:lnTo>
                  <a:lnTo>
                    <a:pt x="8100" y="32559"/>
                  </a:lnTo>
                  <a:lnTo>
                    <a:pt x="7771" y="45324"/>
                  </a:lnTo>
                  <a:lnTo>
                    <a:pt x="7162" y="45324"/>
                  </a:lnTo>
                  <a:cubicBezTo>
                    <a:pt x="6431" y="45324"/>
                    <a:pt x="6431" y="46445"/>
                    <a:pt x="7162" y="46445"/>
                  </a:cubicBezTo>
                  <a:lnTo>
                    <a:pt x="7747" y="46445"/>
                  </a:lnTo>
                  <a:lnTo>
                    <a:pt x="7698" y="48052"/>
                  </a:lnTo>
                  <a:lnTo>
                    <a:pt x="7381" y="60683"/>
                  </a:lnTo>
                  <a:lnTo>
                    <a:pt x="6809" y="60683"/>
                  </a:lnTo>
                  <a:cubicBezTo>
                    <a:pt x="6079" y="60683"/>
                    <a:pt x="6079" y="61816"/>
                    <a:pt x="6809" y="61816"/>
                  </a:cubicBezTo>
                  <a:lnTo>
                    <a:pt x="7345" y="61816"/>
                  </a:lnTo>
                  <a:lnTo>
                    <a:pt x="7308" y="63167"/>
                  </a:lnTo>
                  <a:lnTo>
                    <a:pt x="6956" y="81134"/>
                  </a:lnTo>
                  <a:lnTo>
                    <a:pt x="4385" y="81134"/>
                  </a:lnTo>
                  <a:cubicBezTo>
                    <a:pt x="1962" y="81134"/>
                    <a:pt x="0" y="83094"/>
                    <a:pt x="0" y="85506"/>
                  </a:cubicBezTo>
                  <a:lnTo>
                    <a:pt x="0" y="86407"/>
                  </a:lnTo>
                  <a:lnTo>
                    <a:pt x="0" y="87577"/>
                  </a:lnTo>
                  <a:lnTo>
                    <a:pt x="0" y="89550"/>
                  </a:lnTo>
                  <a:lnTo>
                    <a:pt x="157161" y="89550"/>
                  </a:lnTo>
                  <a:lnTo>
                    <a:pt x="157161" y="87577"/>
                  </a:lnTo>
                  <a:lnTo>
                    <a:pt x="157161" y="86407"/>
                  </a:lnTo>
                  <a:lnTo>
                    <a:pt x="157161" y="85506"/>
                  </a:lnTo>
                  <a:cubicBezTo>
                    <a:pt x="157161" y="83094"/>
                    <a:pt x="155200" y="81134"/>
                    <a:pt x="152788" y="81134"/>
                  </a:cubicBezTo>
                  <a:lnTo>
                    <a:pt x="148769" y="81134"/>
                  </a:lnTo>
                  <a:lnTo>
                    <a:pt x="148403" y="63167"/>
                  </a:lnTo>
                  <a:lnTo>
                    <a:pt x="148367" y="61816"/>
                  </a:lnTo>
                  <a:lnTo>
                    <a:pt x="148903" y="61816"/>
                  </a:lnTo>
                  <a:cubicBezTo>
                    <a:pt x="149646" y="61816"/>
                    <a:pt x="149646" y="60683"/>
                    <a:pt x="148903" y="60683"/>
                  </a:cubicBezTo>
                  <a:lnTo>
                    <a:pt x="148343" y="60683"/>
                  </a:lnTo>
                  <a:lnTo>
                    <a:pt x="148026" y="48052"/>
                  </a:lnTo>
                  <a:lnTo>
                    <a:pt x="147977" y="46445"/>
                  </a:lnTo>
                  <a:lnTo>
                    <a:pt x="148549" y="46445"/>
                  </a:lnTo>
                  <a:cubicBezTo>
                    <a:pt x="149293" y="46445"/>
                    <a:pt x="149293" y="45324"/>
                    <a:pt x="148549" y="45324"/>
                  </a:cubicBezTo>
                  <a:lnTo>
                    <a:pt x="147940" y="45324"/>
                  </a:lnTo>
                  <a:lnTo>
                    <a:pt x="147612" y="32559"/>
                  </a:lnTo>
                  <a:lnTo>
                    <a:pt x="147575" y="31560"/>
                  </a:lnTo>
                  <a:lnTo>
                    <a:pt x="148111" y="31560"/>
                  </a:lnTo>
                  <a:cubicBezTo>
                    <a:pt x="148476" y="31560"/>
                    <a:pt x="148476" y="31000"/>
                    <a:pt x="148111" y="31000"/>
                  </a:cubicBezTo>
                  <a:lnTo>
                    <a:pt x="147551" y="31000"/>
                  </a:lnTo>
                  <a:lnTo>
                    <a:pt x="147539" y="30646"/>
                  </a:lnTo>
                  <a:lnTo>
                    <a:pt x="147551" y="30646"/>
                  </a:lnTo>
                  <a:cubicBezTo>
                    <a:pt x="147843" y="30646"/>
                    <a:pt x="147843" y="30196"/>
                    <a:pt x="147551" y="30196"/>
                  </a:cubicBezTo>
                  <a:lnTo>
                    <a:pt x="147453" y="30196"/>
                  </a:lnTo>
                  <a:lnTo>
                    <a:pt x="147453" y="27747"/>
                  </a:lnTo>
                  <a:lnTo>
                    <a:pt x="148233" y="27747"/>
                  </a:lnTo>
                  <a:cubicBezTo>
                    <a:pt x="148525" y="27747"/>
                    <a:pt x="148525" y="27297"/>
                    <a:pt x="148233" y="27297"/>
                  </a:cubicBezTo>
                  <a:lnTo>
                    <a:pt x="147599" y="27297"/>
                  </a:lnTo>
                  <a:cubicBezTo>
                    <a:pt x="147904" y="26895"/>
                    <a:pt x="148075" y="26420"/>
                    <a:pt x="148075" y="25920"/>
                  </a:cubicBezTo>
                  <a:cubicBezTo>
                    <a:pt x="148075" y="25568"/>
                    <a:pt x="147989" y="25227"/>
                    <a:pt x="147831" y="24910"/>
                  </a:cubicBezTo>
                  <a:cubicBezTo>
                    <a:pt x="147661" y="24301"/>
                    <a:pt x="147063" y="23619"/>
                    <a:pt x="146443" y="23046"/>
                  </a:cubicBezTo>
                  <a:cubicBezTo>
                    <a:pt x="146357" y="22973"/>
                    <a:pt x="146284" y="22912"/>
                    <a:pt x="146199" y="22839"/>
                  </a:cubicBezTo>
                  <a:cubicBezTo>
                    <a:pt x="146150" y="22791"/>
                    <a:pt x="146102" y="22754"/>
                    <a:pt x="146040" y="22705"/>
                  </a:cubicBezTo>
                  <a:cubicBezTo>
                    <a:pt x="146187" y="22596"/>
                    <a:pt x="146150" y="22303"/>
                    <a:pt x="145907" y="22303"/>
                  </a:cubicBezTo>
                  <a:lnTo>
                    <a:pt x="145541" y="22303"/>
                  </a:lnTo>
                  <a:cubicBezTo>
                    <a:pt x="145285" y="22109"/>
                    <a:pt x="145066" y="21950"/>
                    <a:pt x="144908" y="21841"/>
                  </a:cubicBezTo>
                  <a:cubicBezTo>
                    <a:pt x="144908" y="21804"/>
                    <a:pt x="144932" y="21779"/>
                    <a:pt x="144932" y="21743"/>
                  </a:cubicBezTo>
                  <a:cubicBezTo>
                    <a:pt x="144932" y="21646"/>
                    <a:pt x="144871" y="21560"/>
                    <a:pt x="144798" y="21500"/>
                  </a:cubicBezTo>
                  <a:lnTo>
                    <a:pt x="144798" y="20634"/>
                  </a:lnTo>
                  <a:cubicBezTo>
                    <a:pt x="144798" y="20525"/>
                    <a:pt x="144713" y="20470"/>
                    <a:pt x="144627" y="20470"/>
                  </a:cubicBezTo>
                  <a:cubicBezTo>
                    <a:pt x="144542" y="20470"/>
                    <a:pt x="144457" y="20525"/>
                    <a:pt x="144457" y="20634"/>
                  </a:cubicBezTo>
                  <a:lnTo>
                    <a:pt x="144457" y="21511"/>
                  </a:lnTo>
                  <a:cubicBezTo>
                    <a:pt x="144372" y="21560"/>
                    <a:pt x="144323" y="21646"/>
                    <a:pt x="144323" y="21743"/>
                  </a:cubicBezTo>
                  <a:cubicBezTo>
                    <a:pt x="144323" y="21779"/>
                    <a:pt x="144335" y="21804"/>
                    <a:pt x="144348" y="21841"/>
                  </a:cubicBezTo>
                  <a:cubicBezTo>
                    <a:pt x="144189" y="21950"/>
                    <a:pt x="143970" y="22109"/>
                    <a:pt x="143714" y="22303"/>
                  </a:cubicBezTo>
                  <a:lnTo>
                    <a:pt x="143336" y="22303"/>
                  </a:lnTo>
                  <a:cubicBezTo>
                    <a:pt x="143093" y="22303"/>
                    <a:pt x="143057" y="22596"/>
                    <a:pt x="143203" y="22705"/>
                  </a:cubicBezTo>
                  <a:cubicBezTo>
                    <a:pt x="143154" y="22754"/>
                    <a:pt x="143105" y="22791"/>
                    <a:pt x="143044" y="22839"/>
                  </a:cubicBezTo>
                  <a:cubicBezTo>
                    <a:pt x="142971" y="22912"/>
                    <a:pt x="142898" y="22973"/>
                    <a:pt x="142813" y="23046"/>
                  </a:cubicBezTo>
                  <a:cubicBezTo>
                    <a:pt x="142191" y="23619"/>
                    <a:pt x="141595" y="24301"/>
                    <a:pt x="141425" y="24910"/>
                  </a:cubicBezTo>
                  <a:cubicBezTo>
                    <a:pt x="141266" y="25227"/>
                    <a:pt x="141181" y="25568"/>
                    <a:pt x="141181" y="25920"/>
                  </a:cubicBezTo>
                  <a:cubicBezTo>
                    <a:pt x="141181" y="26420"/>
                    <a:pt x="141351" y="26895"/>
                    <a:pt x="141656" y="27297"/>
                  </a:cubicBezTo>
                  <a:lnTo>
                    <a:pt x="141181" y="27297"/>
                  </a:lnTo>
                  <a:cubicBezTo>
                    <a:pt x="140889" y="27297"/>
                    <a:pt x="140889" y="27747"/>
                    <a:pt x="141181" y="27747"/>
                  </a:cubicBezTo>
                  <a:lnTo>
                    <a:pt x="142034" y="27747"/>
                  </a:lnTo>
                  <a:lnTo>
                    <a:pt x="142034" y="30196"/>
                  </a:lnTo>
                  <a:lnTo>
                    <a:pt x="141985" y="30196"/>
                  </a:lnTo>
                  <a:cubicBezTo>
                    <a:pt x="141704" y="30196"/>
                    <a:pt x="141693" y="30610"/>
                    <a:pt x="141960" y="30635"/>
                  </a:cubicBezTo>
                  <a:lnTo>
                    <a:pt x="141948" y="31000"/>
                  </a:lnTo>
                  <a:lnTo>
                    <a:pt x="141290" y="31000"/>
                  </a:lnTo>
                  <a:cubicBezTo>
                    <a:pt x="140925" y="31000"/>
                    <a:pt x="140925" y="31560"/>
                    <a:pt x="141290" y="31560"/>
                  </a:cubicBezTo>
                  <a:lnTo>
                    <a:pt x="141923" y="31560"/>
                  </a:lnTo>
                  <a:lnTo>
                    <a:pt x="141899" y="32559"/>
                  </a:lnTo>
                  <a:lnTo>
                    <a:pt x="141534" y="45324"/>
                  </a:lnTo>
                  <a:lnTo>
                    <a:pt x="140986" y="45324"/>
                  </a:lnTo>
                  <a:cubicBezTo>
                    <a:pt x="140255" y="45324"/>
                    <a:pt x="140255" y="46445"/>
                    <a:pt x="140986" y="46445"/>
                  </a:cubicBezTo>
                  <a:lnTo>
                    <a:pt x="141498" y="46445"/>
                  </a:lnTo>
                  <a:lnTo>
                    <a:pt x="141449" y="48052"/>
                  </a:lnTo>
                  <a:lnTo>
                    <a:pt x="141095" y="60683"/>
                  </a:lnTo>
                  <a:lnTo>
                    <a:pt x="140462" y="60683"/>
                  </a:lnTo>
                  <a:cubicBezTo>
                    <a:pt x="139731" y="60683"/>
                    <a:pt x="139731" y="61816"/>
                    <a:pt x="140462" y="61816"/>
                  </a:cubicBezTo>
                  <a:lnTo>
                    <a:pt x="141059" y="61816"/>
                  </a:lnTo>
                  <a:lnTo>
                    <a:pt x="141010" y="63167"/>
                  </a:lnTo>
                  <a:lnTo>
                    <a:pt x="140632" y="81134"/>
                  </a:lnTo>
                  <a:lnTo>
                    <a:pt x="137356" y="81134"/>
                  </a:lnTo>
                  <a:lnTo>
                    <a:pt x="137040" y="71937"/>
                  </a:lnTo>
                  <a:lnTo>
                    <a:pt x="137003" y="70805"/>
                  </a:lnTo>
                  <a:lnTo>
                    <a:pt x="137478" y="70805"/>
                  </a:lnTo>
                  <a:cubicBezTo>
                    <a:pt x="138209" y="70805"/>
                    <a:pt x="138209" y="69672"/>
                    <a:pt x="137478" y="69672"/>
                  </a:cubicBezTo>
                  <a:lnTo>
                    <a:pt x="136967" y="69672"/>
                  </a:lnTo>
                  <a:lnTo>
                    <a:pt x="136699" y="61560"/>
                  </a:lnTo>
                  <a:lnTo>
                    <a:pt x="136662" y="60208"/>
                  </a:lnTo>
                  <a:lnTo>
                    <a:pt x="137173" y="60208"/>
                  </a:lnTo>
                  <a:cubicBezTo>
                    <a:pt x="137904" y="60208"/>
                    <a:pt x="137904" y="59088"/>
                    <a:pt x="137173" y="59088"/>
                  </a:cubicBezTo>
                  <a:lnTo>
                    <a:pt x="136626" y="59088"/>
                  </a:lnTo>
                  <a:lnTo>
                    <a:pt x="136333" y="50854"/>
                  </a:lnTo>
                  <a:lnTo>
                    <a:pt x="136309" y="50013"/>
                  </a:lnTo>
                  <a:lnTo>
                    <a:pt x="136783" y="50013"/>
                  </a:lnTo>
                  <a:cubicBezTo>
                    <a:pt x="137149" y="50013"/>
                    <a:pt x="137149" y="49453"/>
                    <a:pt x="136783" y="49453"/>
                  </a:cubicBezTo>
                  <a:lnTo>
                    <a:pt x="136285" y="49453"/>
                  </a:lnTo>
                  <a:lnTo>
                    <a:pt x="136272" y="49173"/>
                  </a:lnTo>
                  <a:cubicBezTo>
                    <a:pt x="136540" y="49173"/>
                    <a:pt x="136540" y="48770"/>
                    <a:pt x="136272" y="48770"/>
                  </a:cubicBezTo>
                  <a:lnTo>
                    <a:pt x="136199" y="48770"/>
                  </a:lnTo>
                  <a:lnTo>
                    <a:pt x="136199" y="46602"/>
                  </a:lnTo>
                  <a:lnTo>
                    <a:pt x="136881" y="46602"/>
                  </a:lnTo>
                  <a:cubicBezTo>
                    <a:pt x="137137" y="46602"/>
                    <a:pt x="137137" y="46213"/>
                    <a:pt x="136881" y="46213"/>
                  </a:cubicBezTo>
                  <a:lnTo>
                    <a:pt x="136333" y="46213"/>
                  </a:lnTo>
                  <a:cubicBezTo>
                    <a:pt x="136589" y="45860"/>
                    <a:pt x="136747" y="45446"/>
                    <a:pt x="136747" y="45007"/>
                  </a:cubicBezTo>
                  <a:cubicBezTo>
                    <a:pt x="136747" y="44691"/>
                    <a:pt x="136662" y="44386"/>
                    <a:pt x="136528" y="44106"/>
                  </a:cubicBezTo>
                  <a:cubicBezTo>
                    <a:pt x="136382" y="43557"/>
                    <a:pt x="135858" y="42973"/>
                    <a:pt x="135297" y="42461"/>
                  </a:cubicBezTo>
                  <a:cubicBezTo>
                    <a:pt x="135224" y="42401"/>
                    <a:pt x="135164" y="42339"/>
                    <a:pt x="135091" y="42279"/>
                  </a:cubicBezTo>
                  <a:cubicBezTo>
                    <a:pt x="135042" y="42230"/>
                    <a:pt x="135005" y="42193"/>
                    <a:pt x="134956" y="42157"/>
                  </a:cubicBezTo>
                  <a:cubicBezTo>
                    <a:pt x="135078" y="42060"/>
                    <a:pt x="135042" y="41803"/>
                    <a:pt x="134835" y="41803"/>
                  </a:cubicBezTo>
                  <a:lnTo>
                    <a:pt x="134506" y="41803"/>
                  </a:lnTo>
                  <a:cubicBezTo>
                    <a:pt x="134287" y="41633"/>
                    <a:pt x="134092" y="41487"/>
                    <a:pt x="133946" y="41389"/>
                  </a:cubicBezTo>
                  <a:cubicBezTo>
                    <a:pt x="133958" y="41365"/>
                    <a:pt x="133970" y="41341"/>
                    <a:pt x="133970" y="41305"/>
                  </a:cubicBezTo>
                  <a:cubicBezTo>
                    <a:pt x="133970" y="41219"/>
                    <a:pt x="133922" y="41146"/>
                    <a:pt x="133849" y="41097"/>
                  </a:cubicBezTo>
                  <a:lnTo>
                    <a:pt x="133849" y="40330"/>
                  </a:lnTo>
                  <a:cubicBezTo>
                    <a:pt x="133849" y="40233"/>
                    <a:pt x="133772" y="40184"/>
                    <a:pt x="133696" y="40184"/>
                  </a:cubicBezTo>
                  <a:cubicBezTo>
                    <a:pt x="133620" y="40184"/>
                    <a:pt x="133544" y="40233"/>
                    <a:pt x="133544" y="40330"/>
                  </a:cubicBezTo>
                  <a:lnTo>
                    <a:pt x="133544" y="41097"/>
                  </a:lnTo>
                  <a:cubicBezTo>
                    <a:pt x="133483" y="41146"/>
                    <a:pt x="133434" y="41219"/>
                    <a:pt x="133434" y="41305"/>
                  </a:cubicBezTo>
                  <a:cubicBezTo>
                    <a:pt x="133434" y="41341"/>
                    <a:pt x="133446" y="41365"/>
                    <a:pt x="133459" y="41389"/>
                  </a:cubicBezTo>
                  <a:cubicBezTo>
                    <a:pt x="133313" y="41487"/>
                    <a:pt x="133118" y="41633"/>
                    <a:pt x="132898" y="41803"/>
                  </a:cubicBezTo>
                  <a:lnTo>
                    <a:pt x="132557" y="41803"/>
                  </a:lnTo>
                  <a:cubicBezTo>
                    <a:pt x="132350" y="41803"/>
                    <a:pt x="132314" y="42060"/>
                    <a:pt x="132447" y="42157"/>
                  </a:cubicBezTo>
                  <a:cubicBezTo>
                    <a:pt x="132399" y="42193"/>
                    <a:pt x="132350" y="42230"/>
                    <a:pt x="132301" y="42279"/>
                  </a:cubicBezTo>
                  <a:cubicBezTo>
                    <a:pt x="132241" y="42339"/>
                    <a:pt x="132168" y="42401"/>
                    <a:pt x="132095" y="42461"/>
                  </a:cubicBezTo>
                  <a:cubicBezTo>
                    <a:pt x="131546" y="42973"/>
                    <a:pt x="131023" y="43557"/>
                    <a:pt x="130877" y="44106"/>
                  </a:cubicBezTo>
                  <a:cubicBezTo>
                    <a:pt x="130730" y="44386"/>
                    <a:pt x="130657" y="44691"/>
                    <a:pt x="130657" y="45007"/>
                  </a:cubicBezTo>
                  <a:cubicBezTo>
                    <a:pt x="130657" y="45446"/>
                    <a:pt x="130815" y="45860"/>
                    <a:pt x="131071" y="46213"/>
                  </a:cubicBezTo>
                  <a:lnTo>
                    <a:pt x="130657" y="46213"/>
                  </a:lnTo>
                  <a:cubicBezTo>
                    <a:pt x="130389" y="46213"/>
                    <a:pt x="130389" y="46602"/>
                    <a:pt x="130657" y="46602"/>
                  </a:cubicBezTo>
                  <a:lnTo>
                    <a:pt x="131412" y="46602"/>
                  </a:lnTo>
                  <a:lnTo>
                    <a:pt x="131412" y="48770"/>
                  </a:lnTo>
                  <a:lnTo>
                    <a:pt x="131364" y="48770"/>
                  </a:lnTo>
                  <a:cubicBezTo>
                    <a:pt x="131107" y="48770"/>
                    <a:pt x="131107" y="49136"/>
                    <a:pt x="131339" y="49160"/>
                  </a:cubicBezTo>
                  <a:lnTo>
                    <a:pt x="131327" y="49453"/>
                  </a:lnTo>
                  <a:lnTo>
                    <a:pt x="130755" y="49453"/>
                  </a:lnTo>
                  <a:cubicBezTo>
                    <a:pt x="130389" y="49453"/>
                    <a:pt x="130389" y="50013"/>
                    <a:pt x="130755" y="50013"/>
                  </a:cubicBezTo>
                  <a:lnTo>
                    <a:pt x="131315" y="50013"/>
                  </a:lnTo>
                  <a:lnTo>
                    <a:pt x="131291" y="50854"/>
                  </a:lnTo>
                  <a:lnTo>
                    <a:pt x="130974" y="59088"/>
                  </a:lnTo>
                  <a:lnTo>
                    <a:pt x="130487" y="59088"/>
                  </a:lnTo>
                  <a:cubicBezTo>
                    <a:pt x="129743" y="59088"/>
                    <a:pt x="129743" y="60208"/>
                    <a:pt x="130487" y="60208"/>
                  </a:cubicBezTo>
                  <a:lnTo>
                    <a:pt x="130937" y="60208"/>
                  </a:lnTo>
                  <a:lnTo>
                    <a:pt x="130888" y="61560"/>
                  </a:lnTo>
                  <a:lnTo>
                    <a:pt x="130584" y="69672"/>
                  </a:lnTo>
                  <a:lnTo>
                    <a:pt x="130024" y="69672"/>
                  </a:lnTo>
                  <a:cubicBezTo>
                    <a:pt x="129280" y="69672"/>
                    <a:pt x="129280" y="70805"/>
                    <a:pt x="130024" y="70805"/>
                  </a:cubicBezTo>
                  <a:lnTo>
                    <a:pt x="130547" y="70805"/>
                  </a:lnTo>
                  <a:lnTo>
                    <a:pt x="130498" y="71937"/>
                  </a:lnTo>
                  <a:lnTo>
                    <a:pt x="130170" y="81134"/>
                  </a:lnTo>
                  <a:lnTo>
                    <a:pt x="127185" y="81134"/>
                  </a:lnTo>
                  <a:lnTo>
                    <a:pt x="127185" y="49928"/>
                  </a:lnTo>
                  <a:lnTo>
                    <a:pt x="127185" y="46627"/>
                  </a:lnTo>
                  <a:cubicBezTo>
                    <a:pt x="127380" y="46493"/>
                    <a:pt x="127515" y="46274"/>
                    <a:pt x="127515" y="46018"/>
                  </a:cubicBezTo>
                  <a:cubicBezTo>
                    <a:pt x="127515" y="45762"/>
                    <a:pt x="127380" y="45543"/>
                    <a:pt x="127185" y="45409"/>
                  </a:cubicBezTo>
                  <a:lnTo>
                    <a:pt x="127185" y="44983"/>
                  </a:lnTo>
                  <a:cubicBezTo>
                    <a:pt x="127185" y="44709"/>
                    <a:pt x="126972" y="44571"/>
                    <a:pt x="126759" y="44571"/>
                  </a:cubicBezTo>
                  <a:cubicBezTo>
                    <a:pt x="126546" y="44571"/>
                    <a:pt x="126333" y="44709"/>
                    <a:pt x="126333" y="44983"/>
                  </a:cubicBezTo>
                  <a:lnTo>
                    <a:pt x="126333" y="45409"/>
                  </a:lnTo>
                  <a:cubicBezTo>
                    <a:pt x="126138" y="45543"/>
                    <a:pt x="126004" y="45762"/>
                    <a:pt x="126004" y="46018"/>
                  </a:cubicBezTo>
                  <a:cubicBezTo>
                    <a:pt x="126004" y="46274"/>
                    <a:pt x="126138" y="46493"/>
                    <a:pt x="126333" y="46627"/>
                  </a:cubicBezTo>
                  <a:lnTo>
                    <a:pt x="126333" y="49928"/>
                  </a:lnTo>
                  <a:lnTo>
                    <a:pt x="124397" y="49928"/>
                  </a:lnTo>
                  <a:lnTo>
                    <a:pt x="124397" y="43119"/>
                  </a:lnTo>
                  <a:cubicBezTo>
                    <a:pt x="124592" y="42985"/>
                    <a:pt x="124725" y="42766"/>
                    <a:pt x="124725" y="42510"/>
                  </a:cubicBezTo>
                  <a:cubicBezTo>
                    <a:pt x="124725" y="42255"/>
                    <a:pt x="124592" y="42035"/>
                    <a:pt x="124397" y="41901"/>
                  </a:cubicBezTo>
                  <a:lnTo>
                    <a:pt x="124397" y="40963"/>
                  </a:lnTo>
                  <a:cubicBezTo>
                    <a:pt x="124397" y="40696"/>
                    <a:pt x="124186" y="40562"/>
                    <a:pt x="123976" y="40562"/>
                  </a:cubicBezTo>
                  <a:cubicBezTo>
                    <a:pt x="123766" y="40562"/>
                    <a:pt x="123556" y="40696"/>
                    <a:pt x="123556" y="40963"/>
                  </a:cubicBezTo>
                  <a:lnTo>
                    <a:pt x="123556" y="41901"/>
                  </a:lnTo>
                  <a:cubicBezTo>
                    <a:pt x="123349" y="42035"/>
                    <a:pt x="123215" y="42255"/>
                    <a:pt x="123215" y="42510"/>
                  </a:cubicBezTo>
                  <a:cubicBezTo>
                    <a:pt x="123215" y="42766"/>
                    <a:pt x="123349" y="42985"/>
                    <a:pt x="123556" y="43119"/>
                  </a:cubicBezTo>
                  <a:lnTo>
                    <a:pt x="123556" y="49928"/>
                  </a:lnTo>
                  <a:lnTo>
                    <a:pt x="112715" y="49928"/>
                  </a:lnTo>
                  <a:cubicBezTo>
                    <a:pt x="113435" y="49928"/>
                    <a:pt x="113435" y="48808"/>
                    <a:pt x="112715" y="48808"/>
                  </a:cubicBezTo>
                  <a:lnTo>
                    <a:pt x="112496" y="48808"/>
                  </a:lnTo>
                  <a:lnTo>
                    <a:pt x="112496" y="42133"/>
                  </a:lnTo>
                  <a:lnTo>
                    <a:pt x="114396" y="42133"/>
                  </a:lnTo>
                  <a:cubicBezTo>
                    <a:pt x="115127" y="42133"/>
                    <a:pt x="115127" y="41012"/>
                    <a:pt x="114396" y="41012"/>
                  </a:cubicBezTo>
                  <a:lnTo>
                    <a:pt x="112862" y="41012"/>
                  </a:lnTo>
                  <a:cubicBezTo>
                    <a:pt x="113592" y="40001"/>
                    <a:pt x="114019" y="38844"/>
                    <a:pt x="114019" y="37602"/>
                  </a:cubicBezTo>
                  <a:cubicBezTo>
                    <a:pt x="114019" y="36700"/>
                    <a:pt x="113800" y="35859"/>
                    <a:pt x="113410" y="35068"/>
                  </a:cubicBezTo>
                  <a:cubicBezTo>
                    <a:pt x="112996" y="33534"/>
                    <a:pt x="111534" y="31853"/>
                    <a:pt x="109987" y="30403"/>
                  </a:cubicBezTo>
                  <a:cubicBezTo>
                    <a:pt x="109792" y="30245"/>
                    <a:pt x="109597" y="30062"/>
                    <a:pt x="109415" y="29891"/>
                  </a:cubicBezTo>
                  <a:lnTo>
                    <a:pt x="109013" y="29563"/>
                  </a:lnTo>
                  <a:cubicBezTo>
                    <a:pt x="109366" y="29270"/>
                    <a:pt x="109269" y="28551"/>
                    <a:pt x="108684" y="28551"/>
                  </a:cubicBezTo>
                  <a:lnTo>
                    <a:pt x="107770" y="28551"/>
                  </a:lnTo>
                  <a:cubicBezTo>
                    <a:pt x="107161" y="28077"/>
                    <a:pt x="106625" y="27699"/>
                    <a:pt x="106224" y="27419"/>
                  </a:cubicBezTo>
                  <a:cubicBezTo>
                    <a:pt x="106248" y="27333"/>
                    <a:pt x="106273" y="27249"/>
                    <a:pt x="106273" y="27163"/>
                  </a:cubicBezTo>
                  <a:cubicBezTo>
                    <a:pt x="106273" y="26908"/>
                    <a:pt x="106126" y="26688"/>
                    <a:pt x="105932" y="26554"/>
                  </a:cubicBezTo>
                  <a:lnTo>
                    <a:pt x="105932" y="24398"/>
                  </a:lnTo>
                  <a:cubicBezTo>
                    <a:pt x="105932" y="24124"/>
                    <a:pt x="105721" y="23987"/>
                    <a:pt x="105511" y="23987"/>
                  </a:cubicBezTo>
                  <a:cubicBezTo>
                    <a:pt x="105301" y="23987"/>
                    <a:pt x="105091" y="24124"/>
                    <a:pt x="105091" y="24398"/>
                  </a:cubicBezTo>
                  <a:lnTo>
                    <a:pt x="105091" y="26566"/>
                  </a:lnTo>
                  <a:cubicBezTo>
                    <a:pt x="104896" y="26700"/>
                    <a:pt x="104762" y="26908"/>
                    <a:pt x="104762" y="27163"/>
                  </a:cubicBezTo>
                  <a:cubicBezTo>
                    <a:pt x="104762" y="27249"/>
                    <a:pt x="104787" y="27333"/>
                    <a:pt x="104811" y="27419"/>
                  </a:cubicBezTo>
                  <a:cubicBezTo>
                    <a:pt x="104421" y="27687"/>
                    <a:pt x="103873" y="28077"/>
                    <a:pt x="103264" y="28551"/>
                  </a:cubicBezTo>
                  <a:lnTo>
                    <a:pt x="102338" y="28551"/>
                  </a:lnTo>
                  <a:cubicBezTo>
                    <a:pt x="101742" y="28551"/>
                    <a:pt x="101644" y="29282"/>
                    <a:pt x="102010" y="29563"/>
                  </a:cubicBezTo>
                  <a:cubicBezTo>
                    <a:pt x="101888" y="29672"/>
                    <a:pt x="101753" y="29782"/>
                    <a:pt x="101631" y="29891"/>
                  </a:cubicBezTo>
                  <a:cubicBezTo>
                    <a:pt x="101437" y="30062"/>
                    <a:pt x="101242" y="30245"/>
                    <a:pt x="101047" y="30403"/>
                  </a:cubicBezTo>
                  <a:cubicBezTo>
                    <a:pt x="99500" y="31853"/>
                    <a:pt x="98039" y="33534"/>
                    <a:pt x="97625" y="35068"/>
                  </a:cubicBezTo>
                  <a:cubicBezTo>
                    <a:pt x="97235" y="35859"/>
                    <a:pt x="97016" y="36700"/>
                    <a:pt x="97016" y="37602"/>
                  </a:cubicBezTo>
                  <a:cubicBezTo>
                    <a:pt x="97016" y="38844"/>
                    <a:pt x="97441" y="40001"/>
                    <a:pt x="98172" y="41012"/>
                  </a:cubicBezTo>
                  <a:lnTo>
                    <a:pt x="97016" y="41012"/>
                  </a:lnTo>
                  <a:cubicBezTo>
                    <a:pt x="96285" y="41012"/>
                    <a:pt x="96285" y="42133"/>
                    <a:pt x="97016" y="42133"/>
                  </a:cubicBezTo>
                  <a:lnTo>
                    <a:pt x="99111" y="42133"/>
                  </a:lnTo>
                  <a:lnTo>
                    <a:pt x="99111" y="48808"/>
                  </a:lnTo>
                  <a:lnTo>
                    <a:pt x="99001" y="48808"/>
                  </a:lnTo>
                  <a:cubicBezTo>
                    <a:pt x="98270" y="48808"/>
                    <a:pt x="98270" y="49928"/>
                    <a:pt x="99001" y="49928"/>
                  </a:cubicBezTo>
                  <a:lnTo>
                    <a:pt x="95736" y="49928"/>
                  </a:lnTo>
                  <a:lnTo>
                    <a:pt x="95736" y="44496"/>
                  </a:lnTo>
                  <a:lnTo>
                    <a:pt x="95663" y="44496"/>
                  </a:lnTo>
                  <a:lnTo>
                    <a:pt x="95663" y="41572"/>
                  </a:lnTo>
                  <a:cubicBezTo>
                    <a:pt x="95858" y="41438"/>
                    <a:pt x="95993" y="41219"/>
                    <a:pt x="95993" y="40963"/>
                  </a:cubicBezTo>
                  <a:cubicBezTo>
                    <a:pt x="95993" y="40707"/>
                    <a:pt x="95858" y="40488"/>
                    <a:pt x="95663" y="40354"/>
                  </a:cubicBezTo>
                  <a:lnTo>
                    <a:pt x="95663" y="38953"/>
                  </a:lnTo>
                  <a:cubicBezTo>
                    <a:pt x="95663" y="38685"/>
                    <a:pt x="95453" y="38551"/>
                    <a:pt x="95243" y="38551"/>
                  </a:cubicBezTo>
                  <a:cubicBezTo>
                    <a:pt x="95033" y="38551"/>
                    <a:pt x="94823" y="38685"/>
                    <a:pt x="94823" y="38953"/>
                  </a:cubicBezTo>
                  <a:lnTo>
                    <a:pt x="94823" y="40354"/>
                  </a:lnTo>
                  <a:cubicBezTo>
                    <a:pt x="94628" y="40488"/>
                    <a:pt x="94482" y="40707"/>
                    <a:pt x="94482" y="40963"/>
                  </a:cubicBezTo>
                  <a:cubicBezTo>
                    <a:pt x="94482" y="41219"/>
                    <a:pt x="94628" y="41438"/>
                    <a:pt x="94823" y="41572"/>
                  </a:cubicBezTo>
                  <a:lnTo>
                    <a:pt x="94823" y="44496"/>
                  </a:lnTo>
                  <a:lnTo>
                    <a:pt x="92485" y="44496"/>
                  </a:lnTo>
                  <a:lnTo>
                    <a:pt x="92485" y="42510"/>
                  </a:lnTo>
                  <a:lnTo>
                    <a:pt x="92509" y="42510"/>
                  </a:lnTo>
                  <a:cubicBezTo>
                    <a:pt x="94055" y="40464"/>
                    <a:pt x="94957" y="38065"/>
                    <a:pt x="94957" y="35494"/>
                  </a:cubicBezTo>
                  <a:cubicBezTo>
                    <a:pt x="94957" y="33704"/>
                    <a:pt x="94518" y="31999"/>
                    <a:pt x="93727" y="30427"/>
                  </a:cubicBezTo>
                  <a:cubicBezTo>
                    <a:pt x="92899" y="27322"/>
                    <a:pt x="89963" y="23947"/>
                    <a:pt x="86857" y="21037"/>
                  </a:cubicBezTo>
                  <a:cubicBezTo>
                    <a:pt x="86455" y="20696"/>
                    <a:pt x="86065" y="20342"/>
                    <a:pt x="85688" y="20014"/>
                  </a:cubicBezTo>
                  <a:cubicBezTo>
                    <a:pt x="85323" y="19684"/>
                    <a:pt x="84945" y="19380"/>
                    <a:pt x="84579" y="19063"/>
                  </a:cubicBezTo>
                  <a:cubicBezTo>
                    <a:pt x="84628" y="18990"/>
                    <a:pt x="84665" y="18893"/>
                    <a:pt x="84665" y="18796"/>
                  </a:cubicBezTo>
                  <a:cubicBezTo>
                    <a:pt x="84665" y="18454"/>
                    <a:pt x="84384" y="18187"/>
                    <a:pt x="84043" y="18187"/>
                  </a:cubicBezTo>
                  <a:lnTo>
                    <a:pt x="83496" y="18187"/>
                  </a:lnTo>
                  <a:cubicBezTo>
                    <a:pt x="81864" y="16871"/>
                    <a:pt x="80378" y="15799"/>
                    <a:pt x="79342" y="15068"/>
                  </a:cubicBezTo>
                  <a:cubicBezTo>
                    <a:pt x="79269" y="14532"/>
                    <a:pt x="78916" y="14081"/>
                    <a:pt x="78429" y="13886"/>
                  </a:cubicBezTo>
                  <a:lnTo>
                    <a:pt x="78429" y="10830"/>
                  </a:lnTo>
                  <a:cubicBezTo>
                    <a:pt x="79147" y="10586"/>
                    <a:pt x="79683" y="9916"/>
                    <a:pt x="79683" y="9100"/>
                  </a:cubicBezTo>
                  <a:cubicBezTo>
                    <a:pt x="79683" y="8296"/>
                    <a:pt x="79147" y="7614"/>
                    <a:pt x="78429" y="7382"/>
                  </a:cubicBezTo>
                  <a:lnTo>
                    <a:pt x="78429" y="5202"/>
                  </a:lnTo>
                  <a:cubicBezTo>
                    <a:pt x="78721" y="5019"/>
                    <a:pt x="78940" y="4703"/>
                    <a:pt x="78940" y="4313"/>
                  </a:cubicBezTo>
                  <a:cubicBezTo>
                    <a:pt x="78940" y="3936"/>
                    <a:pt x="78721" y="3606"/>
                    <a:pt x="78429" y="3424"/>
                  </a:cubicBezTo>
                  <a:lnTo>
                    <a:pt x="78429" y="550"/>
                  </a:lnTo>
                  <a:cubicBezTo>
                    <a:pt x="78429" y="184"/>
                    <a:pt x="78145" y="1"/>
                    <a:pt x="77862" y="1"/>
                  </a:cubicBezTo>
                  <a:close/>
                </a:path>
              </a:pathLst>
            </a:custGeom>
            <a:solidFill>
              <a:srgbClr val="FCA0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p75"/>
          <p:cNvSpPr txBox="1">
            <a:spLocks noGrp="1"/>
          </p:cNvSpPr>
          <p:nvPr>
            <p:ph type="ctrTitle"/>
          </p:nvPr>
        </p:nvSpPr>
        <p:spPr>
          <a:xfrm>
            <a:off x="685800" y="1487900"/>
            <a:ext cx="38934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5" name="Google Shape;135;p75"/>
          <p:cNvSpPr txBox="1">
            <a:spLocks noGrp="1"/>
          </p:cNvSpPr>
          <p:nvPr>
            <p:ph type="subTitle" idx="1"/>
          </p:nvPr>
        </p:nvSpPr>
        <p:spPr>
          <a:xfrm>
            <a:off x="685800" y="1936818"/>
            <a:ext cx="3629100" cy="1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6" name="Google Shape;136;p75"/>
          <p:cNvSpPr txBox="1"/>
          <p:nvPr/>
        </p:nvSpPr>
        <p:spPr>
          <a:xfrm>
            <a:off x="685800" y="3635375"/>
            <a:ext cx="34689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434343"/>
                </a:solidFill>
                <a:latin typeface="Barlow Light"/>
                <a:ea typeface="Barlow Light"/>
                <a:cs typeface="Barlow Light"/>
                <a:sym typeface="Barlow Light"/>
              </a:rPr>
              <a:t>CREDITS: This presentation template was created by </a:t>
            </a:r>
            <a:r>
              <a:rPr lang="en-US" sz="900" b="1" i="0" u="none" strike="noStrike" cap="none">
                <a:solidFill>
                  <a:srgbClr val="43434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/>
              </a:rPr>
              <a:t>Slidesgo</a:t>
            </a:r>
            <a:r>
              <a:rPr lang="en-US" sz="900" b="0" i="0" u="none" strike="noStrike" cap="none">
                <a:solidFill>
                  <a:srgbClr val="434343"/>
                </a:solidFill>
                <a:latin typeface="Barlow Light"/>
                <a:ea typeface="Barlow Light"/>
                <a:cs typeface="Barlow Light"/>
                <a:sym typeface="Barlow Light"/>
              </a:rPr>
              <a:t>, including icons by </a:t>
            </a:r>
            <a:r>
              <a:rPr lang="en-US" sz="900" b="1" i="0" u="none" strike="noStrike" cap="none">
                <a:solidFill>
                  <a:srgbClr val="43434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/>
              </a:rPr>
              <a:t>Flaticon</a:t>
            </a:r>
            <a:r>
              <a:rPr lang="en-US" sz="900" b="0" i="0" u="none" strike="noStrike" cap="none">
                <a:solidFill>
                  <a:srgbClr val="434343"/>
                </a:solidFill>
                <a:latin typeface="Barlow Light"/>
                <a:ea typeface="Barlow Light"/>
                <a:cs typeface="Barlow Light"/>
                <a:sym typeface="Barlow Light"/>
              </a:rPr>
              <a:t>, and infographics &amp; images by </a:t>
            </a:r>
            <a:r>
              <a:rPr lang="en-US" sz="900" b="1" i="0" u="none" strike="noStrike" cap="none">
                <a:solidFill>
                  <a:srgbClr val="43434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/>
              </a:rPr>
              <a:t>Freepik</a:t>
            </a:r>
            <a:endParaRPr sz="900" b="1" i="0" u="none" strike="noStrike" cap="none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_1">
  <p:cSld name="TITLE_1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_1_1">
  <p:cSld name="TITLE_1_1_1">
    <p:bg>
      <p:bgPr>
        <a:solidFill>
          <a:schemeClr val="dk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4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CAF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4"/>
          <p:cNvSpPr txBox="1">
            <a:spLocks noGrp="1"/>
          </p:cNvSpPr>
          <p:nvPr>
            <p:ph type="body" idx="1"/>
          </p:nvPr>
        </p:nvSpPr>
        <p:spPr>
          <a:xfrm>
            <a:off x="457200" y="1309688"/>
            <a:ext cx="8229600" cy="31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sldNum" idx="12"/>
          </p:nvPr>
        </p:nvSpPr>
        <p:spPr>
          <a:xfrm>
            <a:off x="6553200" y="457200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9"/>
          <p:cNvSpPr txBox="1">
            <a:spLocks noGrp="1"/>
          </p:cNvSpPr>
          <p:nvPr>
            <p:ph type="title"/>
          </p:nvPr>
        </p:nvSpPr>
        <p:spPr>
          <a:xfrm>
            <a:off x="720000" y="36135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9"/>
          <p:cNvSpPr txBox="1">
            <a:spLocks noGrp="1"/>
          </p:cNvSpPr>
          <p:nvPr>
            <p:ph type="body" idx="1"/>
          </p:nvPr>
        </p:nvSpPr>
        <p:spPr>
          <a:xfrm>
            <a:off x="720000" y="106880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"/>
              <a:buAutoNum type="arabicPeriod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Josefin Slab SemiBold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7"/>
          <p:cNvGrpSpPr/>
          <p:nvPr/>
        </p:nvGrpSpPr>
        <p:grpSpPr>
          <a:xfrm>
            <a:off x="-3" y="743510"/>
            <a:ext cx="9143954" cy="3673211"/>
            <a:chOff x="-3" y="743510"/>
            <a:chExt cx="9143954" cy="3673211"/>
          </a:xfrm>
        </p:grpSpPr>
        <p:sp>
          <p:nvSpPr>
            <p:cNvPr id="33" name="Google Shape;33;p57"/>
            <p:cNvSpPr/>
            <p:nvPr/>
          </p:nvSpPr>
          <p:spPr>
            <a:xfrm>
              <a:off x="4565400" y="743510"/>
              <a:ext cx="3879627" cy="2833610"/>
            </a:xfrm>
            <a:custGeom>
              <a:avLst/>
              <a:gdLst/>
              <a:ahLst/>
              <a:cxnLst/>
              <a:rect l="l" t="t" r="r" b="b"/>
              <a:pathLst>
                <a:path w="86018" h="62826" extrusionOk="0">
                  <a:moveTo>
                    <a:pt x="41060" y="12315"/>
                  </a:moveTo>
                  <a:lnTo>
                    <a:pt x="41060" y="19526"/>
                  </a:lnTo>
                  <a:lnTo>
                    <a:pt x="26906" y="19526"/>
                  </a:lnTo>
                  <a:lnTo>
                    <a:pt x="27090" y="12315"/>
                  </a:lnTo>
                  <a:close/>
                  <a:moveTo>
                    <a:pt x="58867" y="12315"/>
                  </a:moveTo>
                  <a:lnTo>
                    <a:pt x="59050" y="19526"/>
                  </a:lnTo>
                  <a:lnTo>
                    <a:pt x="45567" y="19526"/>
                  </a:lnTo>
                  <a:lnTo>
                    <a:pt x="45567" y="12315"/>
                  </a:lnTo>
                  <a:close/>
                  <a:moveTo>
                    <a:pt x="1" y="0"/>
                  </a:moveTo>
                  <a:lnTo>
                    <a:pt x="7686" y="7942"/>
                  </a:lnTo>
                  <a:lnTo>
                    <a:pt x="7686" y="12315"/>
                  </a:lnTo>
                  <a:lnTo>
                    <a:pt x="22437" y="12315"/>
                  </a:lnTo>
                  <a:lnTo>
                    <a:pt x="21877" y="19526"/>
                  </a:lnTo>
                  <a:lnTo>
                    <a:pt x="15798" y="19526"/>
                  </a:lnTo>
                  <a:lnTo>
                    <a:pt x="15798" y="16822"/>
                  </a:lnTo>
                  <a:lnTo>
                    <a:pt x="13094" y="16822"/>
                  </a:lnTo>
                  <a:lnTo>
                    <a:pt x="13094" y="19526"/>
                  </a:lnTo>
                  <a:lnTo>
                    <a:pt x="10390" y="19526"/>
                  </a:lnTo>
                  <a:lnTo>
                    <a:pt x="10390" y="24044"/>
                  </a:lnTo>
                  <a:lnTo>
                    <a:pt x="13094" y="24044"/>
                  </a:lnTo>
                  <a:lnTo>
                    <a:pt x="13094" y="25847"/>
                  </a:lnTo>
                  <a:lnTo>
                    <a:pt x="15798" y="25847"/>
                  </a:lnTo>
                  <a:lnTo>
                    <a:pt x="15798" y="24044"/>
                  </a:lnTo>
                  <a:lnTo>
                    <a:pt x="21536" y="24044"/>
                  </a:lnTo>
                  <a:lnTo>
                    <a:pt x="18332" y="62826"/>
                  </a:lnTo>
                  <a:lnTo>
                    <a:pt x="25726" y="62826"/>
                  </a:lnTo>
                  <a:lnTo>
                    <a:pt x="26797" y="24044"/>
                  </a:lnTo>
                  <a:lnTo>
                    <a:pt x="59160" y="24044"/>
                  </a:lnTo>
                  <a:lnTo>
                    <a:pt x="60231" y="62826"/>
                  </a:lnTo>
                  <a:lnTo>
                    <a:pt x="67625" y="62826"/>
                  </a:lnTo>
                  <a:lnTo>
                    <a:pt x="64421" y="24044"/>
                  </a:lnTo>
                  <a:lnTo>
                    <a:pt x="71718" y="24044"/>
                  </a:lnTo>
                  <a:lnTo>
                    <a:pt x="71718" y="25847"/>
                  </a:lnTo>
                  <a:lnTo>
                    <a:pt x="74422" y="25847"/>
                  </a:lnTo>
                  <a:lnTo>
                    <a:pt x="74422" y="24044"/>
                  </a:lnTo>
                  <a:lnTo>
                    <a:pt x="78027" y="24044"/>
                  </a:lnTo>
                  <a:lnTo>
                    <a:pt x="78027" y="19526"/>
                  </a:lnTo>
                  <a:lnTo>
                    <a:pt x="74422" y="19526"/>
                  </a:lnTo>
                  <a:lnTo>
                    <a:pt x="74422" y="16822"/>
                  </a:lnTo>
                  <a:lnTo>
                    <a:pt x="71718" y="16822"/>
                  </a:lnTo>
                  <a:lnTo>
                    <a:pt x="71718" y="19526"/>
                  </a:lnTo>
                  <a:lnTo>
                    <a:pt x="64080" y="19526"/>
                  </a:lnTo>
                  <a:lnTo>
                    <a:pt x="63520" y="12315"/>
                  </a:lnTo>
                  <a:lnTo>
                    <a:pt x="78940" y="12315"/>
                  </a:lnTo>
                  <a:lnTo>
                    <a:pt x="78940" y="7942"/>
                  </a:lnTo>
                  <a:lnTo>
                    <a:pt x="86017" y="0"/>
                  </a:lnTo>
                  <a:lnTo>
                    <a:pt x="86017" y="0"/>
                  </a:lnTo>
                  <a:cubicBezTo>
                    <a:pt x="86016" y="1"/>
                    <a:pt x="67016" y="6453"/>
                    <a:pt x="41530" y="6453"/>
                  </a:cubicBezTo>
                  <a:cubicBezTo>
                    <a:pt x="28787" y="6453"/>
                    <a:pt x="14422" y="4840"/>
                    <a:pt x="1" y="0"/>
                  </a:cubicBezTo>
                  <a:close/>
                </a:path>
              </a:pathLst>
            </a:custGeom>
            <a:solidFill>
              <a:srgbClr val="FCA0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57"/>
            <p:cNvSpPr/>
            <p:nvPr/>
          </p:nvSpPr>
          <p:spPr>
            <a:xfrm>
              <a:off x="-3" y="3465050"/>
              <a:ext cx="9143954" cy="951671"/>
            </a:xfrm>
            <a:custGeom>
              <a:avLst/>
              <a:gdLst/>
              <a:ahLst/>
              <a:cxnLst/>
              <a:rect l="l" t="t" r="r" b="b"/>
              <a:pathLst>
                <a:path w="131781" h="40735" extrusionOk="0">
                  <a:moveTo>
                    <a:pt x="1" y="0"/>
                  </a:moveTo>
                  <a:lnTo>
                    <a:pt x="1" y="40734"/>
                  </a:lnTo>
                  <a:lnTo>
                    <a:pt x="131780" y="40734"/>
                  </a:lnTo>
                  <a:lnTo>
                    <a:pt x="131780" y="0"/>
                  </a:lnTo>
                  <a:close/>
                </a:path>
              </a:pathLst>
            </a:custGeom>
            <a:solidFill>
              <a:srgbClr val="FCA0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7"/>
          <p:cNvSpPr txBox="1">
            <a:spLocks noGrp="1"/>
          </p:cNvSpPr>
          <p:nvPr>
            <p:ph type="ctrTitle"/>
          </p:nvPr>
        </p:nvSpPr>
        <p:spPr>
          <a:xfrm>
            <a:off x="720000" y="2661250"/>
            <a:ext cx="38796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subTitle" idx="1"/>
          </p:nvPr>
        </p:nvSpPr>
        <p:spPr>
          <a:xfrm>
            <a:off x="720000" y="3570475"/>
            <a:ext cx="4719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8"/>
          <p:cNvSpPr txBox="1">
            <a:spLocks noGrp="1"/>
          </p:cNvSpPr>
          <p:nvPr>
            <p:ph type="title"/>
          </p:nvPr>
        </p:nvSpPr>
        <p:spPr>
          <a:xfrm>
            <a:off x="3670500" y="1776550"/>
            <a:ext cx="4753500" cy="18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58"/>
          <p:cNvSpPr txBox="1">
            <a:spLocks noGrp="1"/>
          </p:cNvSpPr>
          <p:nvPr>
            <p:ph type="subTitle" idx="1"/>
          </p:nvPr>
        </p:nvSpPr>
        <p:spPr>
          <a:xfrm>
            <a:off x="4794900" y="3462794"/>
            <a:ext cx="3629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" name="Google Shape;40;p58"/>
          <p:cNvSpPr txBox="1">
            <a:spLocks noGrp="1"/>
          </p:cNvSpPr>
          <p:nvPr>
            <p:ph type="title" idx="2"/>
          </p:nvPr>
        </p:nvSpPr>
        <p:spPr>
          <a:xfrm>
            <a:off x="6045875" y="327725"/>
            <a:ext cx="2305200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1" name="Google Shape;41;p58"/>
          <p:cNvSpPr/>
          <p:nvPr/>
        </p:nvSpPr>
        <p:spPr>
          <a:xfrm>
            <a:off x="49" y="3465050"/>
            <a:ext cx="9143954" cy="951671"/>
          </a:xfrm>
          <a:custGeom>
            <a:avLst/>
            <a:gdLst/>
            <a:ahLst/>
            <a:cxnLst/>
            <a:rect l="l" t="t" r="r" b="b"/>
            <a:pathLst>
              <a:path w="131781" h="40735" extrusionOk="0">
                <a:moveTo>
                  <a:pt x="1" y="0"/>
                </a:moveTo>
                <a:lnTo>
                  <a:pt x="1" y="40734"/>
                </a:lnTo>
                <a:lnTo>
                  <a:pt x="131780" y="40734"/>
                </a:lnTo>
                <a:lnTo>
                  <a:pt x="131780" y="0"/>
                </a:lnTo>
                <a:close/>
              </a:path>
            </a:pathLst>
          </a:custGeom>
          <a:solidFill>
            <a:srgbClr val="FCA0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0"/>
          <p:cNvSpPr txBox="1">
            <a:spLocks noGrp="1"/>
          </p:cNvSpPr>
          <p:nvPr>
            <p:ph type="title"/>
          </p:nvPr>
        </p:nvSpPr>
        <p:spPr>
          <a:xfrm>
            <a:off x="720000" y="36135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0"/>
          <p:cNvSpPr txBox="1">
            <a:spLocks noGrp="1"/>
          </p:cNvSpPr>
          <p:nvPr>
            <p:ph type="subTitle" idx="1"/>
          </p:nvPr>
        </p:nvSpPr>
        <p:spPr>
          <a:xfrm>
            <a:off x="953525" y="3284975"/>
            <a:ext cx="32568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" name="Google Shape;45;p60"/>
          <p:cNvSpPr txBox="1">
            <a:spLocks noGrp="1"/>
          </p:cNvSpPr>
          <p:nvPr>
            <p:ph type="subTitle" idx="2"/>
          </p:nvPr>
        </p:nvSpPr>
        <p:spPr>
          <a:xfrm>
            <a:off x="4926875" y="3284975"/>
            <a:ext cx="32568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60"/>
          <p:cNvSpPr txBox="1">
            <a:spLocks noGrp="1"/>
          </p:cNvSpPr>
          <p:nvPr>
            <p:ph type="subTitle" idx="3"/>
          </p:nvPr>
        </p:nvSpPr>
        <p:spPr>
          <a:xfrm>
            <a:off x="1128150" y="2824100"/>
            <a:ext cx="29079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subTitle" idx="4"/>
          </p:nvPr>
        </p:nvSpPr>
        <p:spPr>
          <a:xfrm>
            <a:off x="5101325" y="2824100"/>
            <a:ext cx="29079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" name="Google Shape;11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9/jpm.2000.3.12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https://doi.org/10.1093/med/9780199571390.001.0001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jot.submit2aota.org/journals/ajot/forms/systematic_reviews.pdf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https://medical-dictionary.thefreedictionary.com/copings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1335425" y="792925"/>
            <a:ext cx="6283800" cy="16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650">
                <a:latin typeface="Roboto"/>
                <a:ea typeface="Roboto"/>
                <a:cs typeface="Roboto"/>
                <a:sym typeface="Roboto"/>
              </a:rPr>
              <a:t>Let’s Get Spiritual!</a:t>
            </a:r>
            <a:endParaRPr sz="265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50">
                <a:latin typeface="Roboto"/>
                <a:ea typeface="Roboto"/>
                <a:cs typeface="Roboto"/>
                <a:sym typeface="Roboto"/>
              </a:rPr>
              <a:t>How integrating spirituality into the OT process impacts well-being for those experiencing a life-altering diagnosis</a:t>
            </a:r>
            <a:endParaRPr sz="19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"/>
          <p:cNvSpPr txBox="1">
            <a:spLocks noGrp="1"/>
          </p:cNvSpPr>
          <p:nvPr>
            <p:ph type="subTitle" idx="1"/>
          </p:nvPr>
        </p:nvSpPr>
        <p:spPr>
          <a:xfrm>
            <a:off x="1335425" y="2640775"/>
            <a:ext cx="780840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</a:pPr>
            <a:r>
              <a:rPr lang="en-US" sz="18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Taneisha Esplin Jolley, Jeffrey Gold, MS, Nicholas Luca, &amp; Antôn Nguyễn </a:t>
            </a:r>
            <a:endParaRPr sz="18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Faculty Mentor: Eileen Adel Herge OTD, OTR/L, FAOTA 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</a:pPr>
            <a:endParaRPr sz="18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5" name="Google Shape;145;p1"/>
          <p:cNvSpPr txBox="1"/>
          <p:nvPr/>
        </p:nvSpPr>
        <p:spPr>
          <a:xfrm>
            <a:off x="1335425" y="3790725"/>
            <a:ext cx="72378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</a:pPr>
            <a:r>
              <a:rPr lang="en-US" sz="195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Completed in partial fulfillment of a Master of Science Degree Thomas Jefferson University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Intro Slid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8817" y="1026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"/>
          <p:cNvSpPr txBox="1">
            <a:spLocks noGrp="1"/>
          </p:cNvSpPr>
          <p:nvPr>
            <p:ph type="title"/>
          </p:nvPr>
        </p:nvSpPr>
        <p:spPr>
          <a:xfrm>
            <a:off x="457200" y="245333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Life-altering diagnoses and spirituality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42" name="Google Shape;242;p4"/>
          <p:cNvSpPr txBox="1">
            <a:spLocks noGrp="1"/>
          </p:cNvSpPr>
          <p:nvPr>
            <p:ph type="body" idx="1"/>
          </p:nvPr>
        </p:nvSpPr>
        <p:spPr>
          <a:xfrm>
            <a:off x="457200" y="1385000"/>
            <a:ext cx="8369100" cy="28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>
                <a:latin typeface="Roboto Light"/>
                <a:ea typeface="Roboto Light"/>
                <a:cs typeface="Roboto Light"/>
                <a:sym typeface="Roboto Light"/>
              </a:rPr>
              <a:t>Higher levels of quality of life are associated with positive spiritual coping among war trauma survivors</a:t>
            </a:r>
            <a:r>
              <a:rPr lang="en-US" sz="2000" baseline="30000">
                <a:latin typeface="Roboto Light"/>
                <a:ea typeface="Roboto Light"/>
                <a:cs typeface="Roboto Light"/>
                <a:sym typeface="Roboto Light"/>
              </a:rPr>
              <a:t>13</a:t>
            </a:r>
            <a:r>
              <a:rPr lang="en-US" sz="2000">
                <a:latin typeface="Roboto Light"/>
                <a:ea typeface="Roboto Light"/>
                <a:cs typeface="Roboto Light"/>
                <a:sym typeface="Roboto Light"/>
              </a:rPr>
              <a:t/>
            </a:r>
            <a:br>
              <a:rPr lang="en-US" sz="2000">
                <a:latin typeface="Roboto Light"/>
                <a:ea typeface="Roboto Light"/>
                <a:cs typeface="Roboto Light"/>
                <a:sym typeface="Roboto Light"/>
              </a:rPr>
            </a:b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>
                <a:latin typeface="Roboto Light"/>
                <a:ea typeface="Roboto Light"/>
                <a:cs typeface="Roboto Light"/>
                <a:sym typeface="Roboto Light"/>
              </a:rPr>
              <a:t>Daily spiritual experiences significantly affected the well-being of end-of-life cancer patients and contributed to psychological health</a:t>
            </a:r>
            <a:r>
              <a:rPr lang="en-US" sz="2000" baseline="30000">
                <a:latin typeface="Roboto Light"/>
                <a:ea typeface="Roboto Light"/>
                <a:cs typeface="Roboto Light"/>
                <a:sym typeface="Roboto Light"/>
              </a:rPr>
              <a:t>14</a:t>
            </a:r>
            <a:r>
              <a:rPr lang="en-US" sz="2000">
                <a:latin typeface="Roboto Light"/>
                <a:ea typeface="Roboto Light"/>
                <a:cs typeface="Roboto Light"/>
                <a:sym typeface="Roboto Light"/>
              </a:rPr>
              <a:t/>
            </a:r>
            <a:br>
              <a:rPr lang="en-US" sz="200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2000">
                <a:latin typeface="Roboto Light"/>
                <a:ea typeface="Roboto Light"/>
                <a:cs typeface="Roboto Light"/>
                <a:sym typeface="Roboto Light"/>
              </a:rPr>
              <a:t>  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●"/>
            </a:pPr>
            <a:r>
              <a:rPr lang="en-US" sz="2000">
                <a:latin typeface="Roboto Light"/>
                <a:ea typeface="Roboto Light"/>
                <a:cs typeface="Roboto Light"/>
                <a:sym typeface="Roboto Light"/>
              </a:rPr>
              <a:t>Spirituality was positively associated with the feeling that life has improved in patients with HIV/AIDS</a:t>
            </a:r>
            <a:r>
              <a:rPr lang="en-US" sz="2000" baseline="30000">
                <a:latin typeface="Roboto Light"/>
                <a:ea typeface="Roboto Light"/>
                <a:cs typeface="Roboto Light"/>
                <a:sym typeface="Roboto Light"/>
              </a:rPr>
              <a:t>15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9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6863075" y="4202900"/>
            <a:ext cx="21624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13. </a:t>
            </a:r>
            <a:r>
              <a:rPr lang="en-US" sz="1200" b="0" i="0" u="none" strike="noStrike" cap="none" dirty="0" err="1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Fadilipasic</a:t>
            </a:r>
            <a:r>
              <a:rPr lang="en-US" sz="1200" b="0" i="0" u="none" strike="noStrike" cap="none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 et al., 2017</a:t>
            </a:r>
            <a:endParaRPr sz="1200" b="0" i="0" u="none" strike="noStrike" cap="none" dirty="0">
              <a:solidFill>
                <a:schemeClr val="bg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14. </a:t>
            </a:r>
            <a:r>
              <a:rPr lang="en-US" sz="1200" b="0" i="0" u="none" strike="noStrike" cap="none" dirty="0" err="1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Bovero</a:t>
            </a:r>
            <a:r>
              <a:rPr lang="en-US" sz="1200" b="0" i="0" u="none" strike="noStrike" cap="none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 et al., 2019  </a:t>
            </a:r>
            <a:endParaRPr sz="1200" b="0" i="0" u="none" strike="noStrike" cap="none" dirty="0">
              <a:solidFill>
                <a:schemeClr val="bg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15. </a:t>
            </a:r>
            <a:r>
              <a:rPr lang="en-US" sz="1200" b="0" i="0" u="none" strike="noStrike" cap="none" dirty="0" err="1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Szaflarski</a:t>
            </a:r>
            <a:r>
              <a:rPr lang="en-US" sz="1200" b="0" i="0" u="none" strike="noStrike" cap="none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 et al., 2006</a:t>
            </a:r>
            <a:endParaRPr sz="1200" b="0" i="0" u="none" strike="noStrike" cap="none" dirty="0">
              <a:solidFill>
                <a:schemeClr val="bg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11E40"/>
              </a:solidFill>
              <a:highlight>
                <a:srgbClr val="F7F7F7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11E40"/>
              </a:solidFill>
              <a:highlight>
                <a:srgbClr val="F7F7F7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4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4536" y="130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8fd6f960eb_0_64"/>
          <p:cNvSpPr txBox="1">
            <a:spLocks noGrp="1"/>
          </p:cNvSpPr>
          <p:nvPr>
            <p:ph type="title"/>
          </p:nvPr>
        </p:nvSpPr>
        <p:spPr>
          <a:xfrm>
            <a:off x="720000" y="36135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Problem Statement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52" name="Google Shape;252;g8fd6f960eb_0_64"/>
          <p:cNvSpPr txBox="1">
            <a:spLocks noGrp="1"/>
          </p:cNvSpPr>
          <p:nvPr>
            <p:ph type="body" idx="1"/>
          </p:nvPr>
        </p:nvSpPr>
        <p:spPr>
          <a:xfrm>
            <a:off x="720000" y="86355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3000"/>
              <a:t>Individuals with life-altering diagnoses may suffer from secondary psychological distress. Spirituality and spiritual interventions have been shown to decrease symptoms.</a:t>
            </a:r>
            <a:endParaRPr sz="3000"/>
          </a:p>
        </p:txBody>
      </p:sp>
      <p:pic>
        <p:nvPicPr>
          <p:cNvPr id="253" name="Google Shape;253;g8fd6f960eb_0_64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4008" y="148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"/>
          <p:cNvSpPr txBox="1">
            <a:spLocks noGrp="1"/>
          </p:cNvSpPr>
          <p:nvPr>
            <p:ph type="title"/>
          </p:nvPr>
        </p:nvSpPr>
        <p:spPr>
          <a:xfrm>
            <a:off x="536025" y="307383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PICO question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61" name="Google Shape;261;p6"/>
          <p:cNvSpPr txBox="1"/>
          <p:nvPr/>
        </p:nvSpPr>
        <p:spPr>
          <a:xfrm>
            <a:off x="536025" y="935175"/>
            <a:ext cx="8028600" cy="3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43434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How does incorporating spirituality within the OT process impact well-being/QOL for individuals who have experienced life-altering conditions or diagnoses?</a:t>
            </a:r>
            <a:endParaRPr sz="2800" b="0" i="0" u="none" strike="noStrike" cap="none" dirty="0">
              <a:solidFill>
                <a:srgbClr val="43434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62" name="Google Shape;262;p6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3338" y="148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"/>
          <p:cNvSpPr/>
          <p:nvPr/>
        </p:nvSpPr>
        <p:spPr>
          <a:xfrm>
            <a:off x="2560678" y="639909"/>
            <a:ext cx="4022641" cy="3863686"/>
          </a:xfrm>
          <a:custGeom>
            <a:avLst/>
            <a:gdLst/>
            <a:ahLst/>
            <a:cxnLst/>
            <a:rect l="l" t="t" r="r" b="b"/>
            <a:pathLst>
              <a:path w="36744" h="27981" extrusionOk="0">
                <a:moveTo>
                  <a:pt x="8847" y="1"/>
                </a:moveTo>
                <a:cubicBezTo>
                  <a:pt x="3966" y="1"/>
                  <a:pt x="1" y="3965"/>
                  <a:pt x="1" y="8847"/>
                </a:cubicBezTo>
                <a:lnTo>
                  <a:pt x="1" y="27980"/>
                </a:lnTo>
                <a:lnTo>
                  <a:pt x="27897" y="27980"/>
                </a:lnTo>
                <a:cubicBezTo>
                  <a:pt x="32791" y="27980"/>
                  <a:pt x="36744" y="24027"/>
                  <a:pt x="36744" y="19134"/>
                </a:cubicBezTo>
                <a:lnTo>
                  <a:pt x="36744" y="8847"/>
                </a:lnTo>
                <a:cubicBezTo>
                  <a:pt x="36744" y="3965"/>
                  <a:pt x="32791" y="1"/>
                  <a:pt x="27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71450" dist="133350" dir="7860000" algn="bl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SYSTEMATIC</a:t>
            </a:r>
            <a:endParaRPr sz="48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PROCESS</a:t>
            </a:r>
            <a:endParaRPr sz="48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70" name="Google Shape;270;p11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3 J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9992" y="1259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"/>
          <p:cNvSpPr txBox="1">
            <a:spLocks noGrp="1"/>
          </p:cNvSpPr>
          <p:nvPr>
            <p:ph type="body" idx="1"/>
          </p:nvPr>
        </p:nvSpPr>
        <p:spPr>
          <a:xfrm>
            <a:off x="457200" y="1379488"/>
            <a:ext cx="8229600" cy="31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latin typeface="Roboto Light"/>
                <a:ea typeface="Roboto Light"/>
                <a:cs typeface="Roboto Light"/>
                <a:sym typeface="Roboto Light"/>
              </a:rPr>
              <a:t>Databases Used</a:t>
            </a: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</a:pPr>
            <a:r>
              <a:rPr lang="en-US" sz="1800" dirty="0" err="1">
                <a:latin typeface="Roboto Light"/>
                <a:ea typeface="Roboto Light"/>
                <a:cs typeface="Roboto Light"/>
                <a:sym typeface="Roboto Light"/>
              </a:rPr>
              <a:t>Pubmed</a:t>
            </a: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</a:pPr>
            <a:r>
              <a:rPr lang="en-US" sz="1800" dirty="0">
                <a:latin typeface="Roboto Light"/>
                <a:ea typeface="Roboto Light"/>
                <a:cs typeface="Roboto Light"/>
                <a:sym typeface="Roboto Light"/>
              </a:rPr>
              <a:t>CINAHL</a:t>
            </a: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</a:pPr>
            <a:r>
              <a:rPr lang="en-US" sz="1800" dirty="0">
                <a:latin typeface="Roboto Light"/>
                <a:ea typeface="Roboto Light"/>
                <a:cs typeface="Roboto Light"/>
                <a:sym typeface="Roboto Light"/>
              </a:rPr>
              <a:t>Scopus</a:t>
            </a: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</a:pPr>
            <a:r>
              <a:rPr lang="en-US" sz="1800" dirty="0" err="1">
                <a:latin typeface="Roboto Light"/>
                <a:ea typeface="Roboto Light"/>
                <a:cs typeface="Roboto Light"/>
                <a:sym typeface="Roboto Light"/>
              </a:rPr>
              <a:t>PsycINFO</a:t>
            </a:r>
            <a:r>
              <a:rPr lang="en-US" sz="1800" dirty="0">
                <a:latin typeface="Roboto Light"/>
                <a:ea typeface="Roboto Light"/>
                <a:cs typeface="Roboto Light"/>
                <a:sym typeface="Roboto Light"/>
              </a:rPr>
              <a:t> by OVID</a:t>
            </a: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latin typeface="Roboto Light"/>
                <a:ea typeface="Roboto Light"/>
                <a:cs typeface="Roboto Light"/>
                <a:sym typeface="Roboto Light"/>
              </a:rPr>
              <a:t>Limits</a:t>
            </a: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</a:pPr>
            <a:r>
              <a:rPr lang="en-US" sz="1800" dirty="0">
                <a:latin typeface="Roboto Light"/>
                <a:ea typeface="Roboto Light"/>
                <a:cs typeface="Roboto Light"/>
                <a:sym typeface="Roboto Light"/>
              </a:rPr>
              <a:t>2010-2020</a:t>
            </a: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</a:pPr>
            <a:r>
              <a:rPr lang="en-US" sz="1800" dirty="0">
                <a:latin typeface="Roboto Light"/>
                <a:ea typeface="Roboto Light"/>
                <a:cs typeface="Roboto Light"/>
                <a:sym typeface="Roboto Light"/>
              </a:rPr>
              <a:t>English language only</a:t>
            </a:r>
            <a:endParaRPr sz="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2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78" name="Google Shape;278;p12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Methods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79" name="Google Shape;279;p12"/>
          <p:cNvSpPr/>
          <p:nvPr/>
        </p:nvSpPr>
        <p:spPr>
          <a:xfrm>
            <a:off x="3579950" y="510300"/>
            <a:ext cx="5247300" cy="4122900"/>
          </a:xfrm>
          <a:prstGeom prst="rect">
            <a:avLst/>
          </a:prstGeom>
          <a:solidFill>
            <a:srgbClr val="58B7DD">
              <a:alpha val="23529"/>
            </a:srgbClr>
          </a:solidFill>
          <a:ln w="9525" cap="flat" cmpd="sng">
            <a:solidFill>
              <a:srgbClr val="CEE7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9950" y="548525"/>
            <a:ext cx="5247300" cy="4023600"/>
          </a:xfrm>
          <a:prstGeom prst="diamond">
            <a:avLst/>
          </a:prstGeom>
          <a:noFill/>
          <a:ln>
            <a:noFill/>
          </a:ln>
          <a:effectLst>
            <a:outerShdw blurRad="57150" dist="19050" dir="312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81" name="Google Shape;281;p12"/>
          <p:cNvPicPr preferRelativeResize="0"/>
          <p:nvPr/>
        </p:nvPicPr>
        <p:blipFill rotWithShape="1">
          <a:blip r:embed="rId6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4 take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4677" y="205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"/>
          <p:cNvSpPr txBox="1">
            <a:spLocks noGrp="1"/>
          </p:cNvSpPr>
          <p:nvPr>
            <p:ph type="title"/>
          </p:nvPr>
        </p:nvSpPr>
        <p:spPr>
          <a:xfrm>
            <a:off x="457200" y="-125167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Search Terms</a:t>
            </a:r>
            <a:endParaRPr>
              <a:solidFill>
                <a:srgbClr val="434343"/>
              </a:solidFill>
            </a:endParaRPr>
          </a:p>
        </p:txBody>
      </p:sp>
      <p:graphicFrame>
        <p:nvGraphicFramePr>
          <p:cNvPr id="289" name="Google Shape;289;p13"/>
          <p:cNvGraphicFramePr/>
          <p:nvPr/>
        </p:nvGraphicFramePr>
        <p:xfrm>
          <a:off x="457188" y="652125"/>
          <a:ext cx="8229625" cy="3928275"/>
        </p:xfrm>
        <a:graphic>
          <a:graphicData uri="http://schemas.openxmlformats.org/drawingml/2006/table">
            <a:tbl>
              <a:tblPr>
                <a:noFill/>
                <a:tableStyleId>{C4CD342F-EE42-4442-B384-6CCBB288FA52}</a:tableStyleId>
              </a:tblPr>
              <a:tblGrid>
                <a:gridCol w="21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I-1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I-2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625"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HIV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Human Immunodeficiency Virus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AIDS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Acquired Immunodeficiency Disorder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PTSD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stress disorders, traumatic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cancer survivors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cancer diagnosis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occupational therapy evaluation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prayer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belief system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meditation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yoga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fasting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peace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faith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spiritual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spirituality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mind-body relations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therapeutic touch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holistic nursing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spiritual therapies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psychiatry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social work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occupational therapy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occupational therapist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occupational therapists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holistic nursing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 dirty="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quality of life</a:t>
                      </a:r>
                      <a:endParaRPr sz="1200" u="none" strike="noStrike" cap="none"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 dirty="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motivation</a:t>
                      </a:r>
                      <a:endParaRPr sz="1200" u="none" strike="noStrike" cap="none"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 dirty="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social participation</a:t>
                      </a:r>
                      <a:endParaRPr sz="1200" u="none" strike="noStrike" cap="none"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•"/>
                      </a:pPr>
                      <a:r>
                        <a:rPr lang="en-US" sz="1200" u="none" strike="noStrike" cap="none" dirty="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community participation</a:t>
                      </a:r>
                      <a:endParaRPr sz="1200" u="none" strike="noStrike" cap="none"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90" name="Google Shape;290;p13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5 J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4009" y="130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"/>
          <p:cNvSpPr/>
          <p:nvPr/>
        </p:nvSpPr>
        <p:spPr>
          <a:xfrm rot="10800000">
            <a:off x="6980413" y="474604"/>
            <a:ext cx="648900" cy="648900"/>
          </a:xfrm>
          <a:prstGeom prst="ellipse">
            <a:avLst/>
          </a:prstGeom>
          <a:solidFill>
            <a:srgbClr val="FCA0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8" name="Google Shape;298;p14"/>
          <p:cNvCxnSpPr>
            <a:stCxn id="297" idx="0"/>
          </p:cNvCxnSpPr>
          <p:nvPr/>
        </p:nvCxnSpPr>
        <p:spPr>
          <a:xfrm>
            <a:off x="7304863" y="1123504"/>
            <a:ext cx="0" cy="468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99" name="Google Shape;299;p14"/>
          <p:cNvSpPr/>
          <p:nvPr/>
        </p:nvSpPr>
        <p:spPr>
          <a:xfrm rot="10800000">
            <a:off x="1742563" y="474592"/>
            <a:ext cx="648900" cy="648900"/>
          </a:xfrm>
          <a:prstGeom prst="ellipse">
            <a:avLst/>
          </a:pr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0" name="Google Shape;300;p14"/>
          <p:cNvCxnSpPr>
            <a:stCxn id="299" idx="0"/>
          </p:cNvCxnSpPr>
          <p:nvPr/>
        </p:nvCxnSpPr>
        <p:spPr>
          <a:xfrm>
            <a:off x="2067013" y="1123492"/>
            <a:ext cx="0" cy="468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oval" w="med" len="med"/>
          </a:ln>
        </p:spPr>
      </p:cxnSp>
      <p:grpSp>
        <p:nvGrpSpPr>
          <p:cNvPr id="301" name="Google Shape;301;p14"/>
          <p:cNvGrpSpPr/>
          <p:nvPr/>
        </p:nvGrpSpPr>
        <p:grpSpPr>
          <a:xfrm>
            <a:off x="1888918" y="666222"/>
            <a:ext cx="356195" cy="265631"/>
            <a:chOff x="5216456" y="3725484"/>
            <a:chExt cx="356195" cy="265631"/>
          </a:xfrm>
        </p:grpSpPr>
        <p:sp>
          <p:nvSpPr>
            <p:cNvPr id="302" name="Google Shape;302;p14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657E9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657E9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4" name="Google Shape;304;p14"/>
          <p:cNvGrpSpPr/>
          <p:nvPr/>
        </p:nvGrpSpPr>
        <p:grpSpPr>
          <a:xfrm>
            <a:off x="7146046" y="639666"/>
            <a:ext cx="317645" cy="318757"/>
            <a:chOff x="5779408" y="3699191"/>
            <a:chExt cx="317645" cy="318757"/>
          </a:xfrm>
        </p:grpSpPr>
        <p:sp>
          <p:nvSpPr>
            <p:cNvPr id="305" name="Google Shape;305;p14"/>
            <p:cNvSpPr/>
            <p:nvPr/>
          </p:nvSpPr>
          <p:spPr>
            <a:xfrm>
              <a:off x="5892837" y="3700334"/>
              <a:ext cx="204216" cy="317614"/>
            </a:xfrm>
            <a:custGeom>
              <a:avLst/>
              <a:gdLst/>
              <a:ahLst/>
              <a:cxnLst/>
              <a:rect l="l" t="t" r="r" b="b"/>
              <a:pathLst>
                <a:path w="6431" h="10002" extrusionOk="0">
                  <a:moveTo>
                    <a:pt x="4025" y="0"/>
                  </a:moveTo>
                  <a:cubicBezTo>
                    <a:pt x="3870" y="0"/>
                    <a:pt x="3704" y="60"/>
                    <a:pt x="3608" y="179"/>
                  </a:cubicBezTo>
                  <a:lnTo>
                    <a:pt x="1465" y="2322"/>
                  </a:lnTo>
                  <a:lnTo>
                    <a:pt x="299" y="1167"/>
                  </a:lnTo>
                  <a:cubicBezTo>
                    <a:pt x="269" y="1138"/>
                    <a:pt x="227" y="1123"/>
                    <a:pt x="184" y="1123"/>
                  </a:cubicBezTo>
                  <a:cubicBezTo>
                    <a:pt x="141" y="1123"/>
                    <a:pt x="96" y="1138"/>
                    <a:pt x="60" y="1167"/>
                  </a:cubicBezTo>
                  <a:cubicBezTo>
                    <a:pt x="1" y="1227"/>
                    <a:pt x="1" y="1322"/>
                    <a:pt x="60" y="1405"/>
                  </a:cubicBezTo>
                  <a:lnTo>
                    <a:pt x="1346" y="2679"/>
                  </a:lnTo>
                  <a:cubicBezTo>
                    <a:pt x="1370" y="2715"/>
                    <a:pt x="1418" y="2727"/>
                    <a:pt x="1465" y="2727"/>
                  </a:cubicBezTo>
                  <a:cubicBezTo>
                    <a:pt x="1501" y="2727"/>
                    <a:pt x="1549" y="2715"/>
                    <a:pt x="1584" y="2679"/>
                  </a:cubicBezTo>
                  <a:lnTo>
                    <a:pt x="3847" y="417"/>
                  </a:lnTo>
                  <a:cubicBezTo>
                    <a:pt x="3882" y="370"/>
                    <a:pt x="3966" y="346"/>
                    <a:pt x="4037" y="346"/>
                  </a:cubicBezTo>
                  <a:cubicBezTo>
                    <a:pt x="4109" y="346"/>
                    <a:pt x="4168" y="370"/>
                    <a:pt x="4228" y="417"/>
                  </a:cubicBezTo>
                  <a:lnTo>
                    <a:pt x="6049" y="2239"/>
                  </a:lnTo>
                  <a:cubicBezTo>
                    <a:pt x="6085" y="2275"/>
                    <a:pt x="6121" y="2358"/>
                    <a:pt x="6121" y="2429"/>
                  </a:cubicBezTo>
                  <a:cubicBezTo>
                    <a:pt x="6121" y="2501"/>
                    <a:pt x="6085" y="2560"/>
                    <a:pt x="6049" y="2620"/>
                  </a:cubicBezTo>
                  <a:lnTo>
                    <a:pt x="3775" y="4882"/>
                  </a:lnTo>
                  <a:cubicBezTo>
                    <a:pt x="3716" y="4942"/>
                    <a:pt x="3716" y="5049"/>
                    <a:pt x="3775" y="5120"/>
                  </a:cubicBezTo>
                  <a:lnTo>
                    <a:pt x="6049" y="7382"/>
                  </a:lnTo>
                  <a:cubicBezTo>
                    <a:pt x="6085" y="7430"/>
                    <a:pt x="6121" y="7501"/>
                    <a:pt x="6121" y="7573"/>
                  </a:cubicBezTo>
                  <a:cubicBezTo>
                    <a:pt x="6121" y="7656"/>
                    <a:pt x="6085" y="7716"/>
                    <a:pt x="6049" y="7775"/>
                  </a:cubicBezTo>
                  <a:lnTo>
                    <a:pt x="4228" y="9585"/>
                  </a:lnTo>
                  <a:cubicBezTo>
                    <a:pt x="4174" y="9639"/>
                    <a:pt x="4103" y="9665"/>
                    <a:pt x="4033" y="9665"/>
                  </a:cubicBezTo>
                  <a:cubicBezTo>
                    <a:pt x="3963" y="9665"/>
                    <a:pt x="3894" y="9639"/>
                    <a:pt x="3847" y="9585"/>
                  </a:cubicBezTo>
                  <a:lnTo>
                    <a:pt x="2989" y="8740"/>
                  </a:lnTo>
                  <a:cubicBezTo>
                    <a:pt x="2960" y="8710"/>
                    <a:pt x="2921" y="8695"/>
                    <a:pt x="2879" y="8695"/>
                  </a:cubicBezTo>
                  <a:cubicBezTo>
                    <a:pt x="2838" y="8695"/>
                    <a:pt x="2793" y="8710"/>
                    <a:pt x="2751" y="8740"/>
                  </a:cubicBezTo>
                  <a:cubicBezTo>
                    <a:pt x="2692" y="8799"/>
                    <a:pt x="2692" y="8906"/>
                    <a:pt x="2751" y="8978"/>
                  </a:cubicBezTo>
                  <a:lnTo>
                    <a:pt x="3608" y="9823"/>
                  </a:lnTo>
                  <a:cubicBezTo>
                    <a:pt x="3728" y="9942"/>
                    <a:pt x="3870" y="10002"/>
                    <a:pt x="4025" y="10002"/>
                  </a:cubicBezTo>
                  <a:cubicBezTo>
                    <a:pt x="4168" y="10002"/>
                    <a:pt x="4335" y="9942"/>
                    <a:pt x="4442" y="9823"/>
                  </a:cubicBezTo>
                  <a:lnTo>
                    <a:pt x="6252" y="8013"/>
                  </a:lnTo>
                  <a:cubicBezTo>
                    <a:pt x="6371" y="7894"/>
                    <a:pt x="6430" y="7740"/>
                    <a:pt x="6430" y="7597"/>
                  </a:cubicBezTo>
                  <a:cubicBezTo>
                    <a:pt x="6430" y="7430"/>
                    <a:pt x="6371" y="7275"/>
                    <a:pt x="6252" y="7180"/>
                  </a:cubicBezTo>
                  <a:lnTo>
                    <a:pt x="4109" y="4977"/>
                  </a:lnTo>
                  <a:lnTo>
                    <a:pt x="6252" y="2834"/>
                  </a:lnTo>
                  <a:cubicBezTo>
                    <a:pt x="6371" y="2715"/>
                    <a:pt x="6430" y="2560"/>
                    <a:pt x="6430" y="2417"/>
                  </a:cubicBezTo>
                  <a:cubicBezTo>
                    <a:pt x="6430" y="2251"/>
                    <a:pt x="6371" y="2096"/>
                    <a:pt x="6252" y="2001"/>
                  </a:cubicBezTo>
                  <a:lnTo>
                    <a:pt x="4442" y="179"/>
                  </a:lnTo>
                  <a:cubicBezTo>
                    <a:pt x="4323" y="60"/>
                    <a:pt x="4168" y="0"/>
                    <a:pt x="4025" y="0"/>
                  </a:cubicBezTo>
                  <a:close/>
                </a:path>
              </a:pathLst>
            </a:custGeom>
            <a:solidFill>
              <a:srgbClr val="657E9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5779408" y="3699191"/>
              <a:ext cx="195134" cy="316883"/>
            </a:xfrm>
            <a:custGeom>
              <a:avLst/>
              <a:gdLst/>
              <a:ahLst/>
              <a:cxnLst/>
              <a:rect l="l" t="t" r="r" b="b"/>
              <a:pathLst>
                <a:path w="6145" h="9979" extrusionOk="0">
                  <a:moveTo>
                    <a:pt x="2477" y="1"/>
                  </a:moveTo>
                  <a:cubicBezTo>
                    <a:pt x="2311" y="1"/>
                    <a:pt x="2156" y="60"/>
                    <a:pt x="2061" y="179"/>
                  </a:cubicBezTo>
                  <a:lnTo>
                    <a:pt x="239" y="2001"/>
                  </a:lnTo>
                  <a:cubicBezTo>
                    <a:pt x="1" y="2239"/>
                    <a:pt x="1" y="2608"/>
                    <a:pt x="239" y="2846"/>
                  </a:cubicBezTo>
                  <a:lnTo>
                    <a:pt x="2382" y="4989"/>
                  </a:lnTo>
                  <a:lnTo>
                    <a:pt x="239" y="7133"/>
                  </a:lnTo>
                  <a:cubicBezTo>
                    <a:pt x="1" y="7371"/>
                    <a:pt x="1" y="7752"/>
                    <a:pt x="239" y="7990"/>
                  </a:cubicBezTo>
                  <a:lnTo>
                    <a:pt x="2061" y="9800"/>
                  </a:lnTo>
                  <a:cubicBezTo>
                    <a:pt x="2180" y="9919"/>
                    <a:pt x="2323" y="9978"/>
                    <a:pt x="2477" y="9978"/>
                  </a:cubicBezTo>
                  <a:cubicBezTo>
                    <a:pt x="2620" y="9978"/>
                    <a:pt x="2787" y="9919"/>
                    <a:pt x="2882" y="9800"/>
                  </a:cubicBezTo>
                  <a:lnTo>
                    <a:pt x="5037" y="7656"/>
                  </a:lnTo>
                  <a:lnTo>
                    <a:pt x="5859" y="8490"/>
                  </a:lnTo>
                  <a:cubicBezTo>
                    <a:pt x="5895" y="8520"/>
                    <a:pt x="5936" y="8535"/>
                    <a:pt x="5978" y="8535"/>
                  </a:cubicBezTo>
                  <a:cubicBezTo>
                    <a:pt x="6020" y="8535"/>
                    <a:pt x="6061" y="8520"/>
                    <a:pt x="6097" y="8490"/>
                  </a:cubicBezTo>
                  <a:cubicBezTo>
                    <a:pt x="6145" y="8430"/>
                    <a:pt x="6145" y="8323"/>
                    <a:pt x="6085" y="8264"/>
                  </a:cubicBezTo>
                  <a:lnTo>
                    <a:pt x="5156" y="7335"/>
                  </a:lnTo>
                  <a:cubicBezTo>
                    <a:pt x="5121" y="7299"/>
                    <a:pt x="5073" y="7287"/>
                    <a:pt x="5037" y="7287"/>
                  </a:cubicBezTo>
                  <a:cubicBezTo>
                    <a:pt x="4990" y="7287"/>
                    <a:pt x="4942" y="7299"/>
                    <a:pt x="4918" y="7335"/>
                  </a:cubicBezTo>
                  <a:lnTo>
                    <a:pt x="2656" y="9597"/>
                  </a:lnTo>
                  <a:cubicBezTo>
                    <a:pt x="2608" y="9633"/>
                    <a:pt x="2537" y="9669"/>
                    <a:pt x="2454" y="9669"/>
                  </a:cubicBezTo>
                  <a:cubicBezTo>
                    <a:pt x="2382" y="9669"/>
                    <a:pt x="2323" y="9633"/>
                    <a:pt x="2263" y="9597"/>
                  </a:cubicBezTo>
                  <a:lnTo>
                    <a:pt x="453" y="7776"/>
                  </a:lnTo>
                  <a:cubicBezTo>
                    <a:pt x="346" y="7668"/>
                    <a:pt x="346" y="7490"/>
                    <a:pt x="453" y="7395"/>
                  </a:cubicBezTo>
                  <a:lnTo>
                    <a:pt x="2716" y="5132"/>
                  </a:lnTo>
                  <a:cubicBezTo>
                    <a:pt x="2739" y="5097"/>
                    <a:pt x="2751" y="5049"/>
                    <a:pt x="2751" y="5013"/>
                  </a:cubicBezTo>
                  <a:cubicBezTo>
                    <a:pt x="2751" y="4966"/>
                    <a:pt x="2739" y="4918"/>
                    <a:pt x="2716" y="4894"/>
                  </a:cubicBezTo>
                  <a:lnTo>
                    <a:pt x="453" y="2632"/>
                  </a:lnTo>
                  <a:cubicBezTo>
                    <a:pt x="346" y="2525"/>
                    <a:pt x="346" y="2346"/>
                    <a:pt x="453" y="2239"/>
                  </a:cubicBezTo>
                  <a:lnTo>
                    <a:pt x="2263" y="417"/>
                  </a:lnTo>
                  <a:cubicBezTo>
                    <a:pt x="2311" y="382"/>
                    <a:pt x="2382" y="346"/>
                    <a:pt x="2454" y="346"/>
                  </a:cubicBezTo>
                  <a:cubicBezTo>
                    <a:pt x="2537" y="346"/>
                    <a:pt x="2597" y="382"/>
                    <a:pt x="2656" y="417"/>
                  </a:cubicBezTo>
                  <a:lnTo>
                    <a:pt x="3168" y="941"/>
                  </a:lnTo>
                  <a:cubicBezTo>
                    <a:pt x="3198" y="971"/>
                    <a:pt x="3239" y="986"/>
                    <a:pt x="3283" y="986"/>
                  </a:cubicBezTo>
                  <a:cubicBezTo>
                    <a:pt x="3326" y="986"/>
                    <a:pt x="3370" y="971"/>
                    <a:pt x="3406" y="941"/>
                  </a:cubicBezTo>
                  <a:cubicBezTo>
                    <a:pt x="3466" y="882"/>
                    <a:pt x="3466" y="775"/>
                    <a:pt x="3406" y="703"/>
                  </a:cubicBezTo>
                  <a:lnTo>
                    <a:pt x="2882" y="179"/>
                  </a:lnTo>
                  <a:cubicBezTo>
                    <a:pt x="2775" y="60"/>
                    <a:pt x="2620" y="1"/>
                    <a:pt x="2477" y="1"/>
                  </a:cubicBezTo>
                  <a:close/>
                </a:path>
              </a:pathLst>
            </a:custGeom>
            <a:solidFill>
              <a:srgbClr val="657E9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14"/>
          <p:cNvSpPr txBox="1"/>
          <p:nvPr/>
        </p:nvSpPr>
        <p:spPr>
          <a:xfrm>
            <a:off x="454925" y="1585375"/>
            <a:ext cx="33540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✓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Life-altering conditions/ diagnoses (Chronic and/or acute)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✓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Within OT scope of practice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✓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Evaluation process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✓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Interventions within the scope of OT practice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✓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Adults (18≤)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✓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OT graduate student preparation (in incorporating spirituality/ spiritual interventions)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✓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Professional development</a:t>
            </a:r>
            <a:endParaRPr sz="1400" b="0" i="0" u="none" strike="noStrike" cap="none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308" name="Google Shape;308;p14"/>
          <p:cNvSpPr txBox="1"/>
          <p:nvPr/>
        </p:nvSpPr>
        <p:spPr>
          <a:xfrm>
            <a:off x="5920675" y="1585375"/>
            <a:ext cx="2768400" cy="3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✖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Systematic reviews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✖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Meta-Analyses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✖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Books/book chapters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✖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Dissertations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✖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Epidemiological studies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✖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Scoping review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✖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Drugs/medications 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/>
              <a:buChar char="✖"/>
            </a:pPr>
            <a:r>
              <a:rPr lang="en-US" sz="16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Chronic pain</a:t>
            </a:r>
            <a:endParaRPr sz="16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309" name="Google Shape;309;p14"/>
          <p:cNvGrpSpPr/>
          <p:nvPr/>
        </p:nvGrpSpPr>
        <p:grpSpPr>
          <a:xfrm>
            <a:off x="3866816" y="139877"/>
            <a:ext cx="1313819" cy="1318340"/>
            <a:chOff x="2082846" y="1993559"/>
            <a:chExt cx="1674508" cy="1674508"/>
          </a:xfrm>
        </p:grpSpPr>
        <p:sp>
          <p:nvSpPr>
            <p:cNvPr id="310" name="Google Shape;310;p14"/>
            <p:cNvSpPr/>
            <p:nvPr/>
          </p:nvSpPr>
          <p:spPr>
            <a:xfrm>
              <a:off x="2082846" y="1993559"/>
              <a:ext cx="1674508" cy="1674508"/>
            </a:xfrm>
            <a:custGeom>
              <a:avLst/>
              <a:gdLst/>
              <a:ahLst/>
              <a:cxnLst/>
              <a:rect l="l" t="t" r="r" b="b"/>
              <a:pathLst>
                <a:path w="95156" h="95156" extrusionOk="0">
                  <a:moveTo>
                    <a:pt x="47578" y="1"/>
                  </a:moveTo>
                  <a:cubicBezTo>
                    <a:pt x="21301" y="1"/>
                    <a:pt x="1" y="21301"/>
                    <a:pt x="1" y="47578"/>
                  </a:cubicBezTo>
                  <a:cubicBezTo>
                    <a:pt x="1" y="73855"/>
                    <a:pt x="21301" y="95155"/>
                    <a:pt x="47578" y="95155"/>
                  </a:cubicBezTo>
                  <a:cubicBezTo>
                    <a:pt x="73855" y="95155"/>
                    <a:pt x="95156" y="73855"/>
                    <a:pt x="95156" y="47578"/>
                  </a:cubicBezTo>
                  <a:cubicBezTo>
                    <a:pt x="95156" y="21301"/>
                    <a:pt x="73855" y="1"/>
                    <a:pt x="4757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2155031" y="2065717"/>
              <a:ext cx="1530138" cy="1530190"/>
            </a:xfrm>
            <a:custGeom>
              <a:avLst/>
              <a:gdLst/>
              <a:ahLst/>
              <a:cxnLst/>
              <a:rect l="l" t="t" r="r" b="b"/>
              <a:pathLst>
                <a:path w="29183" h="29184" extrusionOk="0">
                  <a:moveTo>
                    <a:pt x="14586" y="1"/>
                  </a:moveTo>
                  <a:cubicBezTo>
                    <a:pt x="6525" y="1"/>
                    <a:pt x="0" y="6537"/>
                    <a:pt x="0" y="14598"/>
                  </a:cubicBezTo>
                  <a:cubicBezTo>
                    <a:pt x="0" y="22647"/>
                    <a:pt x="6525" y="29183"/>
                    <a:pt x="14586" y="29183"/>
                  </a:cubicBezTo>
                  <a:cubicBezTo>
                    <a:pt x="22646" y="29183"/>
                    <a:pt x="29183" y="22647"/>
                    <a:pt x="29183" y="14598"/>
                  </a:cubicBezTo>
                  <a:cubicBezTo>
                    <a:pt x="29183" y="6537"/>
                    <a:pt x="22646" y="1"/>
                    <a:pt x="1458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365750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Criteria</a:t>
              </a:r>
              <a:endParaRPr sz="2000" b="0" i="0" u="none" strike="noStrike" cap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2693105" y="2223712"/>
              <a:ext cx="453998" cy="404670"/>
            </a:xfrm>
            <a:custGeom>
              <a:avLst/>
              <a:gdLst/>
              <a:ahLst/>
              <a:cxnLst/>
              <a:rect l="l" t="t" r="r" b="b"/>
              <a:pathLst>
                <a:path w="11967" h="9809" extrusionOk="0">
                  <a:moveTo>
                    <a:pt x="8309" y="358"/>
                  </a:moveTo>
                  <a:cubicBezTo>
                    <a:pt x="8940" y="358"/>
                    <a:pt x="9663" y="469"/>
                    <a:pt x="10418" y="796"/>
                  </a:cubicBezTo>
                  <a:lnTo>
                    <a:pt x="10418" y="7796"/>
                  </a:lnTo>
                  <a:cubicBezTo>
                    <a:pt x="9723" y="7513"/>
                    <a:pt x="8997" y="7381"/>
                    <a:pt x="8289" y="7381"/>
                  </a:cubicBezTo>
                  <a:cubicBezTo>
                    <a:pt x="7542" y="7381"/>
                    <a:pt x="6816" y="7527"/>
                    <a:pt x="6168" y="7796"/>
                  </a:cubicBezTo>
                  <a:lnTo>
                    <a:pt x="6168" y="796"/>
                  </a:lnTo>
                  <a:cubicBezTo>
                    <a:pt x="6430" y="676"/>
                    <a:pt x="7238" y="358"/>
                    <a:pt x="8309" y="358"/>
                  </a:cubicBezTo>
                  <a:close/>
                  <a:moveTo>
                    <a:pt x="3700" y="358"/>
                  </a:moveTo>
                  <a:cubicBezTo>
                    <a:pt x="4458" y="358"/>
                    <a:pt x="5191" y="513"/>
                    <a:pt x="5823" y="796"/>
                  </a:cubicBezTo>
                  <a:cubicBezTo>
                    <a:pt x="5811" y="1677"/>
                    <a:pt x="5811" y="6761"/>
                    <a:pt x="5811" y="7796"/>
                  </a:cubicBezTo>
                  <a:cubicBezTo>
                    <a:pt x="5418" y="7642"/>
                    <a:pt x="4656" y="7392"/>
                    <a:pt x="3668" y="7392"/>
                  </a:cubicBezTo>
                  <a:cubicBezTo>
                    <a:pt x="2929" y="7392"/>
                    <a:pt x="2215" y="7523"/>
                    <a:pt x="1548" y="7808"/>
                  </a:cubicBezTo>
                  <a:lnTo>
                    <a:pt x="1548" y="3867"/>
                  </a:lnTo>
                  <a:cubicBezTo>
                    <a:pt x="1548" y="3760"/>
                    <a:pt x="1477" y="3689"/>
                    <a:pt x="1370" y="3689"/>
                  </a:cubicBezTo>
                  <a:cubicBezTo>
                    <a:pt x="1262" y="3689"/>
                    <a:pt x="1191" y="3760"/>
                    <a:pt x="1191" y="3867"/>
                  </a:cubicBezTo>
                  <a:lnTo>
                    <a:pt x="1191" y="7987"/>
                  </a:lnTo>
                  <a:cubicBezTo>
                    <a:pt x="1191" y="8118"/>
                    <a:pt x="1298" y="8225"/>
                    <a:pt x="1429" y="8225"/>
                  </a:cubicBezTo>
                  <a:cubicBezTo>
                    <a:pt x="1465" y="8225"/>
                    <a:pt x="1489" y="8225"/>
                    <a:pt x="1524" y="8213"/>
                  </a:cubicBezTo>
                  <a:cubicBezTo>
                    <a:pt x="2203" y="7916"/>
                    <a:pt x="2917" y="7761"/>
                    <a:pt x="3656" y="7761"/>
                  </a:cubicBezTo>
                  <a:cubicBezTo>
                    <a:pt x="4715" y="7761"/>
                    <a:pt x="5537" y="8070"/>
                    <a:pt x="5799" y="8189"/>
                  </a:cubicBezTo>
                  <a:lnTo>
                    <a:pt x="5799" y="8606"/>
                  </a:lnTo>
                  <a:lnTo>
                    <a:pt x="417" y="8606"/>
                  </a:lnTo>
                  <a:cubicBezTo>
                    <a:pt x="381" y="8606"/>
                    <a:pt x="358" y="8582"/>
                    <a:pt x="358" y="8547"/>
                  </a:cubicBezTo>
                  <a:lnTo>
                    <a:pt x="358" y="1248"/>
                  </a:lnTo>
                  <a:cubicBezTo>
                    <a:pt x="358" y="1212"/>
                    <a:pt x="381" y="1188"/>
                    <a:pt x="417" y="1188"/>
                  </a:cubicBezTo>
                  <a:lnTo>
                    <a:pt x="1203" y="1188"/>
                  </a:lnTo>
                  <a:lnTo>
                    <a:pt x="1203" y="3153"/>
                  </a:lnTo>
                  <a:cubicBezTo>
                    <a:pt x="1203" y="3248"/>
                    <a:pt x="1274" y="3332"/>
                    <a:pt x="1382" y="3332"/>
                  </a:cubicBezTo>
                  <a:cubicBezTo>
                    <a:pt x="1489" y="3332"/>
                    <a:pt x="1560" y="3248"/>
                    <a:pt x="1560" y="3153"/>
                  </a:cubicBezTo>
                  <a:lnTo>
                    <a:pt x="1560" y="796"/>
                  </a:lnTo>
                  <a:cubicBezTo>
                    <a:pt x="2253" y="495"/>
                    <a:pt x="2987" y="358"/>
                    <a:pt x="3700" y="358"/>
                  </a:cubicBezTo>
                  <a:close/>
                  <a:moveTo>
                    <a:pt x="6608" y="7987"/>
                  </a:moveTo>
                  <a:lnTo>
                    <a:pt x="6608" y="9249"/>
                  </a:lnTo>
                  <a:lnTo>
                    <a:pt x="6501" y="9166"/>
                  </a:lnTo>
                  <a:cubicBezTo>
                    <a:pt x="6471" y="9136"/>
                    <a:pt x="6430" y="9121"/>
                    <a:pt x="6390" y="9121"/>
                  </a:cubicBezTo>
                  <a:cubicBezTo>
                    <a:pt x="6349" y="9121"/>
                    <a:pt x="6311" y="9136"/>
                    <a:pt x="6287" y="9166"/>
                  </a:cubicBezTo>
                  <a:lnTo>
                    <a:pt x="6168" y="9261"/>
                  </a:lnTo>
                  <a:lnTo>
                    <a:pt x="6168" y="8166"/>
                  </a:lnTo>
                  <a:cubicBezTo>
                    <a:pt x="6251" y="8118"/>
                    <a:pt x="6418" y="8058"/>
                    <a:pt x="6608" y="7987"/>
                  </a:cubicBezTo>
                  <a:close/>
                  <a:moveTo>
                    <a:pt x="8273" y="0"/>
                  </a:moveTo>
                  <a:cubicBezTo>
                    <a:pt x="7438" y="0"/>
                    <a:pt x="6643" y="178"/>
                    <a:pt x="5989" y="486"/>
                  </a:cubicBezTo>
                  <a:cubicBezTo>
                    <a:pt x="5715" y="367"/>
                    <a:pt x="4858" y="10"/>
                    <a:pt x="3668" y="10"/>
                  </a:cubicBezTo>
                  <a:cubicBezTo>
                    <a:pt x="2858" y="10"/>
                    <a:pt x="2072" y="176"/>
                    <a:pt x="1322" y="510"/>
                  </a:cubicBezTo>
                  <a:cubicBezTo>
                    <a:pt x="1143" y="593"/>
                    <a:pt x="1191" y="796"/>
                    <a:pt x="1191" y="843"/>
                  </a:cubicBezTo>
                  <a:lnTo>
                    <a:pt x="405" y="843"/>
                  </a:lnTo>
                  <a:cubicBezTo>
                    <a:pt x="179" y="843"/>
                    <a:pt x="0" y="1022"/>
                    <a:pt x="0" y="1248"/>
                  </a:cubicBezTo>
                  <a:lnTo>
                    <a:pt x="0" y="8535"/>
                  </a:lnTo>
                  <a:cubicBezTo>
                    <a:pt x="0" y="8761"/>
                    <a:pt x="179" y="8939"/>
                    <a:pt x="405" y="8939"/>
                  </a:cubicBezTo>
                  <a:lnTo>
                    <a:pt x="5811" y="8939"/>
                  </a:lnTo>
                  <a:lnTo>
                    <a:pt x="5811" y="9630"/>
                  </a:lnTo>
                  <a:cubicBezTo>
                    <a:pt x="5811" y="9740"/>
                    <a:pt x="5889" y="9808"/>
                    <a:pt x="5977" y="9808"/>
                  </a:cubicBezTo>
                  <a:cubicBezTo>
                    <a:pt x="6013" y="9808"/>
                    <a:pt x="6050" y="9797"/>
                    <a:pt x="6084" y="9773"/>
                  </a:cubicBezTo>
                  <a:lnTo>
                    <a:pt x="6382" y="9535"/>
                  </a:lnTo>
                  <a:cubicBezTo>
                    <a:pt x="6656" y="9737"/>
                    <a:pt x="6668" y="9809"/>
                    <a:pt x="6787" y="9809"/>
                  </a:cubicBezTo>
                  <a:cubicBezTo>
                    <a:pt x="6894" y="9809"/>
                    <a:pt x="6966" y="9737"/>
                    <a:pt x="6966" y="9630"/>
                  </a:cubicBezTo>
                  <a:lnTo>
                    <a:pt x="6966" y="8939"/>
                  </a:lnTo>
                  <a:lnTo>
                    <a:pt x="9335" y="8939"/>
                  </a:lnTo>
                  <a:cubicBezTo>
                    <a:pt x="9442" y="8939"/>
                    <a:pt x="9513" y="8856"/>
                    <a:pt x="9513" y="8761"/>
                  </a:cubicBezTo>
                  <a:cubicBezTo>
                    <a:pt x="9513" y="8654"/>
                    <a:pt x="9442" y="8582"/>
                    <a:pt x="9335" y="8582"/>
                  </a:cubicBezTo>
                  <a:lnTo>
                    <a:pt x="6966" y="8582"/>
                  </a:lnTo>
                  <a:lnTo>
                    <a:pt x="6966" y="7892"/>
                  </a:lnTo>
                  <a:cubicBezTo>
                    <a:pt x="7400" y="7783"/>
                    <a:pt x="7847" y="7728"/>
                    <a:pt x="8295" y="7728"/>
                  </a:cubicBezTo>
                  <a:cubicBezTo>
                    <a:pt x="9025" y="7728"/>
                    <a:pt x="9760" y="7875"/>
                    <a:pt x="10454" y="8177"/>
                  </a:cubicBezTo>
                  <a:cubicBezTo>
                    <a:pt x="10483" y="8192"/>
                    <a:pt x="10514" y="8199"/>
                    <a:pt x="10544" y="8199"/>
                  </a:cubicBezTo>
                  <a:cubicBezTo>
                    <a:pt x="10662" y="8199"/>
                    <a:pt x="10776" y="8096"/>
                    <a:pt x="10776" y="7963"/>
                  </a:cubicBezTo>
                  <a:lnTo>
                    <a:pt x="10776" y="1177"/>
                  </a:lnTo>
                  <a:lnTo>
                    <a:pt x="11561" y="1177"/>
                  </a:lnTo>
                  <a:cubicBezTo>
                    <a:pt x="11597" y="1177"/>
                    <a:pt x="11621" y="1212"/>
                    <a:pt x="11621" y="1236"/>
                  </a:cubicBezTo>
                  <a:lnTo>
                    <a:pt x="11621" y="8535"/>
                  </a:lnTo>
                  <a:cubicBezTo>
                    <a:pt x="11621" y="8570"/>
                    <a:pt x="11597" y="8594"/>
                    <a:pt x="11561" y="8594"/>
                  </a:cubicBezTo>
                  <a:lnTo>
                    <a:pt x="10049" y="8594"/>
                  </a:lnTo>
                  <a:cubicBezTo>
                    <a:pt x="9942" y="8594"/>
                    <a:pt x="9871" y="8666"/>
                    <a:pt x="9871" y="8773"/>
                  </a:cubicBezTo>
                  <a:cubicBezTo>
                    <a:pt x="9871" y="8880"/>
                    <a:pt x="9942" y="8951"/>
                    <a:pt x="10049" y="8951"/>
                  </a:cubicBezTo>
                  <a:lnTo>
                    <a:pt x="11561" y="8951"/>
                  </a:lnTo>
                  <a:cubicBezTo>
                    <a:pt x="11788" y="8951"/>
                    <a:pt x="11966" y="8773"/>
                    <a:pt x="11966" y="8547"/>
                  </a:cubicBezTo>
                  <a:lnTo>
                    <a:pt x="11966" y="1236"/>
                  </a:lnTo>
                  <a:cubicBezTo>
                    <a:pt x="11954" y="998"/>
                    <a:pt x="11776" y="831"/>
                    <a:pt x="11549" y="831"/>
                  </a:cubicBezTo>
                  <a:lnTo>
                    <a:pt x="10764" y="831"/>
                  </a:lnTo>
                  <a:cubicBezTo>
                    <a:pt x="10752" y="784"/>
                    <a:pt x="10811" y="581"/>
                    <a:pt x="10633" y="498"/>
                  </a:cubicBezTo>
                  <a:cubicBezTo>
                    <a:pt x="9864" y="154"/>
                    <a:pt x="9051" y="0"/>
                    <a:pt x="8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13" name="Google Shape;313;p14"/>
          <p:cNvCxnSpPr>
            <a:endCxn id="299" idx="2"/>
          </p:cNvCxnSpPr>
          <p:nvPr/>
        </p:nvCxnSpPr>
        <p:spPr>
          <a:xfrm flipH="1">
            <a:off x="2391463" y="797542"/>
            <a:ext cx="1475400" cy="15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14" name="Google Shape;314;p14"/>
          <p:cNvCxnSpPr>
            <a:endCxn id="297" idx="6"/>
          </p:cNvCxnSpPr>
          <p:nvPr/>
        </p:nvCxnSpPr>
        <p:spPr>
          <a:xfrm>
            <a:off x="5180713" y="793354"/>
            <a:ext cx="1799700" cy="57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315" name="Google Shape;315;p14"/>
          <p:cNvSpPr txBox="1"/>
          <p:nvPr/>
        </p:nvSpPr>
        <p:spPr>
          <a:xfrm>
            <a:off x="2528950" y="854700"/>
            <a:ext cx="1313700" cy="3186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inclusion</a:t>
            </a:r>
            <a:endParaRPr sz="1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6" name="Google Shape;316;p14"/>
          <p:cNvSpPr txBox="1"/>
          <p:nvPr/>
        </p:nvSpPr>
        <p:spPr>
          <a:xfrm>
            <a:off x="5221325" y="865825"/>
            <a:ext cx="1694100" cy="3186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exclusion</a:t>
            </a:r>
            <a:endParaRPr sz="1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17" name="Google Shape;317;p14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4275" y="1398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 txBox="1">
            <a:spLocks noGrp="1"/>
          </p:cNvSpPr>
          <p:nvPr>
            <p:ph type="title" idx="4294967295"/>
          </p:nvPr>
        </p:nvSpPr>
        <p:spPr>
          <a:xfrm>
            <a:off x="157224" y="84044"/>
            <a:ext cx="41283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Prisma Flow</a:t>
            </a:r>
            <a:endParaRPr/>
          </a:p>
        </p:txBody>
      </p:sp>
      <p:sp>
        <p:nvSpPr>
          <p:cNvPr id="325" name="Google Shape;325;p15"/>
          <p:cNvSpPr txBox="1"/>
          <p:nvPr/>
        </p:nvSpPr>
        <p:spPr>
          <a:xfrm>
            <a:off x="6799050" y="3438425"/>
            <a:ext cx="1004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N=27</a:t>
            </a: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6" name="Google Shape;32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950" y="552350"/>
            <a:ext cx="7412101" cy="43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5"/>
          <p:cNvPicPr preferRelativeResize="0"/>
          <p:nvPr/>
        </p:nvPicPr>
        <p:blipFill rotWithShape="1">
          <a:blip r:embed="rId6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7 JG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2670" y="1768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/>
          <p:nvPr/>
        </p:nvSpPr>
        <p:spPr>
          <a:xfrm>
            <a:off x="2560678" y="639909"/>
            <a:ext cx="4022641" cy="3863686"/>
          </a:xfrm>
          <a:custGeom>
            <a:avLst/>
            <a:gdLst/>
            <a:ahLst/>
            <a:cxnLst/>
            <a:rect l="l" t="t" r="r" b="b"/>
            <a:pathLst>
              <a:path w="36744" h="27981" extrusionOk="0">
                <a:moveTo>
                  <a:pt x="8847" y="1"/>
                </a:moveTo>
                <a:cubicBezTo>
                  <a:pt x="3966" y="1"/>
                  <a:pt x="1" y="3965"/>
                  <a:pt x="1" y="8847"/>
                </a:cubicBezTo>
                <a:lnTo>
                  <a:pt x="1" y="27980"/>
                </a:lnTo>
                <a:lnTo>
                  <a:pt x="27897" y="27980"/>
                </a:lnTo>
                <a:cubicBezTo>
                  <a:pt x="32791" y="27980"/>
                  <a:pt x="36744" y="24027"/>
                  <a:pt x="36744" y="19134"/>
                </a:cubicBezTo>
                <a:lnTo>
                  <a:pt x="36744" y="8847"/>
                </a:lnTo>
                <a:cubicBezTo>
                  <a:pt x="36744" y="3965"/>
                  <a:pt x="32791" y="1"/>
                  <a:pt x="27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71450" dist="133350" dir="7860000" algn="bl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STUDY</a:t>
            </a:r>
            <a:endParaRPr sz="34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CHARACTERISTICS</a:t>
            </a:r>
            <a:endParaRPr sz="34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35" name="Google Shape;335;p16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8 J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2670" y="148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005e74667_5_291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Levels of Evidence: Quantitative 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(n=11/20)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9005e74667_5_291"/>
          <p:cNvSpPr txBox="1"/>
          <p:nvPr/>
        </p:nvSpPr>
        <p:spPr>
          <a:xfrm>
            <a:off x="6211500" y="4658350"/>
            <a:ext cx="2474700" cy="2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adapted from 24. (University of New Mexico, n.d.)</a:t>
            </a:r>
            <a:endParaRPr sz="800" b="0" i="0" u="none" strike="noStrike" cap="none" baseline="30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44" name="Google Shape;344;g9005e74667_5_291"/>
          <p:cNvGrpSpPr/>
          <p:nvPr/>
        </p:nvGrpSpPr>
        <p:grpSpPr>
          <a:xfrm>
            <a:off x="456814" y="1227536"/>
            <a:ext cx="8229396" cy="789453"/>
            <a:chOff x="2088100" y="1263895"/>
            <a:chExt cx="4967942" cy="734580"/>
          </a:xfrm>
        </p:grpSpPr>
        <p:sp>
          <p:nvSpPr>
            <p:cNvPr id="345" name="Google Shape;345;g9005e74667_5_291"/>
            <p:cNvSpPr/>
            <p:nvPr/>
          </p:nvSpPr>
          <p:spPr>
            <a:xfrm>
              <a:off x="2088100" y="1288964"/>
              <a:ext cx="4967942" cy="709511"/>
            </a:xfrm>
            <a:custGeom>
              <a:avLst/>
              <a:gdLst/>
              <a:ahLst/>
              <a:cxnLst/>
              <a:rect l="l" t="t" r="r" b="b"/>
              <a:pathLst>
                <a:path w="185250" h="26457" extrusionOk="0">
                  <a:moveTo>
                    <a:pt x="180499" y="1"/>
                  </a:moveTo>
                  <a:lnTo>
                    <a:pt x="91000" y="1"/>
                  </a:lnTo>
                  <a:lnTo>
                    <a:pt x="88428" y="1"/>
                  </a:lnTo>
                  <a:lnTo>
                    <a:pt x="3311" y="1"/>
                  </a:lnTo>
                  <a:cubicBezTo>
                    <a:pt x="1477" y="1"/>
                    <a:pt x="1" y="1477"/>
                    <a:pt x="1" y="3311"/>
                  </a:cubicBezTo>
                  <a:lnTo>
                    <a:pt x="1" y="23147"/>
                  </a:lnTo>
                  <a:cubicBezTo>
                    <a:pt x="1" y="24980"/>
                    <a:pt x="1477" y="26456"/>
                    <a:pt x="3311" y="26456"/>
                  </a:cubicBezTo>
                  <a:lnTo>
                    <a:pt x="88428" y="26456"/>
                  </a:lnTo>
                  <a:lnTo>
                    <a:pt x="91000" y="26456"/>
                  </a:lnTo>
                  <a:lnTo>
                    <a:pt x="180499" y="26456"/>
                  </a:lnTo>
                  <a:cubicBezTo>
                    <a:pt x="183131" y="26456"/>
                    <a:pt x="185250" y="24337"/>
                    <a:pt x="185250" y="21706"/>
                  </a:cubicBezTo>
                  <a:lnTo>
                    <a:pt x="185250" y="4740"/>
                  </a:lnTo>
                  <a:cubicBezTo>
                    <a:pt x="185250" y="2120"/>
                    <a:pt x="183119" y="1"/>
                    <a:pt x="180499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9005e74667_5_291"/>
            <p:cNvSpPr/>
            <p:nvPr/>
          </p:nvSpPr>
          <p:spPr>
            <a:xfrm>
              <a:off x="4581465" y="1263917"/>
              <a:ext cx="2474528" cy="709806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20"/>
                    <a:pt x="94691" y="0"/>
                    <a:pt x="920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457200" tIns="91425" rIns="91425" bIns="91425" anchor="ctr" anchorCtr="0">
              <a:noAutofit/>
            </a:bodyPr>
            <a:lstStyle/>
            <a:p>
              <a:pPr marL="457200" marR="0" lvl="0" indent="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Azad Marzabadi &amp; Zadeh, 2014</a:t>
              </a:r>
              <a:r>
                <a:rPr lang="en-US" sz="1200" b="0" i="0" u="none" strike="noStrike" cap="none" baseline="30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11</a:t>
              </a: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    </a:t>
              </a:r>
              <a:endParaRPr sz="12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Nakamura et al., 2017</a:t>
              </a:r>
              <a:r>
                <a:rPr lang="en-US" sz="1200" b="0" i="0" u="none" strike="noStrike" cap="none" baseline="30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16</a:t>
              </a:r>
              <a:endParaRPr sz="12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Rosen et al., 2018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</a:t>
              </a:r>
              <a:endParaRPr sz="12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7" name="Google Shape;347;g9005e74667_5_291"/>
            <p:cNvSpPr/>
            <p:nvPr/>
          </p:nvSpPr>
          <p:spPr>
            <a:xfrm>
              <a:off x="2088106" y="1263895"/>
              <a:ext cx="2969883" cy="709832"/>
            </a:xfrm>
            <a:custGeom>
              <a:avLst/>
              <a:gdLst/>
              <a:ahLst/>
              <a:cxnLst/>
              <a:rect l="l" t="t" r="r" b="b"/>
              <a:pathLst>
                <a:path w="102014" h="26469" extrusionOk="0">
                  <a:moveTo>
                    <a:pt x="3311" y="1"/>
                  </a:moveTo>
                  <a:cubicBezTo>
                    <a:pt x="1477" y="1"/>
                    <a:pt x="1" y="1489"/>
                    <a:pt x="1" y="3311"/>
                  </a:cubicBezTo>
                  <a:lnTo>
                    <a:pt x="1" y="23159"/>
                  </a:lnTo>
                  <a:cubicBezTo>
                    <a:pt x="1" y="24980"/>
                    <a:pt x="1477" y="26469"/>
                    <a:pt x="3311" y="26469"/>
                  </a:cubicBezTo>
                  <a:lnTo>
                    <a:pt x="91000" y="26469"/>
                  </a:lnTo>
                  <a:cubicBezTo>
                    <a:pt x="92036" y="26469"/>
                    <a:pt x="93012" y="25980"/>
                    <a:pt x="93643" y="25147"/>
                  </a:cubicBezTo>
                  <a:lnTo>
                    <a:pt x="101132" y="15229"/>
                  </a:lnTo>
                  <a:cubicBezTo>
                    <a:pt x="102013" y="14050"/>
                    <a:pt x="102013" y="12419"/>
                    <a:pt x="101132" y="11240"/>
                  </a:cubicBezTo>
                  <a:lnTo>
                    <a:pt x="93643" y="1323"/>
                  </a:lnTo>
                  <a:cubicBezTo>
                    <a:pt x="93012" y="489"/>
                    <a:pt x="92036" y="1"/>
                    <a:pt x="91000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9005e74667_5_291"/>
            <p:cNvSpPr/>
            <p:nvPr/>
          </p:nvSpPr>
          <p:spPr>
            <a:xfrm>
              <a:off x="4313999" y="1336323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FCBD24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</a:t>
              </a:r>
              <a:endPara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9005e74667_5_291"/>
            <p:cNvSpPr txBox="1"/>
            <p:nvPr/>
          </p:nvSpPr>
          <p:spPr>
            <a:xfrm>
              <a:off x="2164306" y="1300645"/>
              <a:ext cx="1900800" cy="67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5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Randomized Controlled Trials</a:t>
              </a:r>
              <a:endParaRPr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50" name="Google Shape;350;g9005e74667_5_291"/>
          <p:cNvGrpSpPr/>
          <p:nvPr/>
        </p:nvGrpSpPr>
        <p:grpSpPr>
          <a:xfrm>
            <a:off x="456814" y="3796082"/>
            <a:ext cx="8229396" cy="799555"/>
            <a:chOff x="2088100" y="3653907"/>
            <a:chExt cx="4967942" cy="743980"/>
          </a:xfrm>
        </p:grpSpPr>
        <p:sp>
          <p:nvSpPr>
            <p:cNvPr id="351" name="Google Shape;351;g9005e74667_5_291"/>
            <p:cNvSpPr/>
            <p:nvPr/>
          </p:nvSpPr>
          <p:spPr>
            <a:xfrm>
              <a:off x="2088100" y="3688403"/>
              <a:ext cx="4967942" cy="709484"/>
            </a:xfrm>
            <a:custGeom>
              <a:avLst/>
              <a:gdLst/>
              <a:ahLst/>
              <a:cxnLst/>
              <a:rect l="l" t="t" r="r" b="b"/>
              <a:pathLst>
                <a:path w="185250" h="26456" extrusionOk="0">
                  <a:moveTo>
                    <a:pt x="180499" y="0"/>
                  </a:moveTo>
                  <a:lnTo>
                    <a:pt x="91000" y="0"/>
                  </a:lnTo>
                  <a:lnTo>
                    <a:pt x="88428" y="0"/>
                  </a:lnTo>
                  <a:lnTo>
                    <a:pt x="3311" y="0"/>
                  </a:lnTo>
                  <a:cubicBezTo>
                    <a:pt x="1477" y="0"/>
                    <a:pt x="1" y="1477"/>
                    <a:pt x="1" y="3310"/>
                  </a:cubicBezTo>
                  <a:lnTo>
                    <a:pt x="1" y="23146"/>
                  </a:lnTo>
                  <a:cubicBezTo>
                    <a:pt x="1" y="24979"/>
                    <a:pt x="1477" y="26456"/>
                    <a:pt x="3311" y="26456"/>
                  </a:cubicBezTo>
                  <a:lnTo>
                    <a:pt x="88428" y="26456"/>
                  </a:lnTo>
                  <a:lnTo>
                    <a:pt x="91000" y="26456"/>
                  </a:lnTo>
                  <a:lnTo>
                    <a:pt x="180499" y="26456"/>
                  </a:lnTo>
                  <a:cubicBezTo>
                    <a:pt x="183131" y="26456"/>
                    <a:pt x="185250" y="24336"/>
                    <a:pt x="185250" y="21717"/>
                  </a:cubicBezTo>
                  <a:lnTo>
                    <a:pt x="185250" y="4739"/>
                  </a:lnTo>
                  <a:cubicBezTo>
                    <a:pt x="185250" y="2119"/>
                    <a:pt x="183119" y="0"/>
                    <a:pt x="180499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9005e74667_5_291"/>
            <p:cNvSpPr/>
            <p:nvPr/>
          </p:nvSpPr>
          <p:spPr>
            <a:xfrm>
              <a:off x="4592890" y="3653907"/>
              <a:ext cx="2463152" cy="709806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31"/>
                    <a:pt x="94691" y="0"/>
                    <a:pt x="920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457200" tIns="91425" rIns="91425" bIns="91425" anchor="ctr" anchorCtr="0">
              <a:noAutofit/>
            </a:bodyPr>
            <a:lstStyle/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Fadilpasic et al., 2017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13</a:t>
              </a:r>
              <a:endParaRPr sz="12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9005e74667_5_291"/>
            <p:cNvSpPr/>
            <p:nvPr/>
          </p:nvSpPr>
          <p:spPr>
            <a:xfrm>
              <a:off x="2088106" y="3653907"/>
              <a:ext cx="2969883" cy="709806"/>
            </a:xfrm>
            <a:custGeom>
              <a:avLst/>
              <a:gdLst/>
              <a:ahLst/>
              <a:cxnLst/>
              <a:rect l="l" t="t" r="r" b="b"/>
              <a:pathLst>
                <a:path w="102014" h="26468" extrusionOk="0">
                  <a:moveTo>
                    <a:pt x="3311" y="0"/>
                  </a:moveTo>
                  <a:cubicBezTo>
                    <a:pt x="1477" y="0"/>
                    <a:pt x="1" y="1489"/>
                    <a:pt x="1" y="3310"/>
                  </a:cubicBezTo>
                  <a:lnTo>
                    <a:pt x="1" y="23146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91000" y="26468"/>
                  </a:lnTo>
                  <a:cubicBezTo>
                    <a:pt x="92036" y="26468"/>
                    <a:pt x="93012" y="25980"/>
                    <a:pt x="93643" y="25146"/>
                  </a:cubicBezTo>
                  <a:lnTo>
                    <a:pt x="101132" y="15228"/>
                  </a:lnTo>
                  <a:cubicBezTo>
                    <a:pt x="102013" y="14050"/>
                    <a:pt x="102013" y="12418"/>
                    <a:pt x="101132" y="11240"/>
                  </a:cubicBezTo>
                  <a:lnTo>
                    <a:pt x="93643" y="1322"/>
                  </a:lnTo>
                  <a:cubicBezTo>
                    <a:pt x="93012" y="488"/>
                    <a:pt x="92036" y="0"/>
                    <a:pt x="9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9005e74667_5_291"/>
            <p:cNvSpPr/>
            <p:nvPr/>
          </p:nvSpPr>
          <p:spPr>
            <a:xfrm>
              <a:off x="4313999" y="3741180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IV</a:t>
              </a:r>
              <a:endParaRPr sz="25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g9005e74667_5_291"/>
            <p:cNvSpPr txBox="1"/>
            <p:nvPr/>
          </p:nvSpPr>
          <p:spPr>
            <a:xfrm>
              <a:off x="2164306" y="3690655"/>
              <a:ext cx="19581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Case-Control or Cohort Study</a:t>
              </a:r>
              <a:r>
                <a:rPr lang="en-US" sz="1400" b="0" i="0" u="none" strike="noStrike" cap="none">
                  <a:solidFill>
                    <a:srgbClr val="FFFFFF"/>
                  </a:solidFill>
                  <a:highlight>
                    <a:srgbClr val="FFFF00"/>
                  </a:highlight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endParaRPr sz="1800" b="0" i="0" u="none" strike="noStrike" cap="none">
                <a:solidFill>
                  <a:srgbClr val="FFFFFF"/>
                </a:solidFill>
                <a:highlight>
                  <a:srgbClr val="FFFF00"/>
                </a:highlight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56" name="Google Shape;356;g9005e74667_5_291"/>
          <p:cNvGrpSpPr/>
          <p:nvPr/>
        </p:nvGrpSpPr>
        <p:grpSpPr>
          <a:xfrm>
            <a:off x="456814" y="2083163"/>
            <a:ext cx="8229396" cy="787553"/>
            <a:chOff x="2088100" y="2060049"/>
            <a:chExt cx="4967942" cy="732812"/>
          </a:xfrm>
        </p:grpSpPr>
        <p:sp>
          <p:nvSpPr>
            <p:cNvPr id="357" name="Google Shape;357;g9005e74667_5_291"/>
            <p:cNvSpPr/>
            <p:nvPr/>
          </p:nvSpPr>
          <p:spPr>
            <a:xfrm>
              <a:off x="2088100" y="2083029"/>
              <a:ext cx="4967942" cy="709832"/>
            </a:xfrm>
            <a:custGeom>
              <a:avLst/>
              <a:gdLst/>
              <a:ahLst/>
              <a:cxnLst/>
              <a:rect l="l" t="t" r="r" b="b"/>
              <a:pathLst>
                <a:path w="185250" h="26469" extrusionOk="0">
                  <a:moveTo>
                    <a:pt x="180499" y="1"/>
                  </a:moveTo>
                  <a:lnTo>
                    <a:pt x="91000" y="1"/>
                  </a:lnTo>
                  <a:lnTo>
                    <a:pt x="88428" y="1"/>
                  </a:lnTo>
                  <a:lnTo>
                    <a:pt x="3311" y="1"/>
                  </a:lnTo>
                  <a:cubicBezTo>
                    <a:pt x="1477" y="1"/>
                    <a:pt x="1" y="1489"/>
                    <a:pt x="1" y="3311"/>
                  </a:cubicBezTo>
                  <a:lnTo>
                    <a:pt x="1" y="23158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88428" y="26468"/>
                  </a:lnTo>
                  <a:lnTo>
                    <a:pt x="91000" y="26468"/>
                  </a:lnTo>
                  <a:lnTo>
                    <a:pt x="180499" y="26468"/>
                  </a:lnTo>
                  <a:cubicBezTo>
                    <a:pt x="183131" y="26468"/>
                    <a:pt x="185250" y="24337"/>
                    <a:pt x="185250" y="21718"/>
                  </a:cubicBezTo>
                  <a:lnTo>
                    <a:pt x="185250" y="4751"/>
                  </a:lnTo>
                  <a:cubicBezTo>
                    <a:pt x="185250" y="2132"/>
                    <a:pt x="183119" y="1"/>
                    <a:pt x="180499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9005e74667_5_291"/>
            <p:cNvSpPr/>
            <p:nvPr/>
          </p:nvSpPr>
          <p:spPr>
            <a:xfrm>
              <a:off x="4592890" y="2060049"/>
              <a:ext cx="2462910" cy="709806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32"/>
                    <a:pt x="94691" y="0"/>
                    <a:pt x="920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457200" tIns="91425" rIns="91425" bIns="91425" anchor="ctr" anchorCtr="0">
              <a:noAutofit/>
            </a:bodyPr>
            <a:lstStyle/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Bormann et al., 2018</a:t>
              </a:r>
              <a:r>
                <a:rPr lang="en-US" sz="1200" b="0" i="0" u="none" strike="noStrike" cap="none" baseline="30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18</a:t>
              </a: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	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Kang et al., 2018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19</a:t>
              </a: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	</a:t>
              </a:r>
              <a:endParaRPr sz="12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Mennin et al., 2015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20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Wilson et al., 2017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9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9" name="Google Shape;359;g9005e74667_5_291"/>
            <p:cNvSpPr/>
            <p:nvPr/>
          </p:nvSpPr>
          <p:spPr>
            <a:xfrm>
              <a:off x="2088106" y="2060049"/>
              <a:ext cx="2969883" cy="709806"/>
            </a:xfrm>
            <a:custGeom>
              <a:avLst/>
              <a:gdLst/>
              <a:ahLst/>
              <a:cxnLst/>
              <a:rect l="l" t="t" r="r" b="b"/>
              <a:pathLst>
                <a:path w="102014" h="26468" extrusionOk="0">
                  <a:moveTo>
                    <a:pt x="3311" y="0"/>
                  </a:moveTo>
                  <a:cubicBezTo>
                    <a:pt x="1477" y="0"/>
                    <a:pt x="1" y="1489"/>
                    <a:pt x="1" y="3310"/>
                  </a:cubicBezTo>
                  <a:lnTo>
                    <a:pt x="1" y="23146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91000" y="26468"/>
                  </a:lnTo>
                  <a:cubicBezTo>
                    <a:pt x="92036" y="26468"/>
                    <a:pt x="93012" y="25980"/>
                    <a:pt x="93643" y="25146"/>
                  </a:cubicBezTo>
                  <a:lnTo>
                    <a:pt x="101132" y="15228"/>
                  </a:lnTo>
                  <a:cubicBezTo>
                    <a:pt x="102013" y="14050"/>
                    <a:pt x="102013" y="12419"/>
                    <a:pt x="101132" y="11240"/>
                  </a:cubicBezTo>
                  <a:lnTo>
                    <a:pt x="93643" y="1322"/>
                  </a:lnTo>
                  <a:cubicBezTo>
                    <a:pt x="93012" y="489"/>
                    <a:pt x="92036" y="0"/>
                    <a:pt x="910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9005e74667_5_291"/>
            <p:cNvSpPr/>
            <p:nvPr/>
          </p:nvSpPr>
          <p:spPr>
            <a:xfrm>
              <a:off x="4313885" y="2156769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II</a:t>
              </a:r>
              <a:endPara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1" name="Google Shape;361;g9005e74667_5_291"/>
            <p:cNvGrpSpPr/>
            <p:nvPr/>
          </p:nvGrpSpPr>
          <p:grpSpPr>
            <a:xfrm>
              <a:off x="2164302" y="2192100"/>
              <a:ext cx="1912141" cy="541025"/>
              <a:chOff x="5222694" y="3753625"/>
              <a:chExt cx="3418200" cy="541025"/>
            </a:xfrm>
          </p:grpSpPr>
          <p:sp>
            <p:nvSpPr>
              <p:cNvPr id="362" name="Google Shape;362;g9005e74667_5_291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63" name="Google Shape;363;g9005e74667_5_291"/>
              <p:cNvSpPr txBox="1"/>
              <p:nvPr/>
            </p:nvSpPr>
            <p:spPr>
              <a:xfrm>
                <a:off x="5222694" y="3753625"/>
                <a:ext cx="3418200" cy="51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Two groups, nonrandomized studies </a:t>
                </a:r>
                <a:endParaRPr sz="1700" b="0" i="0" u="none" strike="noStrike" cap="non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grpSp>
        <p:nvGrpSpPr>
          <p:cNvPr id="364" name="Google Shape;364;g9005e74667_5_291"/>
          <p:cNvGrpSpPr/>
          <p:nvPr/>
        </p:nvGrpSpPr>
        <p:grpSpPr>
          <a:xfrm>
            <a:off x="456814" y="2939622"/>
            <a:ext cx="8229396" cy="793727"/>
            <a:chOff x="2088100" y="2856978"/>
            <a:chExt cx="4967942" cy="738557"/>
          </a:xfrm>
        </p:grpSpPr>
        <p:sp>
          <p:nvSpPr>
            <p:cNvPr id="365" name="Google Shape;365;g9005e74667_5_291"/>
            <p:cNvSpPr/>
            <p:nvPr/>
          </p:nvSpPr>
          <p:spPr>
            <a:xfrm>
              <a:off x="2088100" y="2885703"/>
              <a:ext cx="4967942" cy="709832"/>
            </a:xfrm>
            <a:custGeom>
              <a:avLst/>
              <a:gdLst/>
              <a:ahLst/>
              <a:cxnLst/>
              <a:rect l="l" t="t" r="r" b="b"/>
              <a:pathLst>
                <a:path w="185250" h="26469" extrusionOk="0">
                  <a:moveTo>
                    <a:pt x="180499" y="1"/>
                  </a:moveTo>
                  <a:lnTo>
                    <a:pt x="91000" y="1"/>
                  </a:lnTo>
                  <a:lnTo>
                    <a:pt x="88428" y="1"/>
                  </a:lnTo>
                  <a:lnTo>
                    <a:pt x="3311" y="1"/>
                  </a:lnTo>
                  <a:cubicBezTo>
                    <a:pt x="1477" y="1"/>
                    <a:pt x="1" y="1489"/>
                    <a:pt x="1" y="3311"/>
                  </a:cubicBezTo>
                  <a:lnTo>
                    <a:pt x="1" y="23147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88428" y="26468"/>
                  </a:lnTo>
                  <a:lnTo>
                    <a:pt x="91000" y="26468"/>
                  </a:lnTo>
                  <a:lnTo>
                    <a:pt x="180499" y="26468"/>
                  </a:lnTo>
                  <a:cubicBezTo>
                    <a:pt x="183131" y="26468"/>
                    <a:pt x="185250" y="24337"/>
                    <a:pt x="185250" y="21718"/>
                  </a:cubicBezTo>
                  <a:lnTo>
                    <a:pt x="185250" y="4751"/>
                  </a:lnTo>
                  <a:cubicBezTo>
                    <a:pt x="185250" y="2120"/>
                    <a:pt x="183119" y="1"/>
                    <a:pt x="180499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g9005e74667_5_291"/>
            <p:cNvSpPr/>
            <p:nvPr/>
          </p:nvSpPr>
          <p:spPr>
            <a:xfrm>
              <a:off x="4592890" y="2856978"/>
              <a:ext cx="2463152" cy="709806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32"/>
                    <a:pt x="94691" y="0"/>
                    <a:pt x="920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457200" tIns="91425" rIns="91425" bIns="91425" anchor="ctr" anchorCtr="0">
              <a:noAutofit/>
            </a:bodyPr>
            <a:lstStyle/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Buttner et al., 2016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21</a:t>
              </a:r>
              <a:endParaRPr sz="12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Manne et al., 2015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22</a:t>
              </a:r>
              <a:endParaRPr sz="12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McCarthy et al., 2017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23</a:t>
              </a:r>
              <a:endParaRPr sz="12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7" name="Google Shape;367;g9005e74667_5_291"/>
            <p:cNvSpPr/>
            <p:nvPr/>
          </p:nvSpPr>
          <p:spPr>
            <a:xfrm>
              <a:off x="2088106" y="2856978"/>
              <a:ext cx="2969883" cy="709806"/>
            </a:xfrm>
            <a:custGeom>
              <a:avLst/>
              <a:gdLst/>
              <a:ahLst/>
              <a:cxnLst/>
              <a:rect l="l" t="t" r="r" b="b"/>
              <a:pathLst>
                <a:path w="102014" h="26468" extrusionOk="0">
                  <a:moveTo>
                    <a:pt x="3311" y="0"/>
                  </a:moveTo>
                  <a:cubicBezTo>
                    <a:pt x="1477" y="0"/>
                    <a:pt x="1" y="1489"/>
                    <a:pt x="1" y="3310"/>
                  </a:cubicBezTo>
                  <a:lnTo>
                    <a:pt x="1" y="23146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91000" y="26468"/>
                  </a:lnTo>
                  <a:cubicBezTo>
                    <a:pt x="92036" y="26468"/>
                    <a:pt x="93012" y="25980"/>
                    <a:pt x="93643" y="25146"/>
                  </a:cubicBezTo>
                  <a:lnTo>
                    <a:pt x="101132" y="15228"/>
                  </a:lnTo>
                  <a:cubicBezTo>
                    <a:pt x="102013" y="14050"/>
                    <a:pt x="102013" y="12419"/>
                    <a:pt x="101132" y="11240"/>
                  </a:cubicBezTo>
                  <a:lnTo>
                    <a:pt x="93643" y="1322"/>
                  </a:lnTo>
                  <a:cubicBezTo>
                    <a:pt x="93012" y="488"/>
                    <a:pt x="92036" y="0"/>
                    <a:pt x="91000" y="0"/>
                  </a:cubicBezTo>
                  <a:close/>
                </a:path>
              </a:pathLst>
            </a:custGeom>
            <a:solidFill>
              <a:srgbClr val="58B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9005e74667_5_291"/>
            <p:cNvSpPr/>
            <p:nvPr/>
          </p:nvSpPr>
          <p:spPr>
            <a:xfrm>
              <a:off x="4313999" y="2940318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58B7DD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III</a:t>
              </a:r>
              <a:endParaRPr sz="2500" b="0" i="0" u="none" strike="noStrike" cap="none">
                <a:solidFill>
                  <a:srgbClr val="58B7D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9005e74667_5_291"/>
            <p:cNvSpPr txBox="1"/>
            <p:nvPr/>
          </p:nvSpPr>
          <p:spPr>
            <a:xfrm>
              <a:off x="2164306" y="2893712"/>
              <a:ext cx="1992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One group nonrandomized (e.g., before and after, pretest and posttest)</a:t>
              </a:r>
              <a:endParaRPr sz="17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370" name="Google Shape;370;g9005e74667_5_291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9-quantitati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1410" y="338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"/>
          <p:cNvSpPr txBox="1">
            <a:spLocks noGrp="1"/>
          </p:cNvSpPr>
          <p:nvPr>
            <p:ph type="title"/>
          </p:nvPr>
        </p:nvSpPr>
        <p:spPr>
          <a:xfrm>
            <a:off x="345150" y="245726"/>
            <a:ext cx="82296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Session Objectives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53" name="Google Shape;153;p2"/>
          <p:cNvSpPr txBox="1">
            <a:spLocks noGrp="1"/>
          </p:cNvSpPr>
          <p:nvPr>
            <p:ph type="body" idx="1"/>
          </p:nvPr>
        </p:nvSpPr>
        <p:spPr>
          <a:xfrm>
            <a:off x="345150" y="960025"/>
            <a:ext cx="7837200" cy="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Upon completion of this presentation participants will be able to: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"/>
          <p:cNvSpPr txBox="1">
            <a:spLocks noGrp="1"/>
          </p:cNvSpPr>
          <p:nvPr>
            <p:ph type="body" idx="2"/>
          </p:nvPr>
        </p:nvSpPr>
        <p:spPr>
          <a:xfrm>
            <a:off x="259976" y="1506700"/>
            <a:ext cx="8528674" cy="2757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900"/>
              <a:buFont typeface="Roboto Light"/>
              <a:buChar char="●"/>
            </a:pPr>
            <a:r>
              <a:rPr lang="en-US" sz="1900" dirty="0">
                <a:latin typeface="Roboto Light"/>
                <a:ea typeface="Roboto Light"/>
                <a:cs typeface="Roboto Light"/>
                <a:sym typeface="Roboto Light"/>
              </a:rPr>
              <a:t>Define spirituality as it applies to the scope of occupational therapy practice for individuals experiencing life-altering diagnoses and conditions</a:t>
            </a:r>
            <a:br>
              <a:rPr lang="en-US" sz="1900" dirty="0">
                <a:latin typeface="Roboto Light"/>
                <a:ea typeface="Roboto Light"/>
                <a:cs typeface="Roboto Light"/>
                <a:sym typeface="Roboto Light"/>
              </a:rPr>
            </a:br>
            <a:endParaRPr sz="19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Char char="●"/>
            </a:pPr>
            <a:r>
              <a:rPr lang="en-US" sz="1900" dirty="0">
                <a:latin typeface="Roboto Light"/>
                <a:ea typeface="Roboto Light"/>
                <a:cs typeface="Roboto Light"/>
                <a:sym typeface="Roboto Light"/>
              </a:rPr>
              <a:t>Describe current evidence that supports incorporating clients’ spirituality into the occupational therapy process to ensure a holistic approach to practice</a:t>
            </a:r>
            <a:br>
              <a:rPr lang="en-US" sz="1900" dirty="0">
                <a:latin typeface="Roboto Light"/>
                <a:ea typeface="Roboto Light"/>
                <a:cs typeface="Roboto Light"/>
                <a:sym typeface="Roboto Light"/>
              </a:rPr>
            </a:br>
            <a:endParaRPr sz="19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Char char="●"/>
            </a:pPr>
            <a:r>
              <a:rPr lang="en-US" sz="1900" dirty="0">
                <a:latin typeface="Roboto Light"/>
                <a:ea typeface="Roboto Light"/>
                <a:cs typeface="Roboto Light"/>
                <a:sym typeface="Roboto Light"/>
              </a:rPr>
              <a:t>Apply spiritual-based interventions in order to achieve positive outcomes for individuals experiencing life-altering diagnoses and conditions</a:t>
            </a:r>
            <a:endParaRPr sz="19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5" name="Google Shape;155;p2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1331" y="1675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9005e74667_5_375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Levels of Evidence: Qualitative 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(n=6/20)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g9005e74667_5_375"/>
          <p:cNvSpPr txBox="1"/>
          <p:nvPr/>
        </p:nvSpPr>
        <p:spPr>
          <a:xfrm>
            <a:off x="6125300" y="4660100"/>
            <a:ext cx="2561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adapted from 31. Daly et al. 2007</a:t>
            </a:r>
            <a:endParaRPr sz="8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79" name="Google Shape;379;g9005e74667_5_375"/>
          <p:cNvGrpSpPr/>
          <p:nvPr/>
        </p:nvGrpSpPr>
        <p:grpSpPr>
          <a:xfrm>
            <a:off x="457303" y="2127988"/>
            <a:ext cx="8229396" cy="840623"/>
            <a:chOff x="2088100" y="3653907"/>
            <a:chExt cx="4967942" cy="743980"/>
          </a:xfrm>
        </p:grpSpPr>
        <p:sp>
          <p:nvSpPr>
            <p:cNvPr id="380" name="Google Shape;380;g9005e74667_5_375"/>
            <p:cNvSpPr/>
            <p:nvPr/>
          </p:nvSpPr>
          <p:spPr>
            <a:xfrm>
              <a:off x="2088100" y="3688403"/>
              <a:ext cx="4967942" cy="709484"/>
            </a:xfrm>
            <a:custGeom>
              <a:avLst/>
              <a:gdLst/>
              <a:ahLst/>
              <a:cxnLst/>
              <a:rect l="l" t="t" r="r" b="b"/>
              <a:pathLst>
                <a:path w="185250" h="26456" extrusionOk="0">
                  <a:moveTo>
                    <a:pt x="180499" y="0"/>
                  </a:moveTo>
                  <a:lnTo>
                    <a:pt x="91000" y="0"/>
                  </a:lnTo>
                  <a:lnTo>
                    <a:pt x="88428" y="0"/>
                  </a:lnTo>
                  <a:lnTo>
                    <a:pt x="3311" y="0"/>
                  </a:lnTo>
                  <a:cubicBezTo>
                    <a:pt x="1477" y="0"/>
                    <a:pt x="1" y="1477"/>
                    <a:pt x="1" y="3310"/>
                  </a:cubicBezTo>
                  <a:lnTo>
                    <a:pt x="1" y="23146"/>
                  </a:lnTo>
                  <a:cubicBezTo>
                    <a:pt x="1" y="24979"/>
                    <a:pt x="1477" y="26456"/>
                    <a:pt x="3311" y="26456"/>
                  </a:cubicBezTo>
                  <a:lnTo>
                    <a:pt x="88428" y="26456"/>
                  </a:lnTo>
                  <a:lnTo>
                    <a:pt x="91000" y="26456"/>
                  </a:lnTo>
                  <a:lnTo>
                    <a:pt x="180499" y="26456"/>
                  </a:lnTo>
                  <a:cubicBezTo>
                    <a:pt x="183131" y="26456"/>
                    <a:pt x="185250" y="24336"/>
                    <a:pt x="185250" y="21717"/>
                  </a:cubicBezTo>
                  <a:lnTo>
                    <a:pt x="185250" y="4739"/>
                  </a:lnTo>
                  <a:cubicBezTo>
                    <a:pt x="185250" y="2119"/>
                    <a:pt x="183119" y="0"/>
                    <a:pt x="180499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g9005e74667_5_375"/>
            <p:cNvSpPr/>
            <p:nvPr/>
          </p:nvSpPr>
          <p:spPr>
            <a:xfrm>
              <a:off x="4592890" y="3653907"/>
              <a:ext cx="2463152" cy="709806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31"/>
                    <a:pt x="94691" y="0"/>
                    <a:pt x="920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457200" tIns="91425" rIns="91425" bIns="91425" anchor="ctr" anchorCtr="0">
              <a:noAutofit/>
            </a:bodyPr>
            <a:lstStyle/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McCall et al., 2015</a:t>
              </a:r>
              <a:r>
                <a:rPr lang="en-US" sz="1200" b="0" i="0" u="none" strike="noStrike" cap="none" baseline="30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25</a:t>
              </a:r>
              <a:endParaRPr sz="12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Mishra et al., 2018</a:t>
              </a:r>
              <a:r>
                <a:rPr lang="en-US" sz="1200" b="0" i="0" u="none" strike="noStrike" cap="none" baseline="30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26</a:t>
              </a:r>
              <a:endParaRPr sz="12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Siemon et al., 2013</a:t>
              </a:r>
              <a:r>
                <a:rPr lang="en-US" sz="1200" b="0" i="0" u="none" strike="noStrike" cap="none" baseline="30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27</a:t>
              </a:r>
              <a:endParaRPr sz="12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Sleight, 2017</a:t>
              </a:r>
              <a:r>
                <a:rPr lang="en-US" sz="1200" b="0" i="0" u="none" strike="noStrike" cap="none" baseline="30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28</a:t>
              </a:r>
              <a:endParaRPr sz="12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2" name="Google Shape;382;g9005e74667_5_375"/>
            <p:cNvSpPr/>
            <p:nvPr/>
          </p:nvSpPr>
          <p:spPr>
            <a:xfrm>
              <a:off x="2088106" y="3653907"/>
              <a:ext cx="2969883" cy="709806"/>
            </a:xfrm>
            <a:custGeom>
              <a:avLst/>
              <a:gdLst/>
              <a:ahLst/>
              <a:cxnLst/>
              <a:rect l="l" t="t" r="r" b="b"/>
              <a:pathLst>
                <a:path w="102014" h="26468" extrusionOk="0">
                  <a:moveTo>
                    <a:pt x="3311" y="0"/>
                  </a:moveTo>
                  <a:cubicBezTo>
                    <a:pt x="1477" y="0"/>
                    <a:pt x="1" y="1489"/>
                    <a:pt x="1" y="3310"/>
                  </a:cubicBezTo>
                  <a:lnTo>
                    <a:pt x="1" y="23146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91000" y="26468"/>
                  </a:lnTo>
                  <a:cubicBezTo>
                    <a:pt x="92036" y="26468"/>
                    <a:pt x="93012" y="25980"/>
                    <a:pt x="93643" y="25146"/>
                  </a:cubicBezTo>
                  <a:lnTo>
                    <a:pt x="101132" y="15228"/>
                  </a:lnTo>
                  <a:cubicBezTo>
                    <a:pt x="102013" y="14050"/>
                    <a:pt x="102013" y="12418"/>
                    <a:pt x="101132" y="11240"/>
                  </a:cubicBezTo>
                  <a:lnTo>
                    <a:pt x="93643" y="1322"/>
                  </a:lnTo>
                  <a:cubicBezTo>
                    <a:pt x="93012" y="488"/>
                    <a:pt x="92036" y="0"/>
                    <a:pt x="9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9005e74667_5_375"/>
            <p:cNvSpPr/>
            <p:nvPr/>
          </p:nvSpPr>
          <p:spPr>
            <a:xfrm>
              <a:off x="4313999" y="3741180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chemeClr val="lt2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IV</a:t>
              </a:r>
              <a:endParaRPr sz="2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9005e74667_5_375"/>
            <p:cNvSpPr txBox="1"/>
            <p:nvPr/>
          </p:nvSpPr>
          <p:spPr>
            <a:xfrm>
              <a:off x="2164306" y="3690658"/>
              <a:ext cx="21498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Single case studies</a:t>
              </a:r>
              <a:endParaRPr sz="20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85" name="Google Shape;385;g9005e74667_5_375"/>
          <p:cNvGrpSpPr/>
          <p:nvPr/>
        </p:nvGrpSpPr>
        <p:grpSpPr>
          <a:xfrm>
            <a:off x="457303" y="1227538"/>
            <a:ext cx="8229396" cy="834496"/>
            <a:chOff x="2088100" y="2856978"/>
            <a:chExt cx="4967942" cy="738557"/>
          </a:xfrm>
        </p:grpSpPr>
        <p:sp>
          <p:nvSpPr>
            <p:cNvPr id="386" name="Google Shape;386;g9005e74667_5_375"/>
            <p:cNvSpPr/>
            <p:nvPr/>
          </p:nvSpPr>
          <p:spPr>
            <a:xfrm>
              <a:off x="2088100" y="2885703"/>
              <a:ext cx="4967942" cy="709832"/>
            </a:xfrm>
            <a:custGeom>
              <a:avLst/>
              <a:gdLst/>
              <a:ahLst/>
              <a:cxnLst/>
              <a:rect l="l" t="t" r="r" b="b"/>
              <a:pathLst>
                <a:path w="185250" h="26469" extrusionOk="0">
                  <a:moveTo>
                    <a:pt x="180499" y="1"/>
                  </a:moveTo>
                  <a:lnTo>
                    <a:pt x="91000" y="1"/>
                  </a:lnTo>
                  <a:lnTo>
                    <a:pt x="88428" y="1"/>
                  </a:lnTo>
                  <a:lnTo>
                    <a:pt x="3311" y="1"/>
                  </a:lnTo>
                  <a:cubicBezTo>
                    <a:pt x="1477" y="1"/>
                    <a:pt x="1" y="1489"/>
                    <a:pt x="1" y="3311"/>
                  </a:cubicBezTo>
                  <a:lnTo>
                    <a:pt x="1" y="23147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88428" y="26468"/>
                  </a:lnTo>
                  <a:lnTo>
                    <a:pt x="91000" y="26468"/>
                  </a:lnTo>
                  <a:lnTo>
                    <a:pt x="180499" y="26468"/>
                  </a:lnTo>
                  <a:cubicBezTo>
                    <a:pt x="183131" y="26468"/>
                    <a:pt x="185250" y="24337"/>
                    <a:pt x="185250" y="21718"/>
                  </a:cubicBezTo>
                  <a:lnTo>
                    <a:pt x="185250" y="4751"/>
                  </a:lnTo>
                  <a:cubicBezTo>
                    <a:pt x="185250" y="2120"/>
                    <a:pt x="183119" y="1"/>
                    <a:pt x="180499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9005e74667_5_375"/>
            <p:cNvSpPr/>
            <p:nvPr/>
          </p:nvSpPr>
          <p:spPr>
            <a:xfrm>
              <a:off x="4592890" y="2856978"/>
              <a:ext cx="2463152" cy="709806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32"/>
                    <a:pt x="94691" y="0"/>
                    <a:pt x="920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457200" tIns="91425" rIns="91425" bIns="91425" anchor="ctr" anchorCtr="0">
              <a:noAutofit/>
            </a:bodyPr>
            <a:lstStyle/>
            <a:p>
              <a:pPr marL="457200" marR="0" lvl="0" indent="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Boland et al., 2019</a:t>
              </a:r>
              <a:r>
                <a:rPr lang="en-US" sz="1200" b="0" i="0" u="none" strike="noStrike" cap="none" baseline="300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12</a:t>
              </a:r>
              <a:endParaRPr sz="1200" b="0" i="0" u="none" strike="noStrike" cap="none" baseline="300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Cooper, 2014</a:t>
              </a:r>
              <a:r>
                <a:rPr lang="en-US" sz="1200" b="0" i="0" u="none" strike="noStrike" cap="none" baseline="300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8</a:t>
              </a:r>
              <a:endParaRPr sz="13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8" name="Google Shape;388;g9005e74667_5_375"/>
            <p:cNvSpPr/>
            <p:nvPr/>
          </p:nvSpPr>
          <p:spPr>
            <a:xfrm>
              <a:off x="2088106" y="2856978"/>
              <a:ext cx="2969883" cy="709806"/>
            </a:xfrm>
            <a:custGeom>
              <a:avLst/>
              <a:gdLst/>
              <a:ahLst/>
              <a:cxnLst/>
              <a:rect l="l" t="t" r="r" b="b"/>
              <a:pathLst>
                <a:path w="102014" h="26468" extrusionOk="0">
                  <a:moveTo>
                    <a:pt x="3311" y="0"/>
                  </a:moveTo>
                  <a:cubicBezTo>
                    <a:pt x="1477" y="0"/>
                    <a:pt x="1" y="1489"/>
                    <a:pt x="1" y="3310"/>
                  </a:cubicBezTo>
                  <a:lnTo>
                    <a:pt x="1" y="23146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91000" y="26468"/>
                  </a:lnTo>
                  <a:cubicBezTo>
                    <a:pt x="92036" y="26468"/>
                    <a:pt x="93012" y="25980"/>
                    <a:pt x="93643" y="25146"/>
                  </a:cubicBezTo>
                  <a:lnTo>
                    <a:pt x="101132" y="15228"/>
                  </a:lnTo>
                  <a:cubicBezTo>
                    <a:pt x="102013" y="14050"/>
                    <a:pt x="102013" y="12419"/>
                    <a:pt x="101132" y="11240"/>
                  </a:cubicBezTo>
                  <a:lnTo>
                    <a:pt x="93643" y="1322"/>
                  </a:lnTo>
                  <a:cubicBezTo>
                    <a:pt x="93012" y="488"/>
                    <a:pt x="92036" y="0"/>
                    <a:pt x="91000" y="0"/>
                  </a:cubicBezTo>
                  <a:close/>
                </a:path>
              </a:pathLst>
            </a:custGeom>
            <a:solidFill>
              <a:srgbClr val="58B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g9005e74667_5_375"/>
            <p:cNvSpPr/>
            <p:nvPr/>
          </p:nvSpPr>
          <p:spPr>
            <a:xfrm>
              <a:off x="4313999" y="2940318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58B7DD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III</a:t>
              </a:r>
              <a:endParaRPr sz="2500" b="0" i="0" u="none" strike="noStrike" cap="none">
                <a:solidFill>
                  <a:srgbClr val="58B7D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g9005e74667_5_375"/>
            <p:cNvSpPr txBox="1"/>
            <p:nvPr/>
          </p:nvSpPr>
          <p:spPr>
            <a:xfrm>
              <a:off x="2164200" y="2893707"/>
              <a:ext cx="21498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Descriptive studies</a:t>
              </a:r>
              <a:endParaRPr sz="19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91" name="Google Shape;391;g9005e74667_5_375"/>
          <p:cNvGrpSpPr/>
          <p:nvPr/>
        </p:nvGrpSpPr>
        <p:grpSpPr>
          <a:xfrm>
            <a:off x="457303" y="3451311"/>
            <a:ext cx="8229396" cy="834496"/>
            <a:chOff x="2088100" y="2856978"/>
            <a:chExt cx="4967942" cy="738557"/>
          </a:xfrm>
        </p:grpSpPr>
        <p:sp>
          <p:nvSpPr>
            <p:cNvPr id="392" name="Google Shape;392;g9005e74667_5_375"/>
            <p:cNvSpPr/>
            <p:nvPr/>
          </p:nvSpPr>
          <p:spPr>
            <a:xfrm>
              <a:off x="2088100" y="2885703"/>
              <a:ext cx="4967942" cy="709832"/>
            </a:xfrm>
            <a:custGeom>
              <a:avLst/>
              <a:gdLst/>
              <a:ahLst/>
              <a:cxnLst/>
              <a:rect l="l" t="t" r="r" b="b"/>
              <a:pathLst>
                <a:path w="185250" h="26469" extrusionOk="0">
                  <a:moveTo>
                    <a:pt x="180499" y="1"/>
                  </a:moveTo>
                  <a:lnTo>
                    <a:pt x="91000" y="1"/>
                  </a:lnTo>
                  <a:lnTo>
                    <a:pt x="88428" y="1"/>
                  </a:lnTo>
                  <a:lnTo>
                    <a:pt x="3311" y="1"/>
                  </a:lnTo>
                  <a:cubicBezTo>
                    <a:pt x="1477" y="1"/>
                    <a:pt x="1" y="1489"/>
                    <a:pt x="1" y="3311"/>
                  </a:cubicBezTo>
                  <a:lnTo>
                    <a:pt x="1" y="23147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88428" y="26468"/>
                  </a:lnTo>
                  <a:lnTo>
                    <a:pt x="91000" y="26468"/>
                  </a:lnTo>
                  <a:lnTo>
                    <a:pt x="180499" y="26468"/>
                  </a:lnTo>
                  <a:cubicBezTo>
                    <a:pt x="183131" y="26468"/>
                    <a:pt x="185250" y="24337"/>
                    <a:pt x="185250" y="21718"/>
                  </a:cubicBezTo>
                  <a:lnTo>
                    <a:pt x="185250" y="4751"/>
                  </a:lnTo>
                  <a:cubicBezTo>
                    <a:pt x="185250" y="2120"/>
                    <a:pt x="183119" y="1"/>
                    <a:pt x="180499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9005e74667_5_375"/>
            <p:cNvSpPr/>
            <p:nvPr/>
          </p:nvSpPr>
          <p:spPr>
            <a:xfrm>
              <a:off x="4592890" y="2856978"/>
              <a:ext cx="2463152" cy="709806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32"/>
                    <a:pt x="94691" y="0"/>
                    <a:pt x="920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457200" tIns="91425" rIns="91425" bIns="91425" anchor="ctr" anchorCtr="0">
              <a:noAutofit/>
            </a:bodyPr>
            <a:lstStyle/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Atreya et al., 2018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10</a:t>
              </a:r>
              <a:endParaRPr sz="1200" b="0" i="0" u="none" strike="noStrike" cap="none" baseline="30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Gaddy, 2018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29</a:t>
              </a:r>
              <a:endParaRPr sz="1200" b="0" i="0" u="none" strike="noStrike" cap="none" baseline="30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Justice &amp; Brems, 2019</a:t>
              </a:r>
              <a:r>
                <a:rPr lang="en-US" sz="1200" b="0" i="0" u="none" strike="noStrike" cap="none" baseline="30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30</a:t>
              </a:r>
              <a:endParaRPr sz="1200" b="0" i="0" u="none" strike="noStrike" cap="none" baseline="300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4" name="Google Shape;394;g9005e74667_5_375"/>
            <p:cNvSpPr/>
            <p:nvPr/>
          </p:nvSpPr>
          <p:spPr>
            <a:xfrm>
              <a:off x="2088106" y="2856978"/>
              <a:ext cx="2969883" cy="709806"/>
            </a:xfrm>
            <a:custGeom>
              <a:avLst/>
              <a:gdLst/>
              <a:ahLst/>
              <a:cxnLst/>
              <a:rect l="l" t="t" r="r" b="b"/>
              <a:pathLst>
                <a:path w="102014" h="26468" extrusionOk="0">
                  <a:moveTo>
                    <a:pt x="3311" y="0"/>
                  </a:moveTo>
                  <a:cubicBezTo>
                    <a:pt x="1477" y="0"/>
                    <a:pt x="1" y="1489"/>
                    <a:pt x="1" y="3310"/>
                  </a:cubicBezTo>
                  <a:lnTo>
                    <a:pt x="1" y="23146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91000" y="26468"/>
                  </a:lnTo>
                  <a:cubicBezTo>
                    <a:pt x="92036" y="26468"/>
                    <a:pt x="93012" y="25980"/>
                    <a:pt x="93643" y="25146"/>
                  </a:cubicBezTo>
                  <a:lnTo>
                    <a:pt x="101132" y="15228"/>
                  </a:lnTo>
                  <a:cubicBezTo>
                    <a:pt x="102013" y="14050"/>
                    <a:pt x="102013" y="12419"/>
                    <a:pt x="101132" y="11240"/>
                  </a:cubicBezTo>
                  <a:lnTo>
                    <a:pt x="93643" y="1322"/>
                  </a:lnTo>
                  <a:cubicBezTo>
                    <a:pt x="93012" y="488"/>
                    <a:pt x="92036" y="0"/>
                    <a:pt x="91000" y="0"/>
                  </a:cubicBezTo>
                  <a:close/>
                </a:path>
              </a:pathLst>
            </a:custGeom>
            <a:solidFill>
              <a:srgbClr val="58B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9005e74667_5_375"/>
            <p:cNvSpPr/>
            <p:nvPr/>
          </p:nvSpPr>
          <p:spPr>
            <a:xfrm>
              <a:off x="4313999" y="2940318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58B7DD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III</a:t>
              </a:r>
              <a:endParaRPr sz="2500" b="0" i="0" u="none" strike="noStrike" cap="none">
                <a:solidFill>
                  <a:srgbClr val="58B7D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9005e74667_5_375"/>
            <p:cNvSpPr txBox="1"/>
            <p:nvPr/>
          </p:nvSpPr>
          <p:spPr>
            <a:xfrm>
              <a:off x="2164306" y="2893707"/>
              <a:ext cx="21498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Mixed Methods (N=3/20)</a:t>
              </a:r>
              <a:endParaRPr sz="14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pic>
        <p:nvPicPr>
          <p:cNvPr id="397" name="Google Shape;397;g9005e74667_5_375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0_Qualitati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0033" y="1955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Where did the studies come from?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body" idx="1"/>
          </p:nvPr>
        </p:nvSpPr>
        <p:spPr>
          <a:xfrm>
            <a:off x="457200" y="1090525"/>
            <a:ext cx="2837400" cy="35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Birmingham, AL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SF, LA, and SD, CA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New Haven, CT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Miami, FL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Chicago, IL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Leavenworth, KS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Ann Arbor, MI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Minneapolis, MN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New Jersey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New York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Albuquerque, NM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Hillsboro, OR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Philadelphia, PA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Dallas, TX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Salt Lake City, UT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Seattle, WA</a:t>
            </a:r>
            <a:endParaRPr/>
          </a:p>
        </p:txBody>
      </p:sp>
      <p:sp>
        <p:nvSpPr>
          <p:cNvPr id="405" name="Google Shape;405;p20"/>
          <p:cNvSpPr txBox="1"/>
          <p:nvPr/>
        </p:nvSpPr>
        <p:spPr>
          <a:xfrm>
            <a:off x="7783500" y="4651088"/>
            <a:ext cx="9033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mapchart.net</a:t>
            </a:r>
            <a:endParaRPr sz="7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6" name="Google Shape;406;p20"/>
          <p:cNvPicPr preferRelativeResize="0"/>
          <p:nvPr/>
        </p:nvPicPr>
        <p:blipFill rotWithShape="1">
          <a:blip r:embed="rId3">
            <a:alphaModFix/>
          </a:blip>
          <a:srcRect l="2532" t="3880" r="6034" b="14077"/>
          <a:stretch/>
        </p:blipFill>
        <p:spPr>
          <a:xfrm>
            <a:off x="3151650" y="1090513"/>
            <a:ext cx="5458551" cy="3560573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190500" dir="8580000" algn="bl" rotWithShape="0">
              <a:schemeClr val="accent6">
                <a:alpha val="49411"/>
              </a:schemeClr>
            </a:outerShdw>
          </a:effectLst>
        </p:spPr>
      </p:pic>
      <p:pic>
        <p:nvPicPr>
          <p:cNvPr id="407" name="Google Shape;407;p20"/>
          <p:cNvPicPr preferRelativeResize="0"/>
          <p:nvPr/>
        </p:nvPicPr>
        <p:blipFill rotWithShape="1">
          <a:blip r:embed="rId4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21"/>
          <p:cNvPicPr preferRelativeResize="0"/>
          <p:nvPr/>
        </p:nvPicPr>
        <p:blipFill rotWithShape="1">
          <a:blip r:embed="rId5">
            <a:alphaModFix/>
          </a:blip>
          <a:srcRect l="1771" r="8709" b="3965"/>
          <a:stretch/>
        </p:blipFill>
        <p:spPr>
          <a:xfrm>
            <a:off x="2869601" y="1227550"/>
            <a:ext cx="5893775" cy="3423525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190500" dir="8580000" algn="bl" rotWithShape="0">
              <a:schemeClr val="accent6">
                <a:alpha val="49411"/>
              </a:schemeClr>
            </a:outerShdw>
          </a:effectLst>
        </p:spPr>
      </p:pic>
      <p:sp>
        <p:nvSpPr>
          <p:cNvPr id="414" name="Google Shape;414;p21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Where else did the studies come from?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15" name="Google Shape;415;p21"/>
          <p:cNvSpPr txBox="1">
            <a:spLocks noGrp="1"/>
          </p:cNvSpPr>
          <p:nvPr>
            <p:ph type="body" idx="1"/>
          </p:nvPr>
        </p:nvSpPr>
        <p:spPr>
          <a:xfrm>
            <a:off x="457200" y="1048075"/>
            <a:ext cx="2103600" cy="3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Australia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Bosnia and Herzegovina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Canada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England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Iran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Ireland</a:t>
            </a:r>
            <a:endParaRPr sz="19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300"/>
          </a:p>
        </p:txBody>
      </p:sp>
      <p:sp>
        <p:nvSpPr>
          <p:cNvPr id="416" name="Google Shape;416;p21"/>
          <p:cNvSpPr txBox="1"/>
          <p:nvPr/>
        </p:nvSpPr>
        <p:spPr>
          <a:xfrm>
            <a:off x="7860075" y="4715763"/>
            <a:ext cx="9033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mapchart.net</a:t>
            </a:r>
            <a:endParaRPr sz="7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7" name="Google Shape;417;p21"/>
          <p:cNvPicPr preferRelativeResize="0"/>
          <p:nvPr/>
        </p:nvPicPr>
        <p:blipFill rotWithShape="1">
          <a:blip r:embed="rId6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here_else_did_the_studies_come_fr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575" y="130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2"/>
          <p:cNvSpPr/>
          <p:nvPr/>
        </p:nvSpPr>
        <p:spPr>
          <a:xfrm rot="10800000">
            <a:off x="4652846" y="1767774"/>
            <a:ext cx="24989" cy="2294705"/>
          </a:xfrm>
          <a:custGeom>
            <a:avLst/>
            <a:gdLst/>
            <a:ahLst/>
            <a:cxnLst/>
            <a:rect l="l" t="t" r="r" b="b"/>
            <a:pathLst>
              <a:path w="1" h="10252" fill="none" extrusionOk="0">
                <a:moveTo>
                  <a:pt x="1" y="10251"/>
                </a:moveTo>
                <a:lnTo>
                  <a:pt x="1" y="0"/>
                </a:lnTo>
              </a:path>
            </a:pathLst>
          </a:custGeom>
          <a:noFill/>
          <a:ln w="13700" cap="flat" cmpd="sng">
            <a:solidFill>
              <a:srgbClr val="231F2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4" name="Google Shape;424;p22"/>
          <p:cNvSpPr/>
          <p:nvPr/>
        </p:nvSpPr>
        <p:spPr>
          <a:xfrm>
            <a:off x="4214168" y="960099"/>
            <a:ext cx="830354" cy="803500"/>
          </a:xfrm>
          <a:custGeom>
            <a:avLst/>
            <a:gdLst/>
            <a:ahLst/>
            <a:cxnLst/>
            <a:rect l="l" t="t" r="r" b="b"/>
            <a:pathLst>
              <a:path w="30088" h="30088" fill="none" extrusionOk="0">
                <a:moveTo>
                  <a:pt x="15039" y="30087"/>
                </a:moveTo>
                <a:cubicBezTo>
                  <a:pt x="6752" y="30087"/>
                  <a:pt x="1" y="23337"/>
                  <a:pt x="1" y="15038"/>
                </a:cubicBezTo>
                <a:cubicBezTo>
                  <a:pt x="1" y="6751"/>
                  <a:pt x="6752" y="0"/>
                  <a:pt x="15039" y="0"/>
                </a:cubicBezTo>
                <a:cubicBezTo>
                  <a:pt x="23337" y="0"/>
                  <a:pt x="30088" y="6751"/>
                  <a:pt x="30088" y="15038"/>
                </a:cubicBezTo>
                <a:cubicBezTo>
                  <a:pt x="30088" y="23337"/>
                  <a:pt x="23337" y="30087"/>
                  <a:pt x="15039" y="30087"/>
                </a:cubicBezTo>
                <a:close/>
              </a:path>
            </a:pathLst>
          </a:custGeom>
          <a:noFill/>
          <a:ln w="13700" cap="flat" cmpd="sng">
            <a:solidFill>
              <a:srgbClr val="231F2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5" name="Google Shape;425;p22"/>
          <p:cNvSpPr/>
          <p:nvPr/>
        </p:nvSpPr>
        <p:spPr>
          <a:xfrm>
            <a:off x="4241117" y="986166"/>
            <a:ext cx="776456" cy="751372"/>
          </a:xfrm>
          <a:custGeom>
            <a:avLst/>
            <a:gdLst/>
            <a:ahLst/>
            <a:cxnLst/>
            <a:rect l="l" t="t" r="r" b="b"/>
            <a:pathLst>
              <a:path w="28135" h="28136" extrusionOk="0">
                <a:moveTo>
                  <a:pt x="14062" y="1"/>
                </a:moveTo>
                <a:cubicBezTo>
                  <a:pt x="6299" y="1"/>
                  <a:pt x="0" y="6299"/>
                  <a:pt x="0" y="14062"/>
                </a:cubicBezTo>
                <a:cubicBezTo>
                  <a:pt x="0" y="21837"/>
                  <a:pt x="6299" y="28135"/>
                  <a:pt x="14062" y="28135"/>
                </a:cubicBezTo>
                <a:cubicBezTo>
                  <a:pt x="21836" y="28135"/>
                  <a:pt x="28135" y="21837"/>
                  <a:pt x="28135" y="14062"/>
                </a:cubicBezTo>
                <a:cubicBezTo>
                  <a:pt x="28135" y="6299"/>
                  <a:pt x="21836" y="1"/>
                  <a:pt x="14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6" name="Google Shape;426;p22"/>
          <p:cNvSpPr/>
          <p:nvPr/>
        </p:nvSpPr>
        <p:spPr>
          <a:xfrm rot="10800000">
            <a:off x="2472774" y="1652994"/>
            <a:ext cx="1874282" cy="1280301"/>
          </a:xfrm>
          <a:custGeom>
            <a:avLst/>
            <a:gdLst/>
            <a:ahLst/>
            <a:cxnLst/>
            <a:rect l="l" t="t" r="r" b="b"/>
            <a:pathLst>
              <a:path w="21813" h="13955" fill="none" extrusionOk="0">
                <a:moveTo>
                  <a:pt x="1" y="13955"/>
                </a:moveTo>
                <a:lnTo>
                  <a:pt x="21813" y="1"/>
                </a:lnTo>
              </a:path>
            </a:pathLst>
          </a:custGeom>
          <a:noFill/>
          <a:ln w="13700" cap="flat" cmpd="sng">
            <a:solidFill>
              <a:srgbClr val="231F2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7" name="Google Shape;427;p22"/>
          <p:cNvSpPr/>
          <p:nvPr/>
        </p:nvSpPr>
        <p:spPr>
          <a:xfrm rot="10800000">
            <a:off x="2866836" y="2211580"/>
            <a:ext cx="590830" cy="569126"/>
          </a:xfrm>
          <a:custGeom>
            <a:avLst/>
            <a:gdLst/>
            <a:ahLst/>
            <a:cxnLst/>
            <a:rect l="l" t="t" r="r" b="b"/>
            <a:pathLst>
              <a:path w="19432" h="19444" extrusionOk="0">
                <a:moveTo>
                  <a:pt x="9716" y="1"/>
                </a:moveTo>
                <a:cubicBezTo>
                  <a:pt x="4346" y="1"/>
                  <a:pt x="1" y="4347"/>
                  <a:pt x="1" y="9716"/>
                </a:cubicBezTo>
                <a:cubicBezTo>
                  <a:pt x="1" y="15086"/>
                  <a:pt x="4346" y="19444"/>
                  <a:pt x="9716" y="19444"/>
                </a:cubicBezTo>
                <a:cubicBezTo>
                  <a:pt x="15086" y="19444"/>
                  <a:pt x="19432" y="15086"/>
                  <a:pt x="19432" y="9716"/>
                </a:cubicBezTo>
                <a:cubicBezTo>
                  <a:pt x="19432" y="4347"/>
                  <a:pt x="15086" y="1"/>
                  <a:pt x="9716" y="1"/>
                </a:cubicBezTo>
                <a:close/>
              </a:path>
            </a:pathLst>
          </a:custGeom>
          <a:solidFill>
            <a:srgbClr val="FFFFFF"/>
          </a:solidFill>
          <a:ln w="10125" cap="flat" cmpd="sng">
            <a:solidFill>
              <a:srgbClr val="231F2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8" name="Google Shape;428;p22"/>
          <p:cNvSpPr/>
          <p:nvPr/>
        </p:nvSpPr>
        <p:spPr>
          <a:xfrm>
            <a:off x="2886108" y="2230039"/>
            <a:ext cx="552459" cy="532187"/>
          </a:xfrm>
          <a:custGeom>
            <a:avLst/>
            <a:gdLst/>
            <a:ahLst/>
            <a:cxnLst/>
            <a:rect l="l" t="t" r="r" b="b"/>
            <a:pathLst>
              <a:path w="18170" h="18182" extrusionOk="0">
                <a:moveTo>
                  <a:pt x="9085" y="1"/>
                </a:moveTo>
                <a:cubicBezTo>
                  <a:pt x="4073" y="1"/>
                  <a:pt x="1" y="4073"/>
                  <a:pt x="1" y="9085"/>
                </a:cubicBezTo>
                <a:cubicBezTo>
                  <a:pt x="1" y="14098"/>
                  <a:pt x="4073" y="18182"/>
                  <a:pt x="9085" y="18182"/>
                </a:cubicBezTo>
                <a:cubicBezTo>
                  <a:pt x="14098" y="18182"/>
                  <a:pt x="18170" y="14098"/>
                  <a:pt x="18170" y="9085"/>
                </a:cubicBezTo>
                <a:cubicBezTo>
                  <a:pt x="18170" y="4073"/>
                  <a:pt x="14098" y="1"/>
                  <a:pt x="9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429" name="Google Shape;429;p22"/>
          <p:cNvGrpSpPr/>
          <p:nvPr/>
        </p:nvGrpSpPr>
        <p:grpSpPr>
          <a:xfrm>
            <a:off x="1167745" y="2789400"/>
            <a:ext cx="1314566" cy="459072"/>
            <a:chOff x="1148448" y="2923157"/>
            <a:chExt cx="1179300" cy="384000"/>
          </a:xfrm>
        </p:grpSpPr>
        <p:sp>
          <p:nvSpPr>
            <p:cNvPr id="430" name="Google Shape;430;p22"/>
            <p:cNvSpPr/>
            <p:nvPr/>
          </p:nvSpPr>
          <p:spPr>
            <a:xfrm rot="10800000">
              <a:off x="1148448" y="2923157"/>
              <a:ext cx="1179300" cy="384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1" name="Google Shape;431;p22"/>
            <p:cNvSpPr/>
            <p:nvPr/>
          </p:nvSpPr>
          <p:spPr>
            <a:xfrm rot="-909">
              <a:off x="1170751" y="2947146"/>
              <a:ext cx="1134600" cy="336000"/>
            </a:xfrm>
            <a:prstGeom prst="roundRect">
              <a:avLst>
                <a:gd name="adj" fmla="val 50000"/>
              </a:avLst>
            </a:pr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range (18-88)</a:t>
              </a:r>
              <a:endParaRPr sz="1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432" name="Google Shape;432;p22"/>
          <p:cNvSpPr/>
          <p:nvPr/>
        </p:nvSpPr>
        <p:spPr>
          <a:xfrm rot="10800000">
            <a:off x="4889147" y="1688533"/>
            <a:ext cx="1920273" cy="1218097"/>
          </a:xfrm>
          <a:custGeom>
            <a:avLst/>
            <a:gdLst/>
            <a:ahLst/>
            <a:cxnLst/>
            <a:rect l="l" t="t" r="r" b="b"/>
            <a:pathLst>
              <a:path w="21825" h="13955" fill="none" extrusionOk="0">
                <a:moveTo>
                  <a:pt x="21824" y="13955"/>
                </a:moveTo>
                <a:lnTo>
                  <a:pt x="0" y="1"/>
                </a:lnTo>
              </a:path>
            </a:pathLst>
          </a:custGeom>
          <a:noFill/>
          <a:ln w="13700" cap="flat" cmpd="sng">
            <a:solidFill>
              <a:srgbClr val="231F2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3" name="Google Shape;433;p22"/>
          <p:cNvSpPr/>
          <p:nvPr/>
        </p:nvSpPr>
        <p:spPr>
          <a:xfrm rot="10800000">
            <a:off x="5797672" y="2211573"/>
            <a:ext cx="588521" cy="569126"/>
          </a:xfrm>
          <a:custGeom>
            <a:avLst/>
            <a:gdLst/>
            <a:ahLst/>
            <a:cxnLst/>
            <a:rect l="l" t="t" r="r" b="b"/>
            <a:pathLst>
              <a:path w="19444" h="19444" extrusionOk="0">
                <a:moveTo>
                  <a:pt x="9716" y="1"/>
                </a:moveTo>
                <a:cubicBezTo>
                  <a:pt x="4358" y="1"/>
                  <a:pt x="0" y="4347"/>
                  <a:pt x="0" y="9716"/>
                </a:cubicBezTo>
                <a:cubicBezTo>
                  <a:pt x="0" y="15086"/>
                  <a:pt x="4358" y="19444"/>
                  <a:pt x="9716" y="19444"/>
                </a:cubicBezTo>
                <a:cubicBezTo>
                  <a:pt x="15086" y="19444"/>
                  <a:pt x="19443" y="15086"/>
                  <a:pt x="19443" y="9716"/>
                </a:cubicBezTo>
                <a:cubicBezTo>
                  <a:pt x="19443" y="4347"/>
                  <a:pt x="15086" y="1"/>
                  <a:pt x="9716" y="1"/>
                </a:cubicBezTo>
                <a:close/>
              </a:path>
            </a:pathLst>
          </a:custGeom>
          <a:solidFill>
            <a:srgbClr val="FFFFFF"/>
          </a:solidFill>
          <a:ln w="10125" cap="flat" cmpd="sng">
            <a:solidFill>
              <a:srgbClr val="231F2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4" name="Google Shape;434;p22"/>
          <p:cNvSpPr/>
          <p:nvPr/>
        </p:nvSpPr>
        <p:spPr>
          <a:xfrm>
            <a:off x="5816794" y="2230044"/>
            <a:ext cx="550324" cy="532187"/>
          </a:xfrm>
          <a:custGeom>
            <a:avLst/>
            <a:gdLst/>
            <a:ahLst/>
            <a:cxnLst/>
            <a:rect l="l" t="t" r="r" b="b"/>
            <a:pathLst>
              <a:path w="18182" h="18182" extrusionOk="0">
                <a:moveTo>
                  <a:pt x="9085" y="1"/>
                </a:moveTo>
                <a:cubicBezTo>
                  <a:pt x="4084" y="1"/>
                  <a:pt x="0" y="4073"/>
                  <a:pt x="0" y="9085"/>
                </a:cubicBezTo>
                <a:cubicBezTo>
                  <a:pt x="0" y="14098"/>
                  <a:pt x="4084" y="18182"/>
                  <a:pt x="9085" y="18182"/>
                </a:cubicBezTo>
                <a:cubicBezTo>
                  <a:pt x="14097" y="18182"/>
                  <a:pt x="18181" y="14098"/>
                  <a:pt x="18181" y="9085"/>
                </a:cubicBezTo>
                <a:cubicBezTo>
                  <a:pt x="18181" y="4073"/>
                  <a:pt x="14097" y="1"/>
                  <a:pt x="9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5" name="Google Shape;435;p22"/>
          <p:cNvSpPr/>
          <p:nvPr/>
        </p:nvSpPr>
        <p:spPr>
          <a:xfrm rot="10800000">
            <a:off x="6776362" y="2805494"/>
            <a:ext cx="1131300" cy="37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6" name="Google Shape;436;p22"/>
          <p:cNvSpPr/>
          <p:nvPr/>
        </p:nvSpPr>
        <p:spPr>
          <a:xfrm>
            <a:off x="6797810" y="2829270"/>
            <a:ext cx="1088400" cy="332100"/>
          </a:xfrm>
          <a:prstGeom prst="roundRect">
            <a:avLst>
              <a:gd name="adj" fmla="val 50000"/>
            </a:avLst>
          </a:prstGeom>
          <a:solidFill>
            <a:srgbClr val="444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life-altering</a:t>
            </a:r>
            <a:endParaRPr sz="1400" b="0" i="0" u="none" strike="noStrike" cap="non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7" name="Google Shape;437;p22"/>
          <p:cNvSpPr/>
          <p:nvPr/>
        </p:nvSpPr>
        <p:spPr>
          <a:xfrm rot="10800000">
            <a:off x="4729371" y="2910599"/>
            <a:ext cx="784562" cy="431688"/>
          </a:xfrm>
          <a:custGeom>
            <a:avLst/>
            <a:gdLst/>
            <a:ahLst/>
            <a:cxnLst/>
            <a:rect l="l" t="t" r="r" b="b"/>
            <a:pathLst>
              <a:path w="21848" h="11491" fill="none" extrusionOk="0">
                <a:moveTo>
                  <a:pt x="21848" y="11490"/>
                </a:moveTo>
                <a:lnTo>
                  <a:pt x="0" y="1"/>
                </a:lnTo>
              </a:path>
            </a:pathLst>
          </a:custGeom>
          <a:noFill/>
          <a:ln w="13700" cap="flat" cmpd="sng">
            <a:solidFill>
              <a:srgbClr val="231F2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8" name="Google Shape;438;p22"/>
          <p:cNvSpPr/>
          <p:nvPr/>
        </p:nvSpPr>
        <p:spPr>
          <a:xfrm rot="10800000">
            <a:off x="3740628" y="2910553"/>
            <a:ext cx="788640" cy="467310"/>
          </a:xfrm>
          <a:custGeom>
            <a:avLst/>
            <a:gdLst/>
            <a:ahLst/>
            <a:cxnLst/>
            <a:rect l="l" t="t" r="r" b="b"/>
            <a:pathLst>
              <a:path w="21849" h="11491" fill="none" extrusionOk="0">
                <a:moveTo>
                  <a:pt x="1" y="11490"/>
                </a:moveTo>
                <a:lnTo>
                  <a:pt x="21849" y="1"/>
                </a:lnTo>
              </a:path>
            </a:pathLst>
          </a:custGeom>
          <a:noFill/>
          <a:ln w="13700" cap="flat" cmpd="sng">
            <a:solidFill>
              <a:srgbClr val="231F2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9" name="Google Shape;439;p22"/>
          <p:cNvSpPr/>
          <p:nvPr/>
        </p:nvSpPr>
        <p:spPr>
          <a:xfrm rot="10800000">
            <a:off x="4361019" y="2681621"/>
            <a:ext cx="536578" cy="518932"/>
          </a:xfrm>
          <a:custGeom>
            <a:avLst/>
            <a:gdLst/>
            <a:ahLst/>
            <a:cxnLst/>
            <a:rect l="l" t="t" r="r" b="b"/>
            <a:pathLst>
              <a:path w="19443" h="19432" extrusionOk="0">
                <a:moveTo>
                  <a:pt x="9716" y="1"/>
                </a:moveTo>
                <a:cubicBezTo>
                  <a:pt x="4346" y="1"/>
                  <a:pt x="0" y="4346"/>
                  <a:pt x="0" y="9716"/>
                </a:cubicBezTo>
                <a:cubicBezTo>
                  <a:pt x="0" y="15086"/>
                  <a:pt x="4346" y="19432"/>
                  <a:pt x="9716" y="19432"/>
                </a:cubicBezTo>
                <a:cubicBezTo>
                  <a:pt x="15085" y="19432"/>
                  <a:pt x="19443" y="15086"/>
                  <a:pt x="19443" y="9716"/>
                </a:cubicBezTo>
                <a:cubicBezTo>
                  <a:pt x="19443" y="4346"/>
                  <a:pt x="15085" y="1"/>
                  <a:pt x="9716" y="1"/>
                </a:cubicBezTo>
                <a:close/>
              </a:path>
            </a:pathLst>
          </a:custGeom>
          <a:solidFill>
            <a:srgbClr val="FFFFFF"/>
          </a:solidFill>
          <a:ln w="10125" cap="flat" cmpd="sng">
            <a:solidFill>
              <a:srgbClr val="231F2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0" name="Google Shape;440;p22"/>
          <p:cNvSpPr/>
          <p:nvPr/>
        </p:nvSpPr>
        <p:spPr>
          <a:xfrm rot="10800000">
            <a:off x="4378433" y="2701673"/>
            <a:ext cx="501750" cy="485230"/>
          </a:xfrm>
          <a:custGeom>
            <a:avLst/>
            <a:gdLst/>
            <a:ahLst/>
            <a:cxnLst/>
            <a:rect l="l" t="t" r="r" b="b"/>
            <a:pathLst>
              <a:path w="18181" h="18170" extrusionOk="0">
                <a:moveTo>
                  <a:pt x="9085" y="1"/>
                </a:moveTo>
                <a:cubicBezTo>
                  <a:pt x="4072" y="1"/>
                  <a:pt x="0" y="4073"/>
                  <a:pt x="0" y="9085"/>
                </a:cubicBezTo>
                <a:cubicBezTo>
                  <a:pt x="0" y="14098"/>
                  <a:pt x="4072" y="18170"/>
                  <a:pt x="9085" y="18170"/>
                </a:cubicBezTo>
                <a:cubicBezTo>
                  <a:pt x="14097" y="18170"/>
                  <a:pt x="18181" y="14098"/>
                  <a:pt x="18181" y="9085"/>
                </a:cubicBezTo>
                <a:cubicBezTo>
                  <a:pt x="18181" y="4073"/>
                  <a:pt x="14097" y="1"/>
                  <a:pt x="9085" y="1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1" name="Google Shape;441;p22"/>
          <p:cNvSpPr/>
          <p:nvPr/>
        </p:nvSpPr>
        <p:spPr>
          <a:xfrm rot="10800000">
            <a:off x="2793349" y="3378394"/>
            <a:ext cx="1088400" cy="3798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2" name="Google Shape;442;p22"/>
          <p:cNvSpPr/>
          <p:nvPr/>
        </p:nvSpPr>
        <p:spPr>
          <a:xfrm>
            <a:off x="2813972" y="3402104"/>
            <a:ext cx="1047000" cy="332400"/>
          </a:xfrm>
          <a:prstGeom prst="roundRect">
            <a:avLst>
              <a:gd name="adj" fmla="val 50000"/>
            </a:avLst>
          </a:prstGeom>
          <a:solidFill>
            <a:srgbClr val="444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mean = 81</a:t>
            </a: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3" name="Google Shape;443;p22"/>
          <p:cNvSpPr/>
          <p:nvPr/>
        </p:nvSpPr>
        <p:spPr>
          <a:xfrm rot="10800000">
            <a:off x="5287347" y="3351494"/>
            <a:ext cx="1279800" cy="459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4" name="Google Shape;444;p22"/>
          <p:cNvSpPr/>
          <p:nvPr/>
        </p:nvSpPr>
        <p:spPr>
          <a:xfrm>
            <a:off x="5311715" y="3379942"/>
            <a:ext cx="1231200" cy="402000"/>
          </a:xfrm>
          <a:prstGeom prst="roundRect">
            <a:avLst>
              <a:gd name="adj" fmla="val 50000"/>
            </a:avLst>
          </a:prstGeom>
          <a:solidFill>
            <a:srgbClr val="444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range (4-353)</a:t>
            </a: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445" name="Google Shape;445;p22"/>
          <p:cNvGrpSpPr/>
          <p:nvPr/>
        </p:nvGrpSpPr>
        <p:grpSpPr>
          <a:xfrm>
            <a:off x="4362330" y="1049120"/>
            <a:ext cx="534346" cy="597825"/>
            <a:chOff x="4264484" y="3560758"/>
            <a:chExt cx="614615" cy="710597"/>
          </a:xfrm>
        </p:grpSpPr>
        <p:sp>
          <p:nvSpPr>
            <p:cNvPr id="446" name="Google Shape;446;p22"/>
            <p:cNvSpPr/>
            <p:nvPr/>
          </p:nvSpPr>
          <p:spPr>
            <a:xfrm>
              <a:off x="4411534" y="3560758"/>
              <a:ext cx="320529" cy="392908"/>
            </a:xfrm>
            <a:custGeom>
              <a:avLst/>
              <a:gdLst/>
              <a:ahLst/>
              <a:cxnLst/>
              <a:rect l="l" t="t" r="r" b="b"/>
              <a:pathLst>
                <a:path w="10097" h="12377" extrusionOk="0">
                  <a:moveTo>
                    <a:pt x="5049" y="0"/>
                  </a:moveTo>
                  <a:cubicBezTo>
                    <a:pt x="2786" y="0"/>
                    <a:pt x="941" y="1905"/>
                    <a:pt x="941" y="4251"/>
                  </a:cubicBezTo>
                  <a:lnTo>
                    <a:pt x="941" y="4953"/>
                  </a:lnTo>
                  <a:lnTo>
                    <a:pt x="941" y="6548"/>
                  </a:lnTo>
                  <a:cubicBezTo>
                    <a:pt x="941" y="6548"/>
                    <a:pt x="762" y="6406"/>
                    <a:pt x="512" y="6358"/>
                  </a:cubicBezTo>
                  <a:cubicBezTo>
                    <a:pt x="485" y="6353"/>
                    <a:pt x="458" y="6351"/>
                    <a:pt x="432" y="6351"/>
                  </a:cubicBezTo>
                  <a:cubicBezTo>
                    <a:pt x="203" y="6351"/>
                    <a:pt x="11" y="6528"/>
                    <a:pt x="0" y="6763"/>
                  </a:cubicBezTo>
                  <a:lnTo>
                    <a:pt x="119" y="7715"/>
                  </a:lnTo>
                  <a:cubicBezTo>
                    <a:pt x="155" y="8025"/>
                    <a:pt x="334" y="8299"/>
                    <a:pt x="607" y="8442"/>
                  </a:cubicBezTo>
                  <a:lnTo>
                    <a:pt x="941" y="8644"/>
                  </a:lnTo>
                  <a:lnTo>
                    <a:pt x="941" y="8965"/>
                  </a:lnTo>
                  <a:cubicBezTo>
                    <a:pt x="941" y="9382"/>
                    <a:pt x="1119" y="9787"/>
                    <a:pt x="1417" y="10073"/>
                  </a:cubicBezTo>
                  <a:cubicBezTo>
                    <a:pt x="2036" y="10632"/>
                    <a:pt x="3215" y="11609"/>
                    <a:pt x="4656" y="12287"/>
                  </a:cubicBezTo>
                  <a:cubicBezTo>
                    <a:pt x="4781" y="12347"/>
                    <a:pt x="4915" y="12377"/>
                    <a:pt x="5049" y="12377"/>
                  </a:cubicBezTo>
                  <a:cubicBezTo>
                    <a:pt x="5182" y="12377"/>
                    <a:pt x="5316" y="12347"/>
                    <a:pt x="5441" y="12287"/>
                  </a:cubicBezTo>
                  <a:cubicBezTo>
                    <a:pt x="6894" y="11609"/>
                    <a:pt x="8061" y="10632"/>
                    <a:pt x="8680" y="10073"/>
                  </a:cubicBezTo>
                  <a:cubicBezTo>
                    <a:pt x="8989" y="9787"/>
                    <a:pt x="9156" y="9382"/>
                    <a:pt x="9156" y="8965"/>
                  </a:cubicBezTo>
                  <a:lnTo>
                    <a:pt x="9156" y="8644"/>
                  </a:lnTo>
                  <a:lnTo>
                    <a:pt x="9501" y="8442"/>
                  </a:lnTo>
                  <a:cubicBezTo>
                    <a:pt x="9775" y="8299"/>
                    <a:pt x="9954" y="8025"/>
                    <a:pt x="9990" y="7715"/>
                  </a:cubicBezTo>
                  <a:lnTo>
                    <a:pt x="10097" y="6763"/>
                  </a:lnTo>
                  <a:cubicBezTo>
                    <a:pt x="10086" y="6528"/>
                    <a:pt x="9894" y="6351"/>
                    <a:pt x="9674" y="6351"/>
                  </a:cubicBezTo>
                  <a:cubicBezTo>
                    <a:pt x="9648" y="6351"/>
                    <a:pt x="9623" y="6353"/>
                    <a:pt x="9597" y="6358"/>
                  </a:cubicBezTo>
                  <a:cubicBezTo>
                    <a:pt x="9347" y="6406"/>
                    <a:pt x="9156" y="6548"/>
                    <a:pt x="9156" y="6548"/>
                  </a:cubicBezTo>
                  <a:lnTo>
                    <a:pt x="9156" y="4953"/>
                  </a:lnTo>
                  <a:lnTo>
                    <a:pt x="9156" y="4251"/>
                  </a:lnTo>
                  <a:cubicBezTo>
                    <a:pt x="9156" y="1905"/>
                    <a:pt x="7323" y="0"/>
                    <a:pt x="5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4264484" y="3945143"/>
              <a:ext cx="614615" cy="326212"/>
            </a:xfrm>
            <a:custGeom>
              <a:avLst/>
              <a:gdLst/>
              <a:ahLst/>
              <a:cxnLst/>
              <a:rect l="l" t="t" r="r" b="b"/>
              <a:pathLst>
                <a:path w="19361" h="10276" extrusionOk="0">
                  <a:moveTo>
                    <a:pt x="12300" y="1"/>
                  </a:moveTo>
                  <a:cubicBezTo>
                    <a:pt x="11693" y="465"/>
                    <a:pt x="10931" y="965"/>
                    <a:pt x="10062" y="1370"/>
                  </a:cubicBezTo>
                  <a:cubicBezTo>
                    <a:pt x="9936" y="1429"/>
                    <a:pt x="9806" y="1459"/>
                    <a:pt x="9675" y="1459"/>
                  </a:cubicBezTo>
                  <a:cubicBezTo>
                    <a:pt x="9544" y="1459"/>
                    <a:pt x="9413" y="1429"/>
                    <a:pt x="9288" y="1370"/>
                  </a:cubicBezTo>
                  <a:cubicBezTo>
                    <a:pt x="8514" y="1013"/>
                    <a:pt x="7811" y="560"/>
                    <a:pt x="7240" y="144"/>
                  </a:cubicBezTo>
                  <a:cubicBezTo>
                    <a:pt x="7133" y="656"/>
                    <a:pt x="6990" y="1358"/>
                    <a:pt x="6859" y="2013"/>
                  </a:cubicBezTo>
                  <a:lnTo>
                    <a:pt x="6811" y="2013"/>
                  </a:lnTo>
                  <a:lnTo>
                    <a:pt x="2358" y="3084"/>
                  </a:lnTo>
                  <a:cubicBezTo>
                    <a:pt x="1310" y="3311"/>
                    <a:pt x="489" y="4096"/>
                    <a:pt x="191" y="5120"/>
                  </a:cubicBezTo>
                  <a:lnTo>
                    <a:pt x="1" y="5787"/>
                  </a:lnTo>
                  <a:cubicBezTo>
                    <a:pt x="2334" y="8537"/>
                    <a:pt x="5799" y="10276"/>
                    <a:pt x="9681" y="10276"/>
                  </a:cubicBezTo>
                  <a:cubicBezTo>
                    <a:pt x="13562" y="10276"/>
                    <a:pt x="17039" y="8537"/>
                    <a:pt x="19360" y="5787"/>
                  </a:cubicBezTo>
                  <a:lnTo>
                    <a:pt x="19170" y="5120"/>
                  </a:lnTo>
                  <a:cubicBezTo>
                    <a:pt x="18884" y="4096"/>
                    <a:pt x="18051" y="3311"/>
                    <a:pt x="17015" y="3084"/>
                  </a:cubicBezTo>
                  <a:lnTo>
                    <a:pt x="12800" y="2013"/>
                  </a:lnTo>
                  <a:lnTo>
                    <a:pt x="12752" y="2013"/>
                  </a:lnTo>
                  <a:cubicBezTo>
                    <a:pt x="12598" y="1298"/>
                    <a:pt x="12419" y="525"/>
                    <a:pt x="12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448" name="Google Shape;448;p22"/>
          <p:cNvSpPr/>
          <p:nvPr/>
        </p:nvSpPr>
        <p:spPr>
          <a:xfrm rot="10800000">
            <a:off x="4060744" y="4066574"/>
            <a:ext cx="1209300" cy="356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9" name="Google Shape;449;p22"/>
          <p:cNvSpPr/>
          <p:nvPr/>
        </p:nvSpPr>
        <p:spPr>
          <a:xfrm rot="-886">
            <a:off x="4083284" y="4088779"/>
            <a:ext cx="1163700" cy="312000"/>
          </a:xfrm>
          <a:prstGeom prst="roundRect">
            <a:avLst>
              <a:gd name="adj" fmla="val 50000"/>
            </a:avLst>
          </a:prstGeom>
          <a:solidFill>
            <a:srgbClr val="444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 = 1,626</a:t>
            </a: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50" name="Google Shape;450;p22"/>
          <p:cNvSpPr/>
          <p:nvPr/>
        </p:nvSpPr>
        <p:spPr>
          <a:xfrm>
            <a:off x="4450651" y="2782907"/>
            <a:ext cx="357017" cy="287059"/>
          </a:xfrm>
          <a:custGeom>
            <a:avLst/>
            <a:gdLst/>
            <a:ahLst/>
            <a:cxnLst/>
            <a:rect l="l" t="t" r="r" b="b"/>
            <a:pathLst>
              <a:path w="11693" h="9716" extrusionOk="0">
                <a:moveTo>
                  <a:pt x="2906" y="346"/>
                </a:moveTo>
                <a:cubicBezTo>
                  <a:pt x="3120" y="346"/>
                  <a:pt x="3287" y="524"/>
                  <a:pt x="3287" y="727"/>
                </a:cubicBezTo>
                <a:lnTo>
                  <a:pt x="3287" y="1096"/>
                </a:lnTo>
                <a:cubicBezTo>
                  <a:pt x="3299" y="1429"/>
                  <a:pt x="3049" y="1679"/>
                  <a:pt x="2727" y="1679"/>
                </a:cubicBezTo>
                <a:cubicBezTo>
                  <a:pt x="2406" y="1679"/>
                  <a:pt x="2144" y="1429"/>
                  <a:pt x="2144" y="1096"/>
                </a:cubicBezTo>
                <a:lnTo>
                  <a:pt x="2144" y="727"/>
                </a:lnTo>
                <a:cubicBezTo>
                  <a:pt x="2144" y="500"/>
                  <a:pt x="2322" y="346"/>
                  <a:pt x="2525" y="346"/>
                </a:cubicBezTo>
                <a:close/>
                <a:moveTo>
                  <a:pt x="5894" y="346"/>
                </a:moveTo>
                <a:cubicBezTo>
                  <a:pt x="6120" y="346"/>
                  <a:pt x="6275" y="524"/>
                  <a:pt x="6275" y="727"/>
                </a:cubicBezTo>
                <a:lnTo>
                  <a:pt x="6275" y="1096"/>
                </a:lnTo>
                <a:cubicBezTo>
                  <a:pt x="6299" y="1429"/>
                  <a:pt x="6037" y="1679"/>
                  <a:pt x="5716" y="1679"/>
                </a:cubicBezTo>
                <a:cubicBezTo>
                  <a:pt x="5406" y="1679"/>
                  <a:pt x="5132" y="1429"/>
                  <a:pt x="5132" y="1096"/>
                </a:cubicBezTo>
                <a:lnTo>
                  <a:pt x="5132" y="727"/>
                </a:lnTo>
                <a:cubicBezTo>
                  <a:pt x="5132" y="500"/>
                  <a:pt x="5311" y="346"/>
                  <a:pt x="5525" y="346"/>
                </a:cubicBezTo>
                <a:close/>
                <a:moveTo>
                  <a:pt x="8895" y="346"/>
                </a:moveTo>
                <a:cubicBezTo>
                  <a:pt x="9121" y="346"/>
                  <a:pt x="9287" y="524"/>
                  <a:pt x="9287" y="727"/>
                </a:cubicBezTo>
                <a:lnTo>
                  <a:pt x="9287" y="1096"/>
                </a:lnTo>
                <a:cubicBezTo>
                  <a:pt x="9299" y="1429"/>
                  <a:pt x="9026" y="1679"/>
                  <a:pt x="8716" y="1679"/>
                </a:cubicBezTo>
                <a:cubicBezTo>
                  <a:pt x="8406" y="1679"/>
                  <a:pt x="8144" y="1429"/>
                  <a:pt x="8144" y="1096"/>
                </a:cubicBezTo>
                <a:lnTo>
                  <a:pt x="8144" y="727"/>
                </a:lnTo>
                <a:cubicBezTo>
                  <a:pt x="8144" y="500"/>
                  <a:pt x="8323" y="346"/>
                  <a:pt x="8525" y="346"/>
                </a:cubicBezTo>
                <a:close/>
                <a:moveTo>
                  <a:pt x="2930" y="2036"/>
                </a:moveTo>
                <a:lnTo>
                  <a:pt x="2930" y="2120"/>
                </a:lnTo>
                <a:cubicBezTo>
                  <a:pt x="2930" y="2179"/>
                  <a:pt x="2941" y="2263"/>
                  <a:pt x="2977" y="2310"/>
                </a:cubicBezTo>
                <a:lnTo>
                  <a:pt x="2739" y="2548"/>
                </a:lnTo>
                <a:lnTo>
                  <a:pt x="2703" y="2548"/>
                </a:lnTo>
                <a:lnTo>
                  <a:pt x="2465" y="2310"/>
                </a:lnTo>
                <a:cubicBezTo>
                  <a:pt x="2501" y="2251"/>
                  <a:pt x="2513" y="2191"/>
                  <a:pt x="2513" y="2120"/>
                </a:cubicBezTo>
                <a:lnTo>
                  <a:pt x="2513" y="2036"/>
                </a:lnTo>
                <a:close/>
                <a:moveTo>
                  <a:pt x="5918" y="2036"/>
                </a:moveTo>
                <a:lnTo>
                  <a:pt x="5918" y="2120"/>
                </a:lnTo>
                <a:cubicBezTo>
                  <a:pt x="5918" y="2179"/>
                  <a:pt x="5942" y="2263"/>
                  <a:pt x="5966" y="2310"/>
                </a:cubicBezTo>
                <a:lnTo>
                  <a:pt x="5728" y="2548"/>
                </a:lnTo>
                <a:lnTo>
                  <a:pt x="5704" y="2548"/>
                </a:lnTo>
                <a:lnTo>
                  <a:pt x="5466" y="2310"/>
                </a:lnTo>
                <a:cubicBezTo>
                  <a:pt x="5489" y="2251"/>
                  <a:pt x="5501" y="2191"/>
                  <a:pt x="5501" y="2120"/>
                </a:cubicBezTo>
                <a:lnTo>
                  <a:pt x="5501" y="2036"/>
                </a:lnTo>
                <a:close/>
                <a:moveTo>
                  <a:pt x="8930" y="2036"/>
                </a:moveTo>
                <a:lnTo>
                  <a:pt x="8930" y="2120"/>
                </a:lnTo>
                <a:cubicBezTo>
                  <a:pt x="8930" y="2179"/>
                  <a:pt x="8942" y="2263"/>
                  <a:pt x="8966" y="2310"/>
                </a:cubicBezTo>
                <a:lnTo>
                  <a:pt x="8728" y="2548"/>
                </a:lnTo>
                <a:lnTo>
                  <a:pt x="8704" y="2548"/>
                </a:lnTo>
                <a:lnTo>
                  <a:pt x="8466" y="2310"/>
                </a:lnTo>
                <a:cubicBezTo>
                  <a:pt x="8490" y="2251"/>
                  <a:pt x="8514" y="2191"/>
                  <a:pt x="8514" y="2120"/>
                </a:cubicBezTo>
                <a:lnTo>
                  <a:pt x="8514" y="2036"/>
                </a:lnTo>
                <a:close/>
                <a:moveTo>
                  <a:pt x="1394" y="3525"/>
                </a:moveTo>
                <a:cubicBezTo>
                  <a:pt x="1620" y="3525"/>
                  <a:pt x="1798" y="3703"/>
                  <a:pt x="1798" y="3918"/>
                </a:cubicBezTo>
                <a:lnTo>
                  <a:pt x="1798" y="4287"/>
                </a:lnTo>
                <a:cubicBezTo>
                  <a:pt x="1798" y="4596"/>
                  <a:pt x="1548" y="4870"/>
                  <a:pt x="1215" y="4870"/>
                </a:cubicBezTo>
                <a:cubicBezTo>
                  <a:pt x="905" y="4870"/>
                  <a:pt x="644" y="4608"/>
                  <a:pt x="644" y="4287"/>
                </a:cubicBezTo>
                <a:lnTo>
                  <a:pt x="644" y="3918"/>
                </a:lnTo>
                <a:cubicBezTo>
                  <a:pt x="644" y="3691"/>
                  <a:pt x="822" y="3525"/>
                  <a:pt x="1025" y="3525"/>
                </a:cubicBezTo>
                <a:close/>
                <a:moveTo>
                  <a:pt x="4406" y="3525"/>
                </a:moveTo>
                <a:cubicBezTo>
                  <a:pt x="4632" y="3525"/>
                  <a:pt x="4811" y="3703"/>
                  <a:pt x="4811" y="3918"/>
                </a:cubicBezTo>
                <a:lnTo>
                  <a:pt x="4811" y="4287"/>
                </a:lnTo>
                <a:cubicBezTo>
                  <a:pt x="4811" y="4596"/>
                  <a:pt x="4549" y="4870"/>
                  <a:pt x="4227" y="4870"/>
                </a:cubicBezTo>
                <a:cubicBezTo>
                  <a:pt x="3918" y="4870"/>
                  <a:pt x="3644" y="4608"/>
                  <a:pt x="3644" y="4287"/>
                </a:cubicBezTo>
                <a:lnTo>
                  <a:pt x="3644" y="3918"/>
                </a:lnTo>
                <a:cubicBezTo>
                  <a:pt x="3644" y="3691"/>
                  <a:pt x="3823" y="3525"/>
                  <a:pt x="4037" y="3525"/>
                </a:cubicBezTo>
                <a:close/>
                <a:moveTo>
                  <a:pt x="7394" y="3525"/>
                </a:moveTo>
                <a:cubicBezTo>
                  <a:pt x="7621" y="3525"/>
                  <a:pt x="7799" y="3703"/>
                  <a:pt x="7799" y="3918"/>
                </a:cubicBezTo>
                <a:lnTo>
                  <a:pt x="7799" y="4287"/>
                </a:lnTo>
                <a:cubicBezTo>
                  <a:pt x="7799" y="4596"/>
                  <a:pt x="7537" y="4870"/>
                  <a:pt x="7216" y="4870"/>
                </a:cubicBezTo>
                <a:cubicBezTo>
                  <a:pt x="6906" y="4870"/>
                  <a:pt x="6632" y="4608"/>
                  <a:pt x="6632" y="4287"/>
                </a:cubicBezTo>
                <a:lnTo>
                  <a:pt x="6632" y="3918"/>
                </a:lnTo>
                <a:cubicBezTo>
                  <a:pt x="6632" y="3691"/>
                  <a:pt x="6811" y="3525"/>
                  <a:pt x="7025" y="3525"/>
                </a:cubicBezTo>
                <a:close/>
                <a:moveTo>
                  <a:pt x="10407" y="3525"/>
                </a:moveTo>
                <a:cubicBezTo>
                  <a:pt x="10621" y="3525"/>
                  <a:pt x="10788" y="3703"/>
                  <a:pt x="10788" y="3918"/>
                </a:cubicBezTo>
                <a:lnTo>
                  <a:pt x="10788" y="4287"/>
                </a:lnTo>
                <a:cubicBezTo>
                  <a:pt x="10800" y="4608"/>
                  <a:pt x="10538" y="4870"/>
                  <a:pt x="10216" y="4870"/>
                </a:cubicBezTo>
                <a:cubicBezTo>
                  <a:pt x="9907" y="4870"/>
                  <a:pt x="9645" y="4608"/>
                  <a:pt x="9645" y="4287"/>
                </a:cubicBezTo>
                <a:lnTo>
                  <a:pt x="9645" y="3918"/>
                </a:lnTo>
                <a:cubicBezTo>
                  <a:pt x="9645" y="3691"/>
                  <a:pt x="9823" y="3525"/>
                  <a:pt x="10026" y="3525"/>
                </a:cubicBezTo>
                <a:close/>
                <a:moveTo>
                  <a:pt x="1429" y="5215"/>
                </a:moveTo>
                <a:lnTo>
                  <a:pt x="1429" y="5311"/>
                </a:lnTo>
                <a:cubicBezTo>
                  <a:pt x="1429" y="5370"/>
                  <a:pt x="1441" y="5442"/>
                  <a:pt x="1477" y="5489"/>
                </a:cubicBezTo>
                <a:lnTo>
                  <a:pt x="1239" y="5727"/>
                </a:lnTo>
                <a:lnTo>
                  <a:pt x="1203" y="5727"/>
                </a:lnTo>
                <a:lnTo>
                  <a:pt x="965" y="5489"/>
                </a:lnTo>
                <a:cubicBezTo>
                  <a:pt x="989" y="5430"/>
                  <a:pt x="1013" y="5370"/>
                  <a:pt x="1013" y="5311"/>
                </a:cubicBezTo>
                <a:lnTo>
                  <a:pt x="1013" y="5215"/>
                </a:lnTo>
                <a:close/>
                <a:moveTo>
                  <a:pt x="4430" y="5215"/>
                </a:moveTo>
                <a:lnTo>
                  <a:pt x="4430" y="5311"/>
                </a:lnTo>
                <a:cubicBezTo>
                  <a:pt x="4430" y="5370"/>
                  <a:pt x="4454" y="5442"/>
                  <a:pt x="4477" y="5489"/>
                </a:cubicBezTo>
                <a:lnTo>
                  <a:pt x="4239" y="5727"/>
                </a:lnTo>
                <a:lnTo>
                  <a:pt x="4215" y="5727"/>
                </a:lnTo>
                <a:lnTo>
                  <a:pt x="3977" y="5489"/>
                </a:lnTo>
                <a:cubicBezTo>
                  <a:pt x="4001" y="5430"/>
                  <a:pt x="4013" y="5370"/>
                  <a:pt x="4013" y="5311"/>
                </a:cubicBezTo>
                <a:lnTo>
                  <a:pt x="4013" y="5215"/>
                </a:lnTo>
                <a:close/>
                <a:moveTo>
                  <a:pt x="7418" y="5215"/>
                </a:moveTo>
                <a:lnTo>
                  <a:pt x="7418" y="5311"/>
                </a:lnTo>
                <a:cubicBezTo>
                  <a:pt x="7418" y="5370"/>
                  <a:pt x="7442" y="5442"/>
                  <a:pt x="7466" y="5489"/>
                </a:cubicBezTo>
                <a:lnTo>
                  <a:pt x="7228" y="5727"/>
                </a:lnTo>
                <a:lnTo>
                  <a:pt x="7204" y="5727"/>
                </a:lnTo>
                <a:lnTo>
                  <a:pt x="6966" y="5489"/>
                </a:lnTo>
                <a:cubicBezTo>
                  <a:pt x="6990" y="5430"/>
                  <a:pt x="7001" y="5370"/>
                  <a:pt x="7001" y="5311"/>
                </a:cubicBezTo>
                <a:lnTo>
                  <a:pt x="7001" y="5215"/>
                </a:lnTo>
                <a:close/>
                <a:moveTo>
                  <a:pt x="10419" y="5215"/>
                </a:moveTo>
                <a:lnTo>
                  <a:pt x="10419" y="5311"/>
                </a:lnTo>
                <a:cubicBezTo>
                  <a:pt x="10419" y="5370"/>
                  <a:pt x="10430" y="5442"/>
                  <a:pt x="10454" y="5489"/>
                </a:cubicBezTo>
                <a:lnTo>
                  <a:pt x="10216" y="5727"/>
                </a:lnTo>
                <a:lnTo>
                  <a:pt x="10192" y="5727"/>
                </a:lnTo>
                <a:lnTo>
                  <a:pt x="9954" y="5489"/>
                </a:lnTo>
                <a:cubicBezTo>
                  <a:pt x="9978" y="5430"/>
                  <a:pt x="10002" y="5370"/>
                  <a:pt x="10002" y="5311"/>
                </a:cubicBezTo>
                <a:lnTo>
                  <a:pt x="10002" y="5215"/>
                </a:lnTo>
                <a:close/>
                <a:moveTo>
                  <a:pt x="2584" y="0"/>
                </a:moveTo>
                <a:cubicBezTo>
                  <a:pt x="2191" y="0"/>
                  <a:pt x="1858" y="322"/>
                  <a:pt x="1858" y="727"/>
                </a:cubicBezTo>
                <a:lnTo>
                  <a:pt x="1858" y="1096"/>
                </a:lnTo>
                <a:cubicBezTo>
                  <a:pt x="1858" y="1393"/>
                  <a:pt x="2013" y="1667"/>
                  <a:pt x="2227" y="1846"/>
                </a:cubicBezTo>
                <a:lnTo>
                  <a:pt x="2227" y="2108"/>
                </a:lnTo>
                <a:cubicBezTo>
                  <a:pt x="2227" y="2108"/>
                  <a:pt x="2227" y="2132"/>
                  <a:pt x="2215" y="2132"/>
                </a:cubicBezTo>
                <a:lnTo>
                  <a:pt x="1787" y="2346"/>
                </a:lnTo>
                <a:cubicBezTo>
                  <a:pt x="1608" y="2441"/>
                  <a:pt x="1489" y="2632"/>
                  <a:pt x="1489" y="2846"/>
                </a:cubicBezTo>
                <a:lnTo>
                  <a:pt x="1489" y="3179"/>
                </a:lnTo>
                <a:lnTo>
                  <a:pt x="1096" y="3179"/>
                </a:lnTo>
                <a:cubicBezTo>
                  <a:pt x="703" y="3179"/>
                  <a:pt x="370" y="3513"/>
                  <a:pt x="370" y="3918"/>
                </a:cubicBezTo>
                <a:lnTo>
                  <a:pt x="370" y="4287"/>
                </a:lnTo>
                <a:cubicBezTo>
                  <a:pt x="370" y="4584"/>
                  <a:pt x="524" y="4846"/>
                  <a:pt x="739" y="5025"/>
                </a:cubicBezTo>
                <a:lnTo>
                  <a:pt x="739" y="5299"/>
                </a:lnTo>
                <a:cubicBezTo>
                  <a:pt x="739" y="5299"/>
                  <a:pt x="739" y="5311"/>
                  <a:pt x="727" y="5311"/>
                </a:cubicBezTo>
                <a:lnTo>
                  <a:pt x="298" y="5537"/>
                </a:lnTo>
                <a:cubicBezTo>
                  <a:pt x="120" y="5620"/>
                  <a:pt x="1" y="5823"/>
                  <a:pt x="1" y="6025"/>
                </a:cubicBezTo>
                <a:lnTo>
                  <a:pt x="1" y="7870"/>
                </a:lnTo>
                <a:cubicBezTo>
                  <a:pt x="1" y="8025"/>
                  <a:pt x="48" y="8156"/>
                  <a:pt x="120" y="8275"/>
                </a:cubicBezTo>
                <a:lnTo>
                  <a:pt x="298" y="8561"/>
                </a:lnTo>
                <a:cubicBezTo>
                  <a:pt x="346" y="8621"/>
                  <a:pt x="358" y="8692"/>
                  <a:pt x="358" y="8775"/>
                </a:cubicBezTo>
                <a:lnTo>
                  <a:pt x="358" y="9549"/>
                </a:lnTo>
                <a:cubicBezTo>
                  <a:pt x="358" y="9644"/>
                  <a:pt x="429" y="9716"/>
                  <a:pt x="524" y="9716"/>
                </a:cubicBezTo>
                <a:cubicBezTo>
                  <a:pt x="608" y="9716"/>
                  <a:pt x="679" y="9644"/>
                  <a:pt x="679" y="9549"/>
                </a:cubicBezTo>
                <a:lnTo>
                  <a:pt x="679" y="8775"/>
                </a:lnTo>
                <a:cubicBezTo>
                  <a:pt x="679" y="8632"/>
                  <a:pt x="644" y="8501"/>
                  <a:pt x="560" y="8371"/>
                </a:cubicBezTo>
                <a:lnTo>
                  <a:pt x="382" y="8097"/>
                </a:lnTo>
                <a:cubicBezTo>
                  <a:pt x="346" y="8037"/>
                  <a:pt x="322" y="7966"/>
                  <a:pt x="322" y="7870"/>
                </a:cubicBezTo>
                <a:lnTo>
                  <a:pt x="322" y="6025"/>
                </a:lnTo>
                <a:cubicBezTo>
                  <a:pt x="322" y="5954"/>
                  <a:pt x="370" y="5882"/>
                  <a:pt x="441" y="5846"/>
                </a:cubicBezTo>
                <a:lnTo>
                  <a:pt x="763" y="5692"/>
                </a:lnTo>
                <a:lnTo>
                  <a:pt x="1036" y="5977"/>
                </a:lnTo>
                <a:cubicBezTo>
                  <a:pt x="1120" y="6049"/>
                  <a:pt x="1203" y="6085"/>
                  <a:pt x="1298" y="6085"/>
                </a:cubicBezTo>
                <a:cubicBezTo>
                  <a:pt x="1382" y="6085"/>
                  <a:pt x="1477" y="6049"/>
                  <a:pt x="1548" y="5977"/>
                </a:cubicBezTo>
                <a:lnTo>
                  <a:pt x="1834" y="5692"/>
                </a:lnTo>
                <a:lnTo>
                  <a:pt x="2144" y="5846"/>
                </a:lnTo>
                <a:cubicBezTo>
                  <a:pt x="2215" y="5882"/>
                  <a:pt x="2263" y="5954"/>
                  <a:pt x="2263" y="6025"/>
                </a:cubicBezTo>
                <a:lnTo>
                  <a:pt x="2263" y="7870"/>
                </a:lnTo>
                <a:cubicBezTo>
                  <a:pt x="2263" y="7942"/>
                  <a:pt x="2227" y="8025"/>
                  <a:pt x="2203" y="8097"/>
                </a:cubicBezTo>
                <a:lnTo>
                  <a:pt x="2025" y="8371"/>
                </a:lnTo>
                <a:cubicBezTo>
                  <a:pt x="1953" y="8490"/>
                  <a:pt x="1906" y="8644"/>
                  <a:pt x="1906" y="8775"/>
                </a:cubicBezTo>
                <a:lnTo>
                  <a:pt x="1906" y="9549"/>
                </a:lnTo>
                <a:cubicBezTo>
                  <a:pt x="1906" y="9644"/>
                  <a:pt x="1977" y="9716"/>
                  <a:pt x="2072" y="9716"/>
                </a:cubicBezTo>
                <a:cubicBezTo>
                  <a:pt x="2156" y="9716"/>
                  <a:pt x="2227" y="9644"/>
                  <a:pt x="2227" y="9549"/>
                </a:cubicBezTo>
                <a:lnTo>
                  <a:pt x="2227" y="8775"/>
                </a:lnTo>
                <a:cubicBezTo>
                  <a:pt x="2227" y="8704"/>
                  <a:pt x="2263" y="8632"/>
                  <a:pt x="2287" y="8561"/>
                </a:cubicBezTo>
                <a:lnTo>
                  <a:pt x="2465" y="8275"/>
                </a:lnTo>
                <a:cubicBezTo>
                  <a:pt x="2549" y="8156"/>
                  <a:pt x="2584" y="8001"/>
                  <a:pt x="2584" y="7870"/>
                </a:cubicBezTo>
                <a:lnTo>
                  <a:pt x="2584" y="6025"/>
                </a:lnTo>
                <a:cubicBezTo>
                  <a:pt x="2584" y="5823"/>
                  <a:pt x="2465" y="5644"/>
                  <a:pt x="2287" y="5537"/>
                </a:cubicBezTo>
                <a:lnTo>
                  <a:pt x="1858" y="5311"/>
                </a:lnTo>
                <a:lnTo>
                  <a:pt x="1846" y="5299"/>
                </a:lnTo>
                <a:lnTo>
                  <a:pt x="1846" y="5025"/>
                </a:lnTo>
                <a:cubicBezTo>
                  <a:pt x="2072" y="4870"/>
                  <a:pt x="2215" y="4596"/>
                  <a:pt x="2215" y="4287"/>
                </a:cubicBezTo>
                <a:lnTo>
                  <a:pt x="2215" y="3918"/>
                </a:lnTo>
                <a:cubicBezTo>
                  <a:pt x="2215" y="3644"/>
                  <a:pt x="2072" y="3406"/>
                  <a:pt x="1846" y="3275"/>
                </a:cubicBezTo>
                <a:lnTo>
                  <a:pt x="1846" y="2822"/>
                </a:lnTo>
                <a:cubicBezTo>
                  <a:pt x="1846" y="2751"/>
                  <a:pt x="1894" y="2679"/>
                  <a:pt x="1965" y="2644"/>
                </a:cubicBezTo>
                <a:lnTo>
                  <a:pt x="2275" y="2501"/>
                </a:lnTo>
                <a:lnTo>
                  <a:pt x="2560" y="2786"/>
                </a:lnTo>
                <a:cubicBezTo>
                  <a:pt x="2632" y="2858"/>
                  <a:pt x="2727" y="2882"/>
                  <a:pt x="2810" y="2882"/>
                </a:cubicBezTo>
                <a:cubicBezTo>
                  <a:pt x="2906" y="2882"/>
                  <a:pt x="2989" y="2858"/>
                  <a:pt x="3061" y="2786"/>
                </a:cubicBezTo>
                <a:lnTo>
                  <a:pt x="3346" y="2501"/>
                </a:lnTo>
                <a:lnTo>
                  <a:pt x="3656" y="2644"/>
                </a:lnTo>
                <a:cubicBezTo>
                  <a:pt x="3739" y="2679"/>
                  <a:pt x="3775" y="2751"/>
                  <a:pt x="3775" y="2822"/>
                </a:cubicBezTo>
                <a:lnTo>
                  <a:pt x="3775" y="3275"/>
                </a:lnTo>
                <a:cubicBezTo>
                  <a:pt x="3561" y="3394"/>
                  <a:pt x="3406" y="3632"/>
                  <a:pt x="3406" y="3918"/>
                </a:cubicBezTo>
                <a:lnTo>
                  <a:pt x="3406" y="4287"/>
                </a:lnTo>
                <a:cubicBezTo>
                  <a:pt x="3406" y="4584"/>
                  <a:pt x="3561" y="4846"/>
                  <a:pt x="3775" y="5025"/>
                </a:cubicBezTo>
                <a:lnTo>
                  <a:pt x="3775" y="5299"/>
                </a:lnTo>
                <a:cubicBezTo>
                  <a:pt x="3775" y="5299"/>
                  <a:pt x="3775" y="5311"/>
                  <a:pt x="3763" y="5311"/>
                </a:cubicBezTo>
                <a:lnTo>
                  <a:pt x="3334" y="5537"/>
                </a:lnTo>
                <a:cubicBezTo>
                  <a:pt x="3156" y="5620"/>
                  <a:pt x="3037" y="5823"/>
                  <a:pt x="3037" y="6025"/>
                </a:cubicBezTo>
                <a:lnTo>
                  <a:pt x="3037" y="7870"/>
                </a:lnTo>
                <a:cubicBezTo>
                  <a:pt x="3037" y="8025"/>
                  <a:pt x="3084" y="8156"/>
                  <a:pt x="3156" y="8275"/>
                </a:cubicBezTo>
                <a:lnTo>
                  <a:pt x="3334" y="8561"/>
                </a:lnTo>
                <a:cubicBezTo>
                  <a:pt x="3382" y="8621"/>
                  <a:pt x="3394" y="8692"/>
                  <a:pt x="3394" y="8775"/>
                </a:cubicBezTo>
                <a:lnTo>
                  <a:pt x="3394" y="9549"/>
                </a:lnTo>
                <a:cubicBezTo>
                  <a:pt x="3394" y="9644"/>
                  <a:pt x="3465" y="9716"/>
                  <a:pt x="3561" y="9716"/>
                </a:cubicBezTo>
                <a:cubicBezTo>
                  <a:pt x="3644" y="9716"/>
                  <a:pt x="3715" y="9644"/>
                  <a:pt x="3715" y="9549"/>
                </a:cubicBezTo>
                <a:lnTo>
                  <a:pt x="3715" y="8775"/>
                </a:lnTo>
                <a:cubicBezTo>
                  <a:pt x="3715" y="8632"/>
                  <a:pt x="3680" y="8501"/>
                  <a:pt x="3596" y="8371"/>
                </a:cubicBezTo>
                <a:lnTo>
                  <a:pt x="3418" y="8097"/>
                </a:lnTo>
                <a:cubicBezTo>
                  <a:pt x="3382" y="8037"/>
                  <a:pt x="3358" y="7966"/>
                  <a:pt x="3358" y="7870"/>
                </a:cubicBezTo>
                <a:lnTo>
                  <a:pt x="3358" y="6025"/>
                </a:lnTo>
                <a:cubicBezTo>
                  <a:pt x="3358" y="5954"/>
                  <a:pt x="3406" y="5882"/>
                  <a:pt x="3477" y="5846"/>
                </a:cubicBezTo>
                <a:lnTo>
                  <a:pt x="3799" y="5692"/>
                </a:lnTo>
                <a:lnTo>
                  <a:pt x="4073" y="5977"/>
                </a:lnTo>
                <a:cubicBezTo>
                  <a:pt x="4156" y="6049"/>
                  <a:pt x="4239" y="6085"/>
                  <a:pt x="4334" y="6085"/>
                </a:cubicBezTo>
                <a:cubicBezTo>
                  <a:pt x="4418" y="6085"/>
                  <a:pt x="4513" y="6049"/>
                  <a:pt x="4585" y="5977"/>
                </a:cubicBezTo>
                <a:lnTo>
                  <a:pt x="4870" y="5692"/>
                </a:lnTo>
                <a:lnTo>
                  <a:pt x="5180" y="5846"/>
                </a:lnTo>
                <a:cubicBezTo>
                  <a:pt x="5251" y="5882"/>
                  <a:pt x="5299" y="5954"/>
                  <a:pt x="5299" y="6025"/>
                </a:cubicBezTo>
                <a:lnTo>
                  <a:pt x="5299" y="7870"/>
                </a:lnTo>
                <a:cubicBezTo>
                  <a:pt x="5299" y="7942"/>
                  <a:pt x="5263" y="8025"/>
                  <a:pt x="5239" y="8097"/>
                </a:cubicBezTo>
                <a:lnTo>
                  <a:pt x="5061" y="8371"/>
                </a:lnTo>
                <a:cubicBezTo>
                  <a:pt x="4989" y="8490"/>
                  <a:pt x="4942" y="8644"/>
                  <a:pt x="4942" y="8775"/>
                </a:cubicBezTo>
                <a:lnTo>
                  <a:pt x="4942" y="9549"/>
                </a:lnTo>
                <a:cubicBezTo>
                  <a:pt x="4942" y="9644"/>
                  <a:pt x="5013" y="9716"/>
                  <a:pt x="5108" y="9716"/>
                </a:cubicBezTo>
                <a:cubicBezTo>
                  <a:pt x="5192" y="9716"/>
                  <a:pt x="5263" y="9644"/>
                  <a:pt x="5263" y="9549"/>
                </a:cubicBezTo>
                <a:lnTo>
                  <a:pt x="5263" y="8775"/>
                </a:lnTo>
                <a:cubicBezTo>
                  <a:pt x="5263" y="8704"/>
                  <a:pt x="5299" y="8632"/>
                  <a:pt x="5323" y="8561"/>
                </a:cubicBezTo>
                <a:lnTo>
                  <a:pt x="5501" y="8275"/>
                </a:lnTo>
                <a:cubicBezTo>
                  <a:pt x="5585" y="8156"/>
                  <a:pt x="5620" y="8001"/>
                  <a:pt x="5620" y="7870"/>
                </a:cubicBezTo>
                <a:lnTo>
                  <a:pt x="5620" y="6025"/>
                </a:lnTo>
                <a:cubicBezTo>
                  <a:pt x="5620" y="5823"/>
                  <a:pt x="5501" y="5644"/>
                  <a:pt x="5323" y="5537"/>
                </a:cubicBezTo>
                <a:lnTo>
                  <a:pt x="4894" y="5311"/>
                </a:lnTo>
                <a:lnTo>
                  <a:pt x="4882" y="5299"/>
                </a:lnTo>
                <a:lnTo>
                  <a:pt x="4882" y="5025"/>
                </a:lnTo>
                <a:cubicBezTo>
                  <a:pt x="5108" y="4870"/>
                  <a:pt x="5251" y="4596"/>
                  <a:pt x="5251" y="4287"/>
                </a:cubicBezTo>
                <a:lnTo>
                  <a:pt x="5251" y="3918"/>
                </a:lnTo>
                <a:cubicBezTo>
                  <a:pt x="5251" y="3644"/>
                  <a:pt x="5108" y="3406"/>
                  <a:pt x="4882" y="3275"/>
                </a:cubicBezTo>
                <a:lnTo>
                  <a:pt x="4882" y="2822"/>
                </a:lnTo>
                <a:cubicBezTo>
                  <a:pt x="4882" y="2751"/>
                  <a:pt x="4930" y="2679"/>
                  <a:pt x="5001" y="2644"/>
                </a:cubicBezTo>
                <a:lnTo>
                  <a:pt x="5311" y="2501"/>
                </a:lnTo>
                <a:lnTo>
                  <a:pt x="5597" y="2786"/>
                </a:lnTo>
                <a:cubicBezTo>
                  <a:pt x="5668" y="2858"/>
                  <a:pt x="5763" y="2882"/>
                  <a:pt x="5847" y="2882"/>
                </a:cubicBezTo>
                <a:cubicBezTo>
                  <a:pt x="5942" y="2882"/>
                  <a:pt x="6025" y="2858"/>
                  <a:pt x="6097" y="2786"/>
                </a:cubicBezTo>
                <a:lnTo>
                  <a:pt x="6382" y="2501"/>
                </a:lnTo>
                <a:lnTo>
                  <a:pt x="6692" y="2644"/>
                </a:lnTo>
                <a:cubicBezTo>
                  <a:pt x="6775" y="2679"/>
                  <a:pt x="6811" y="2751"/>
                  <a:pt x="6811" y="2822"/>
                </a:cubicBezTo>
                <a:lnTo>
                  <a:pt x="6811" y="3275"/>
                </a:lnTo>
                <a:cubicBezTo>
                  <a:pt x="6597" y="3394"/>
                  <a:pt x="6442" y="3632"/>
                  <a:pt x="6442" y="3918"/>
                </a:cubicBezTo>
                <a:lnTo>
                  <a:pt x="6442" y="4287"/>
                </a:lnTo>
                <a:cubicBezTo>
                  <a:pt x="6442" y="4584"/>
                  <a:pt x="6597" y="4846"/>
                  <a:pt x="6811" y="5025"/>
                </a:cubicBezTo>
                <a:lnTo>
                  <a:pt x="6811" y="5299"/>
                </a:lnTo>
                <a:cubicBezTo>
                  <a:pt x="6811" y="5299"/>
                  <a:pt x="6811" y="5311"/>
                  <a:pt x="6799" y="5311"/>
                </a:cubicBezTo>
                <a:lnTo>
                  <a:pt x="6370" y="5537"/>
                </a:lnTo>
                <a:cubicBezTo>
                  <a:pt x="6192" y="5620"/>
                  <a:pt x="6073" y="5823"/>
                  <a:pt x="6073" y="6025"/>
                </a:cubicBezTo>
                <a:lnTo>
                  <a:pt x="6073" y="7870"/>
                </a:lnTo>
                <a:cubicBezTo>
                  <a:pt x="6073" y="8025"/>
                  <a:pt x="6120" y="8156"/>
                  <a:pt x="6192" y="8275"/>
                </a:cubicBezTo>
                <a:lnTo>
                  <a:pt x="6370" y="8561"/>
                </a:lnTo>
                <a:cubicBezTo>
                  <a:pt x="6418" y="8621"/>
                  <a:pt x="6430" y="8692"/>
                  <a:pt x="6430" y="8775"/>
                </a:cubicBezTo>
                <a:lnTo>
                  <a:pt x="6430" y="9549"/>
                </a:lnTo>
                <a:cubicBezTo>
                  <a:pt x="6430" y="9644"/>
                  <a:pt x="6501" y="9716"/>
                  <a:pt x="6597" y="9716"/>
                </a:cubicBezTo>
                <a:cubicBezTo>
                  <a:pt x="6680" y="9716"/>
                  <a:pt x="6751" y="9644"/>
                  <a:pt x="6751" y="9549"/>
                </a:cubicBezTo>
                <a:lnTo>
                  <a:pt x="6751" y="8775"/>
                </a:lnTo>
                <a:cubicBezTo>
                  <a:pt x="6751" y="8632"/>
                  <a:pt x="6716" y="8501"/>
                  <a:pt x="6632" y="8371"/>
                </a:cubicBezTo>
                <a:lnTo>
                  <a:pt x="6454" y="8097"/>
                </a:lnTo>
                <a:cubicBezTo>
                  <a:pt x="6418" y="8037"/>
                  <a:pt x="6394" y="7966"/>
                  <a:pt x="6394" y="7870"/>
                </a:cubicBezTo>
                <a:lnTo>
                  <a:pt x="6394" y="6025"/>
                </a:lnTo>
                <a:cubicBezTo>
                  <a:pt x="6394" y="5954"/>
                  <a:pt x="6442" y="5882"/>
                  <a:pt x="6513" y="5846"/>
                </a:cubicBezTo>
                <a:lnTo>
                  <a:pt x="6835" y="5692"/>
                </a:lnTo>
                <a:lnTo>
                  <a:pt x="7109" y="5977"/>
                </a:lnTo>
                <a:cubicBezTo>
                  <a:pt x="7192" y="6049"/>
                  <a:pt x="7275" y="6085"/>
                  <a:pt x="7371" y="6085"/>
                </a:cubicBezTo>
                <a:cubicBezTo>
                  <a:pt x="7454" y="6085"/>
                  <a:pt x="7549" y="6049"/>
                  <a:pt x="7621" y="5977"/>
                </a:cubicBezTo>
                <a:lnTo>
                  <a:pt x="7906" y="5692"/>
                </a:lnTo>
                <a:lnTo>
                  <a:pt x="8216" y="5846"/>
                </a:lnTo>
                <a:cubicBezTo>
                  <a:pt x="8287" y="5882"/>
                  <a:pt x="8335" y="5954"/>
                  <a:pt x="8335" y="6025"/>
                </a:cubicBezTo>
                <a:lnTo>
                  <a:pt x="8335" y="7870"/>
                </a:lnTo>
                <a:cubicBezTo>
                  <a:pt x="8335" y="7942"/>
                  <a:pt x="8299" y="8025"/>
                  <a:pt x="8275" y="8097"/>
                </a:cubicBezTo>
                <a:lnTo>
                  <a:pt x="8097" y="8371"/>
                </a:lnTo>
                <a:cubicBezTo>
                  <a:pt x="8025" y="8490"/>
                  <a:pt x="7978" y="8644"/>
                  <a:pt x="7978" y="8775"/>
                </a:cubicBezTo>
                <a:lnTo>
                  <a:pt x="7978" y="9549"/>
                </a:lnTo>
                <a:cubicBezTo>
                  <a:pt x="7978" y="9644"/>
                  <a:pt x="8049" y="9716"/>
                  <a:pt x="8144" y="9716"/>
                </a:cubicBezTo>
                <a:cubicBezTo>
                  <a:pt x="8228" y="9716"/>
                  <a:pt x="8299" y="9644"/>
                  <a:pt x="8299" y="9549"/>
                </a:cubicBezTo>
                <a:lnTo>
                  <a:pt x="8299" y="8775"/>
                </a:lnTo>
                <a:cubicBezTo>
                  <a:pt x="8299" y="8704"/>
                  <a:pt x="8335" y="8632"/>
                  <a:pt x="8359" y="8561"/>
                </a:cubicBezTo>
                <a:lnTo>
                  <a:pt x="8537" y="8275"/>
                </a:lnTo>
                <a:cubicBezTo>
                  <a:pt x="8621" y="8156"/>
                  <a:pt x="8656" y="8001"/>
                  <a:pt x="8656" y="7870"/>
                </a:cubicBezTo>
                <a:lnTo>
                  <a:pt x="8656" y="6025"/>
                </a:lnTo>
                <a:cubicBezTo>
                  <a:pt x="8656" y="5823"/>
                  <a:pt x="8537" y="5644"/>
                  <a:pt x="8359" y="5537"/>
                </a:cubicBezTo>
                <a:lnTo>
                  <a:pt x="7930" y="5311"/>
                </a:lnTo>
                <a:lnTo>
                  <a:pt x="7918" y="5299"/>
                </a:lnTo>
                <a:lnTo>
                  <a:pt x="7918" y="5025"/>
                </a:lnTo>
                <a:cubicBezTo>
                  <a:pt x="8144" y="4870"/>
                  <a:pt x="8287" y="4596"/>
                  <a:pt x="8287" y="4287"/>
                </a:cubicBezTo>
                <a:lnTo>
                  <a:pt x="8287" y="3918"/>
                </a:lnTo>
                <a:cubicBezTo>
                  <a:pt x="8287" y="3644"/>
                  <a:pt x="8144" y="3406"/>
                  <a:pt x="7918" y="3275"/>
                </a:cubicBezTo>
                <a:lnTo>
                  <a:pt x="7918" y="2822"/>
                </a:lnTo>
                <a:cubicBezTo>
                  <a:pt x="7918" y="2751"/>
                  <a:pt x="7966" y="2679"/>
                  <a:pt x="8037" y="2644"/>
                </a:cubicBezTo>
                <a:lnTo>
                  <a:pt x="8347" y="2501"/>
                </a:lnTo>
                <a:lnTo>
                  <a:pt x="8633" y="2786"/>
                </a:lnTo>
                <a:cubicBezTo>
                  <a:pt x="8704" y="2858"/>
                  <a:pt x="8799" y="2882"/>
                  <a:pt x="8883" y="2882"/>
                </a:cubicBezTo>
                <a:cubicBezTo>
                  <a:pt x="8978" y="2882"/>
                  <a:pt x="9061" y="2858"/>
                  <a:pt x="9133" y="2786"/>
                </a:cubicBezTo>
                <a:lnTo>
                  <a:pt x="9418" y="2501"/>
                </a:lnTo>
                <a:lnTo>
                  <a:pt x="9728" y="2644"/>
                </a:lnTo>
                <a:cubicBezTo>
                  <a:pt x="9811" y="2679"/>
                  <a:pt x="9847" y="2751"/>
                  <a:pt x="9847" y="2822"/>
                </a:cubicBezTo>
                <a:lnTo>
                  <a:pt x="9847" y="3275"/>
                </a:lnTo>
                <a:cubicBezTo>
                  <a:pt x="9633" y="3394"/>
                  <a:pt x="9478" y="3632"/>
                  <a:pt x="9478" y="3918"/>
                </a:cubicBezTo>
                <a:lnTo>
                  <a:pt x="9478" y="4287"/>
                </a:lnTo>
                <a:cubicBezTo>
                  <a:pt x="9478" y="4584"/>
                  <a:pt x="9633" y="4846"/>
                  <a:pt x="9847" y="5025"/>
                </a:cubicBezTo>
                <a:lnTo>
                  <a:pt x="9847" y="5299"/>
                </a:lnTo>
                <a:cubicBezTo>
                  <a:pt x="9847" y="5299"/>
                  <a:pt x="9847" y="5311"/>
                  <a:pt x="9835" y="5311"/>
                </a:cubicBezTo>
                <a:lnTo>
                  <a:pt x="9407" y="5537"/>
                </a:lnTo>
                <a:cubicBezTo>
                  <a:pt x="9228" y="5620"/>
                  <a:pt x="9109" y="5823"/>
                  <a:pt x="9109" y="6025"/>
                </a:cubicBezTo>
                <a:lnTo>
                  <a:pt x="9109" y="7870"/>
                </a:lnTo>
                <a:cubicBezTo>
                  <a:pt x="9109" y="8025"/>
                  <a:pt x="9157" y="8156"/>
                  <a:pt x="9228" y="8275"/>
                </a:cubicBezTo>
                <a:lnTo>
                  <a:pt x="9407" y="8561"/>
                </a:lnTo>
                <a:cubicBezTo>
                  <a:pt x="9454" y="8621"/>
                  <a:pt x="9466" y="8692"/>
                  <a:pt x="9466" y="8775"/>
                </a:cubicBezTo>
                <a:lnTo>
                  <a:pt x="9466" y="9549"/>
                </a:lnTo>
                <a:cubicBezTo>
                  <a:pt x="9466" y="9644"/>
                  <a:pt x="9538" y="9716"/>
                  <a:pt x="9633" y="9716"/>
                </a:cubicBezTo>
                <a:cubicBezTo>
                  <a:pt x="9716" y="9716"/>
                  <a:pt x="9788" y="9644"/>
                  <a:pt x="9788" y="9549"/>
                </a:cubicBezTo>
                <a:lnTo>
                  <a:pt x="9788" y="8775"/>
                </a:lnTo>
                <a:cubicBezTo>
                  <a:pt x="9788" y="8632"/>
                  <a:pt x="9752" y="8501"/>
                  <a:pt x="9668" y="8371"/>
                </a:cubicBezTo>
                <a:lnTo>
                  <a:pt x="9490" y="8097"/>
                </a:lnTo>
                <a:cubicBezTo>
                  <a:pt x="9454" y="8037"/>
                  <a:pt x="9430" y="7966"/>
                  <a:pt x="9430" y="7870"/>
                </a:cubicBezTo>
                <a:lnTo>
                  <a:pt x="9430" y="6025"/>
                </a:lnTo>
                <a:cubicBezTo>
                  <a:pt x="9430" y="5954"/>
                  <a:pt x="9478" y="5882"/>
                  <a:pt x="9549" y="5846"/>
                </a:cubicBezTo>
                <a:lnTo>
                  <a:pt x="9871" y="5692"/>
                </a:lnTo>
                <a:lnTo>
                  <a:pt x="10145" y="5977"/>
                </a:lnTo>
                <a:cubicBezTo>
                  <a:pt x="10228" y="6049"/>
                  <a:pt x="10311" y="6085"/>
                  <a:pt x="10407" y="6085"/>
                </a:cubicBezTo>
                <a:cubicBezTo>
                  <a:pt x="10490" y="6085"/>
                  <a:pt x="10585" y="6049"/>
                  <a:pt x="10657" y="5977"/>
                </a:cubicBezTo>
                <a:lnTo>
                  <a:pt x="10942" y="5692"/>
                </a:lnTo>
                <a:lnTo>
                  <a:pt x="11252" y="5846"/>
                </a:lnTo>
                <a:cubicBezTo>
                  <a:pt x="11323" y="5882"/>
                  <a:pt x="11371" y="5954"/>
                  <a:pt x="11371" y="6025"/>
                </a:cubicBezTo>
                <a:lnTo>
                  <a:pt x="11371" y="7870"/>
                </a:lnTo>
                <a:cubicBezTo>
                  <a:pt x="11371" y="7942"/>
                  <a:pt x="11335" y="8025"/>
                  <a:pt x="11312" y="8097"/>
                </a:cubicBezTo>
                <a:lnTo>
                  <a:pt x="11133" y="8371"/>
                </a:lnTo>
                <a:cubicBezTo>
                  <a:pt x="11062" y="8490"/>
                  <a:pt x="11014" y="8644"/>
                  <a:pt x="11014" y="8775"/>
                </a:cubicBezTo>
                <a:lnTo>
                  <a:pt x="11014" y="9549"/>
                </a:lnTo>
                <a:cubicBezTo>
                  <a:pt x="11014" y="9644"/>
                  <a:pt x="11085" y="9716"/>
                  <a:pt x="11181" y="9716"/>
                </a:cubicBezTo>
                <a:cubicBezTo>
                  <a:pt x="11264" y="9716"/>
                  <a:pt x="11335" y="9644"/>
                  <a:pt x="11335" y="9549"/>
                </a:cubicBezTo>
                <a:lnTo>
                  <a:pt x="11335" y="8775"/>
                </a:lnTo>
                <a:cubicBezTo>
                  <a:pt x="11335" y="8704"/>
                  <a:pt x="11371" y="8632"/>
                  <a:pt x="11395" y="8561"/>
                </a:cubicBezTo>
                <a:lnTo>
                  <a:pt x="11573" y="8275"/>
                </a:lnTo>
                <a:cubicBezTo>
                  <a:pt x="11657" y="8156"/>
                  <a:pt x="11693" y="8001"/>
                  <a:pt x="11693" y="7870"/>
                </a:cubicBezTo>
                <a:lnTo>
                  <a:pt x="11693" y="6025"/>
                </a:lnTo>
                <a:cubicBezTo>
                  <a:pt x="11514" y="5823"/>
                  <a:pt x="11395" y="5620"/>
                  <a:pt x="11204" y="5537"/>
                </a:cubicBezTo>
                <a:lnTo>
                  <a:pt x="10776" y="5311"/>
                </a:lnTo>
                <a:lnTo>
                  <a:pt x="10764" y="5299"/>
                </a:lnTo>
                <a:lnTo>
                  <a:pt x="10764" y="5025"/>
                </a:lnTo>
                <a:cubicBezTo>
                  <a:pt x="10978" y="4870"/>
                  <a:pt x="11133" y="4596"/>
                  <a:pt x="11133" y="4287"/>
                </a:cubicBezTo>
                <a:lnTo>
                  <a:pt x="11133" y="3918"/>
                </a:lnTo>
                <a:cubicBezTo>
                  <a:pt x="11133" y="3513"/>
                  <a:pt x="10800" y="3179"/>
                  <a:pt x="10407" y="3179"/>
                </a:cubicBezTo>
                <a:lnTo>
                  <a:pt x="10014" y="3179"/>
                </a:lnTo>
                <a:lnTo>
                  <a:pt x="10014" y="2846"/>
                </a:lnTo>
                <a:cubicBezTo>
                  <a:pt x="10014" y="2632"/>
                  <a:pt x="9895" y="2453"/>
                  <a:pt x="9716" y="2346"/>
                </a:cubicBezTo>
                <a:lnTo>
                  <a:pt x="9287" y="2132"/>
                </a:lnTo>
                <a:lnTo>
                  <a:pt x="9276" y="2108"/>
                </a:lnTo>
                <a:lnTo>
                  <a:pt x="9276" y="1846"/>
                </a:lnTo>
                <a:cubicBezTo>
                  <a:pt x="9490" y="1679"/>
                  <a:pt x="9645" y="1417"/>
                  <a:pt x="9645" y="1096"/>
                </a:cubicBezTo>
                <a:lnTo>
                  <a:pt x="9645" y="727"/>
                </a:lnTo>
                <a:cubicBezTo>
                  <a:pt x="9645" y="322"/>
                  <a:pt x="9311" y="0"/>
                  <a:pt x="8918" y="0"/>
                </a:cubicBezTo>
                <a:lnTo>
                  <a:pt x="8537" y="0"/>
                </a:lnTo>
                <a:cubicBezTo>
                  <a:pt x="8133" y="0"/>
                  <a:pt x="7811" y="322"/>
                  <a:pt x="7811" y="727"/>
                </a:cubicBezTo>
                <a:lnTo>
                  <a:pt x="7811" y="1096"/>
                </a:lnTo>
                <a:cubicBezTo>
                  <a:pt x="7811" y="1393"/>
                  <a:pt x="7966" y="1667"/>
                  <a:pt x="8180" y="1846"/>
                </a:cubicBezTo>
                <a:lnTo>
                  <a:pt x="8180" y="2108"/>
                </a:lnTo>
                <a:cubicBezTo>
                  <a:pt x="8180" y="2108"/>
                  <a:pt x="8180" y="2132"/>
                  <a:pt x="8168" y="2132"/>
                </a:cubicBezTo>
                <a:lnTo>
                  <a:pt x="7740" y="2346"/>
                </a:lnTo>
                <a:cubicBezTo>
                  <a:pt x="7561" y="2441"/>
                  <a:pt x="7442" y="2632"/>
                  <a:pt x="7442" y="2846"/>
                </a:cubicBezTo>
                <a:lnTo>
                  <a:pt x="7442" y="3179"/>
                </a:lnTo>
                <a:lnTo>
                  <a:pt x="7037" y="3179"/>
                </a:lnTo>
                <a:lnTo>
                  <a:pt x="7037" y="2846"/>
                </a:lnTo>
                <a:cubicBezTo>
                  <a:pt x="7037" y="2632"/>
                  <a:pt x="6918" y="2453"/>
                  <a:pt x="6740" y="2346"/>
                </a:cubicBezTo>
                <a:lnTo>
                  <a:pt x="6311" y="2132"/>
                </a:lnTo>
                <a:lnTo>
                  <a:pt x="6299" y="2108"/>
                </a:lnTo>
                <a:lnTo>
                  <a:pt x="6299" y="1846"/>
                </a:lnTo>
                <a:cubicBezTo>
                  <a:pt x="6513" y="1679"/>
                  <a:pt x="6668" y="1417"/>
                  <a:pt x="6668" y="1096"/>
                </a:cubicBezTo>
                <a:lnTo>
                  <a:pt x="6668" y="727"/>
                </a:lnTo>
                <a:cubicBezTo>
                  <a:pt x="6668" y="322"/>
                  <a:pt x="6335" y="0"/>
                  <a:pt x="5942" y="0"/>
                </a:cubicBezTo>
                <a:lnTo>
                  <a:pt x="5561" y="0"/>
                </a:lnTo>
                <a:cubicBezTo>
                  <a:pt x="5168" y="0"/>
                  <a:pt x="4835" y="322"/>
                  <a:pt x="4835" y="727"/>
                </a:cubicBezTo>
                <a:lnTo>
                  <a:pt x="4835" y="1096"/>
                </a:lnTo>
                <a:cubicBezTo>
                  <a:pt x="4835" y="1393"/>
                  <a:pt x="4989" y="1667"/>
                  <a:pt x="5204" y="1846"/>
                </a:cubicBezTo>
                <a:lnTo>
                  <a:pt x="5204" y="2108"/>
                </a:lnTo>
                <a:cubicBezTo>
                  <a:pt x="5204" y="2108"/>
                  <a:pt x="5204" y="2132"/>
                  <a:pt x="5192" y="2132"/>
                </a:cubicBezTo>
                <a:lnTo>
                  <a:pt x="4763" y="2346"/>
                </a:lnTo>
                <a:cubicBezTo>
                  <a:pt x="4585" y="2441"/>
                  <a:pt x="4465" y="2632"/>
                  <a:pt x="4465" y="2846"/>
                </a:cubicBezTo>
                <a:lnTo>
                  <a:pt x="4465" y="3179"/>
                </a:lnTo>
                <a:lnTo>
                  <a:pt x="4061" y="3179"/>
                </a:lnTo>
                <a:lnTo>
                  <a:pt x="4061" y="2846"/>
                </a:lnTo>
                <a:cubicBezTo>
                  <a:pt x="4061" y="2632"/>
                  <a:pt x="3942" y="2453"/>
                  <a:pt x="3763" y="2346"/>
                </a:cubicBezTo>
                <a:lnTo>
                  <a:pt x="3334" y="2132"/>
                </a:lnTo>
                <a:lnTo>
                  <a:pt x="3322" y="2108"/>
                </a:lnTo>
                <a:lnTo>
                  <a:pt x="3322" y="1846"/>
                </a:lnTo>
                <a:cubicBezTo>
                  <a:pt x="3537" y="1679"/>
                  <a:pt x="3692" y="1417"/>
                  <a:pt x="3692" y="1096"/>
                </a:cubicBezTo>
                <a:lnTo>
                  <a:pt x="3692" y="727"/>
                </a:lnTo>
                <a:cubicBezTo>
                  <a:pt x="3692" y="322"/>
                  <a:pt x="3358" y="0"/>
                  <a:pt x="2965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1" name="Google Shape;451;p22"/>
          <p:cNvGrpSpPr/>
          <p:nvPr/>
        </p:nvGrpSpPr>
        <p:grpSpPr>
          <a:xfrm>
            <a:off x="3037607" y="2335447"/>
            <a:ext cx="248934" cy="321465"/>
            <a:chOff x="7162775" y="2881113"/>
            <a:chExt cx="259523" cy="346294"/>
          </a:xfrm>
        </p:grpSpPr>
        <p:sp>
          <p:nvSpPr>
            <p:cNvPr id="452" name="Google Shape;452;p22"/>
            <p:cNvSpPr/>
            <p:nvPr/>
          </p:nvSpPr>
          <p:spPr>
            <a:xfrm>
              <a:off x="7162775" y="2881113"/>
              <a:ext cx="259523" cy="346294"/>
            </a:xfrm>
            <a:custGeom>
              <a:avLst/>
              <a:gdLst/>
              <a:ahLst/>
              <a:cxnLst/>
              <a:rect l="l" t="t" r="r" b="b"/>
              <a:pathLst>
                <a:path w="8192" h="10931" extrusionOk="0">
                  <a:moveTo>
                    <a:pt x="4084" y="1536"/>
                  </a:moveTo>
                  <a:cubicBezTo>
                    <a:pt x="4382" y="1536"/>
                    <a:pt x="4703" y="1810"/>
                    <a:pt x="4989" y="2239"/>
                  </a:cubicBezTo>
                  <a:lnTo>
                    <a:pt x="3155" y="2239"/>
                  </a:lnTo>
                  <a:cubicBezTo>
                    <a:pt x="3453" y="1810"/>
                    <a:pt x="3787" y="1536"/>
                    <a:pt x="4084" y="1536"/>
                  </a:cubicBezTo>
                  <a:close/>
                  <a:moveTo>
                    <a:pt x="5191" y="2560"/>
                  </a:moveTo>
                  <a:cubicBezTo>
                    <a:pt x="5596" y="3310"/>
                    <a:pt x="5906" y="4334"/>
                    <a:pt x="5965" y="5322"/>
                  </a:cubicBezTo>
                  <a:cubicBezTo>
                    <a:pt x="5621" y="6068"/>
                    <a:pt x="4891" y="6515"/>
                    <a:pt x="4082" y="6515"/>
                  </a:cubicBezTo>
                  <a:cubicBezTo>
                    <a:pt x="4051" y="6515"/>
                    <a:pt x="4020" y="6514"/>
                    <a:pt x="3989" y="6513"/>
                  </a:cubicBezTo>
                  <a:cubicBezTo>
                    <a:pt x="3608" y="6489"/>
                    <a:pt x="3227" y="6358"/>
                    <a:pt x="2905" y="6120"/>
                  </a:cubicBezTo>
                  <a:cubicBezTo>
                    <a:pt x="2596" y="5894"/>
                    <a:pt x="2358" y="5596"/>
                    <a:pt x="2203" y="5239"/>
                  </a:cubicBezTo>
                  <a:cubicBezTo>
                    <a:pt x="2274" y="4286"/>
                    <a:pt x="2572" y="3274"/>
                    <a:pt x="2977" y="2560"/>
                  </a:cubicBezTo>
                  <a:close/>
                  <a:moveTo>
                    <a:pt x="2167" y="5870"/>
                  </a:moveTo>
                  <a:cubicBezTo>
                    <a:pt x="2322" y="6060"/>
                    <a:pt x="2501" y="6239"/>
                    <a:pt x="2691" y="6394"/>
                  </a:cubicBezTo>
                  <a:cubicBezTo>
                    <a:pt x="3060" y="6656"/>
                    <a:pt x="3501" y="6799"/>
                    <a:pt x="3953" y="6834"/>
                  </a:cubicBezTo>
                  <a:lnTo>
                    <a:pt x="4072" y="6834"/>
                  </a:lnTo>
                  <a:cubicBezTo>
                    <a:pt x="4525" y="6834"/>
                    <a:pt x="4965" y="6715"/>
                    <a:pt x="5346" y="6465"/>
                  </a:cubicBezTo>
                  <a:cubicBezTo>
                    <a:pt x="5584" y="6310"/>
                    <a:pt x="5787" y="6120"/>
                    <a:pt x="5953" y="5906"/>
                  </a:cubicBezTo>
                  <a:lnTo>
                    <a:pt x="5953" y="5906"/>
                  </a:lnTo>
                  <a:cubicBezTo>
                    <a:pt x="5918" y="6287"/>
                    <a:pt x="5739" y="6620"/>
                    <a:pt x="5430" y="6894"/>
                  </a:cubicBezTo>
                  <a:cubicBezTo>
                    <a:pt x="5358" y="6953"/>
                    <a:pt x="5358" y="7061"/>
                    <a:pt x="5418" y="7120"/>
                  </a:cubicBezTo>
                  <a:cubicBezTo>
                    <a:pt x="5441" y="7156"/>
                    <a:pt x="5489" y="7180"/>
                    <a:pt x="5537" y="7180"/>
                  </a:cubicBezTo>
                  <a:cubicBezTo>
                    <a:pt x="5561" y="7180"/>
                    <a:pt x="5608" y="7156"/>
                    <a:pt x="5644" y="7132"/>
                  </a:cubicBezTo>
                  <a:cubicBezTo>
                    <a:pt x="5763" y="7025"/>
                    <a:pt x="5858" y="6906"/>
                    <a:pt x="5953" y="6787"/>
                  </a:cubicBezTo>
                  <a:lnTo>
                    <a:pt x="5953" y="6787"/>
                  </a:lnTo>
                  <a:cubicBezTo>
                    <a:pt x="5894" y="7775"/>
                    <a:pt x="5072" y="8561"/>
                    <a:pt x="4060" y="8561"/>
                  </a:cubicBezTo>
                  <a:cubicBezTo>
                    <a:pt x="3084" y="8561"/>
                    <a:pt x="2263" y="7787"/>
                    <a:pt x="2191" y="6787"/>
                  </a:cubicBezTo>
                  <a:lnTo>
                    <a:pt x="2191" y="6787"/>
                  </a:lnTo>
                  <a:cubicBezTo>
                    <a:pt x="2572" y="7323"/>
                    <a:pt x="3275" y="7680"/>
                    <a:pt x="4084" y="7680"/>
                  </a:cubicBezTo>
                  <a:cubicBezTo>
                    <a:pt x="4394" y="7680"/>
                    <a:pt x="4703" y="7620"/>
                    <a:pt x="4989" y="7525"/>
                  </a:cubicBezTo>
                  <a:cubicBezTo>
                    <a:pt x="5072" y="7489"/>
                    <a:pt x="5108" y="7406"/>
                    <a:pt x="5072" y="7311"/>
                  </a:cubicBezTo>
                  <a:cubicBezTo>
                    <a:pt x="5055" y="7249"/>
                    <a:pt x="4998" y="7213"/>
                    <a:pt x="4936" y="7213"/>
                  </a:cubicBezTo>
                  <a:cubicBezTo>
                    <a:pt x="4914" y="7213"/>
                    <a:pt x="4892" y="7218"/>
                    <a:pt x="4870" y="7227"/>
                  </a:cubicBezTo>
                  <a:cubicBezTo>
                    <a:pt x="4608" y="7311"/>
                    <a:pt x="4346" y="7370"/>
                    <a:pt x="4060" y="7370"/>
                  </a:cubicBezTo>
                  <a:cubicBezTo>
                    <a:pt x="3036" y="7370"/>
                    <a:pt x="2203" y="6703"/>
                    <a:pt x="2167" y="5870"/>
                  </a:cubicBezTo>
                  <a:close/>
                  <a:moveTo>
                    <a:pt x="6787" y="7680"/>
                  </a:moveTo>
                  <a:cubicBezTo>
                    <a:pt x="6823" y="7739"/>
                    <a:pt x="6823" y="7823"/>
                    <a:pt x="6823" y="7894"/>
                  </a:cubicBezTo>
                  <a:cubicBezTo>
                    <a:pt x="6835" y="9013"/>
                    <a:pt x="5596" y="9930"/>
                    <a:pt x="4084" y="9930"/>
                  </a:cubicBezTo>
                  <a:cubicBezTo>
                    <a:pt x="3846" y="9930"/>
                    <a:pt x="3608" y="9906"/>
                    <a:pt x="3382" y="9870"/>
                  </a:cubicBezTo>
                  <a:cubicBezTo>
                    <a:pt x="4406" y="9811"/>
                    <a:pt x="5311" y="9442"/>
                    <a:pt x="5989" y="8799"/>
                  </a:cubicBezTo>
                  <a:cubicBezTo>
                    <a:pt x="6311" y="8489"/>
                    <a:pt x="6584" y="8096"/>
                    <a:pt x="6787" y="7680"/>
                  </a:cubicBezTo>
                  <a:close/>
                  <a:moveTo>
                    <a:pt x="4096" y="0"/>
                  </a:moveTo>
                  <a:cubicBezTo>
                    <a:pt x="2465" y="0"/>
                    <a:pt x="1120" y="1274"/>
                    <a:pt x="1024" y="2893"/>
                  </a:cubicBezTo>
                  <a:lnTo>
                    <a:pt x="881" y="5465"/>
                  </a:lnTo>
                  <a:cubicBezTo>
                    <a:pt x="834" y="6096"/>
                    <a:pt x="989" y="6703"/>
                    <a:pt x="1286" y="7239"/>
                  </a:cubicBezTo>
                  <a:cubicBezTo>
                    <a:pt x="1108" y="7418"/>
                    <a:pt x="1024" y="7620"/>
                    <a:pt x="1024" y="7870"/>
                  </a:cubicBezTo>
                  <a:lnTo>
                    <a:pt x="1024" y="7906"/>
                  </a:lnTo>
                  <a:lnTo>
                    <a:pt x="786" y="7989"/>
                  </a:lnTo>
                  <a:cubicBezTo>
                    <a:pt x="310" y="8156"/>
                    <a:pt x="0" y="8608"/>
                    <a:pt x="0" y="9108"/>
                  </a:cubicBezTo>
                  <a:lnTo>
                    <a:pt x="0" y="10763"/>
                  </a:lnTo>
                  <a:cubicBezTo>
                    <a:pt x="0" y="10859"/>
                    <a:pt x="72" y="10930"/>
                    <a:pt x="155" y="10930"/>
                  </a:cubicBezTo>
                  <a:cubicBezTo>
                    <a:pt x="238" y="10930"/>
                    <a:pt x="310" y="10859"/>
                    <a:pt x="310" y="10763"/>
                  </a:cubicBezTo>
                  <a:lnTo>
                    <a:pt x="310" y="9097"/>
                  </a:lnTo>
                  <a:cubicBezTo>
                    <a:pt x="310" y="8727"/>
                    <a:pt x="548" y="8394"/>
                    <a:pt x="893" y="8275"/>
                  </a:cubicBezTo>
                  <a:lnTo>
                    <a:pt x="1060" y="8215"/>
                  </a:lnTo>
                  <a:cubicBezTo>
                    <a:pt x="1108" y="8406"/>
                    <a:pt x="1167" y="8608"/>
                    <a:pt x="1262" y="8787"/>
                  </a:cubicBezTo>
                  <a:cubicBezTo>
                    <a:pt x="1298" y="8847"/>
                    <a:pt x="1358" y="8870"/>
                    <a:pt x="1405" y="8870"/>
                  </a:cubicBezTo>
                  <a:cubicBezTo>
                    <a:pt x="1429" y="8870"/>
                    <a:pt x="1465" y="8858"/>
                    <a:pt x="1489" y="8847"/>
                  </a:cubicBezTo>
                  <a:cubicBezTo>
                    <a:pt x="1548" y="8799"/>
                    <a:pt x="1560" y="8704"/>
                    <a:pt x="1536" y="8632"/>
                  </a:cubicBezTo>
                  <a:cubicBezTo>
                    <a:pt x="1405" y="8394"/>
                    <a:pt x="1346" y="8132"/>
                    <a:pt x="1346" y="7870"/>
                  </a:cubicBezTo>
                  <a:cubicBezTo>
                    <a:pt x="1346" y="7739"/>
                    <a:pt x="1381" y="7620"/>
                    <a:pt x="1465" y="7513"/>
                  </a:cubicBezTo>
                  <a:cubicBezTo>
                    <a:pt x="1548" y="7632"/>
                    <a:pt x="1643" y="7751"/>
                    <a:pt x="1739" y="7858"/>
                  </a:cubicBezTo>
                  <a:cubicBezTo>
                    <a:pt x="2360" y="8503"/>
                    <a:pt x="3177" y="8871"/>
                    <a:pt x="4066" y="8871"/>
                  </a:cubicBezTo>
                  <a:cubicBezTo>
                    <a:pt x="4080" y="8871"/>
                    <a:pt x="4094" y="8871"/>
                    <a:pt x="4108" y="8870"/>
                  </a:cubicBezTo>
                  <a:cubicBezTo>
                    <a:pt x="5311" y="8858"/>
                    <a:pt x="6299" y="7870"/>
                    <a:pt x="6299" y="6656"/>
                  </a:cubicBezTo>
                  <a:lnTo>
                    <a:pt x="6299" y="5632"/>
                  </a:lnTo>
                  <a:cubicBezTo>
                    <a:pt x="6299" y="4691"/>
                    <a:pt x="6061" y="3608"/>
                    <a:pt x="5644" y="2715"/>
                  </a:cubicBezTo>
                  <a:cubicBezTo>
                    <a:pt x="5430" y="2262"/>
                    <a:pt x="5191" y="1893"/>
                    <a:pt x="4953" y="1643"/>
                  </a:cubicBezTo>
                  <a:cubicBezTo>
                    <a:pt x="4679" y="1346"/>
                    <a:pt x="4382" y="1191"/>
                    <a:pt x="4096" y="1191"/>
                  </a:cubicBezTo>
                  <a:cubicBezTo>
                    <a:pt x="3810" y="1191"/>
                    <a:pt x="3513" y="1346"/>
                    <a:pt x="3227" y="1643"/>
                  </a:cubicBezTo>
                  <a:cubicBezTo>
                    <a:pt x="2989" y="1893"/>
                    <a:pt x="2751" y="2262"/>
                    <a:pt x="2548" y="2715"/>
                  </a:cubicBezTo>
                  <a:cubicBezTo>
                    <a:pt x="2132" y="3608"/>
                    <a:pt x="1893" y="4691"/>
                    <a:pt x="1893" y="5632"/>
                  </a:cubicBezTo>
                  <a:lnTo>
                    <a:pt x="1893" y="6656"/>
                  </a:lnTo>
                  <a:cubicBezTo>
                    <a:pt x="1893" y="7120"/>
                    <a:pt x="2036" y="7549"/>
                    <a:pt x="2274" y="7906"/>
                  </a:cubicBezTo>
                  <a:cubicBezTo>
                    <a:pt x="2179" y="7834"/>
                    <a:pt x="2084" y="7739"/>
                    <a:pt x="2001" y="7632"/>
                  </a:cubicBezTo>
                  <a:cubicBezTo>
                    <a:pt x="1441" y="7037"/>
                    <a:pt x="1167" y="6287"/>
                    <a:pt x="1203" y="5477"/>
                  </a:cubicBezTo>
                  <a:lnTo>
                    <a:pt x="1358" y="2905"/>
                  </a:lnTo>
                  <a:cubicBezTo>
                    <a:pt x="1441" y="1465"/>
                    <a:pt x="2655" y="310"/>
                    <a:pt x="4108" y="310"/>
                  </a:cubicBezTo>
                  <a:cubicBezTo>
                    <a:pt x="5549" y="310"/>
                    <a:pt x="6763" y="1441"/>
                    <a:pt x="6846" y="2893"/>
                  </a:cubicBezTo>
                  <a:lnTo>
                    <a:pt x="6954" y="4775"/>
                  </a:lnTo>
                  <a:cubicBezTo>
                    <a:pt x="7061" y="6406"/>
                    <a:pt x="6656" y="7692"/>
                    <a:pt x="5787" y="8537"/>
                  </a:cubicBezTo>
                  <a:cubicBezTo>
                    <a:pt x="5095" y="9187"/>
                    <a:pt x="4135" y="9532"/>
                    <a:pt x="3046" y="9532"/>
                  </a:cubicBezTo>
                  <a:cubicBezTo>
                    <a:pt x="2898" y="9532"/>
                    <a:pt x="2748" y="9526"/>
                    <a:pt x="2596" y="9513"/>
                  </a:cubicBezTo>
                  <a:cubicBezTo>
                    <a:pt x="2501" y="9501"/>
                    <a:pt x="2393" y="9466"/>
                    <a:pt x="2322" y="9430"/>
                  </a:cubicBezTo>
                  <a:cubicBezTo>
                    <a:pt x="2191" y="9335"/>
                    <a:pt x="2060" y="9228"/>
                    <a:pt x="1941" y="9132"/>
                  </a:cubicBezTo>
                  <a:cubicBezTo>
                    <a:pt x="1911" y="9102"/>
                    <a:pt x="1870" y="9088"/>
                    <a:pt x="1828" y="9088"/>
                  </a:cubicBezTo>
                  <a:cubicBezTo>
                    <a:pt x="1786" y="9088"/>
                    <a:pt x="1745" y="9102"/>
                    <a:pt x="1715" y="9132"/>
                  </a:cubicBezTo>
                  <a:cubicBezTo>
                    <a:pt x="1655" y="9180"/>
                    <a:pt x="1655" y="9287"/>
                    <a:pt x="1715" y="9347"/>
                  </a:cubicBezTo>
                  <a:cubicBezTo>
                    <a:pt x="2298" y="9906"/>
                    <a:pt x="3167" y="10228"/>
                    <a:pt x="4096" y="10228"/>
                  </a:cubicBezTo>
                  <a:cubicBezTo>
                    <a:pt x="4918" y="10228"/>
                    <a:pt x="5668" y="9990"/>
                    <a:pt x="6251" y="9537"/>
                  </a:cubicBezTo>
                  <a:cubicBezTo>
                    <a:pt x="6727" y="9180"/>
                    <a:pt x="7037" y="8704"/>
                    <a:pt x="7132" y="8204"/>
                  </a:cubicBezTo>
                  <a:lnTo>
                    <a:pt x="7299" y="8263"/>
                  </a:lnTo>
                  <a:cubicBezTo>
                    <a:pt x="7632" y="8382"/>
                    <a:pt x="7870" y="8704"/>
                    <a:pt x="7870" y="9085"/>
                  </a:cubicBezTo>
                  <a:lnTo>
                    <a:pt x="7870" y="10728"/>
                  </a:lnTo>
                  <a:cubicBezTo>
                    <a:pt x="7870" y="10823"/>
                    <a:pt x="7954" y="10894"/>
                    <a:pt x="8025" y="10894"/>
                  </a:cubicBezTo>
                  <a:cubicBezTo>
                    <a:pt x="8108" y="10894"/>
                    <a:pt x="8192" y="10823"/>
                    <a:pt x="8192" y="10728"/>
                  </a:cubicBezTo>
                  <a:lnTo>
                    <a:pt x="8192" y="9061"/>
                  </a:lnTo>
                  <a:cubicBezTo>
                    <a:pt x="8192" y="8620"/>
                    <a:pt x="7870" y="8156"/>
                    <a:pt x="7394" y="8001"/>
                  </a:cubicBezTo>
                  <a:lnTo>
                    <a:pt x="7156" y="7906"/>
                  </a:lnTo>
                  <a:lnTo>
                    <a:pt x="7156" y="7882"/>
                  </a:lnTo>
                  <a:cubicBezTo>
                    <a:pt x="7156" y="7656"/>
                    <a:pt x="7096" y="7477"/>
                    <a:pt x="6954" y="7311"/>
                  </a:cubicBezTo>
                  <a:cubicBezTo>
                    <a:pt x="7216" y="6584"/>
                    <a:pt x="7323" y="5739"/>
                    <a:pt x="7263" y="4786"/>
                  </a:cubicBezTo>
                  <a:lnTo>
                    <a:pt x="7156" y="2893"/>
                  </a:lnTo>
                  <a:cubicBezTo>
                    <a:pt x="7049" y="1274"/>
                    <a:pt x="5715" y="0"/>
                    <a:pt x="409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7270645" y="304451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1" y="1"/>
                    <a:pt x="90" y="15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203" y="402"/>
                    <a:pt x="441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70" y="200"/>
                    <a:pt x="1370" y="105"/>
                    <a:pt x="1310" y="45"/>
                  </a:cubicBezTo>
                  <a:cubicBezTo>
                    <a:pt x="1280" y="15"/>
                    <a:pt x="1242" y="1"/>
                    <a:pt x="1203" y="1"/>
                  </a:cubicBezTo>
                  <a:cubicBezTo>
                    <a:pt x="1164" y="1"/>
                    <a:pt x="1126" y="15"/>
                    <a:pt x="1096" y="45"/>
                  </a:cubicBezTo>
                  <a:cubicBezTo>
                    <a:pt x="1036" y="105"/>
                    <a:pt x="893" y="152"/>
                    <a:pt x="691" y="152"/>
                  </a:cubicBezTo>
                  <a:cubicBezTo>
                    <a:pt x="477" y="152"/>
                    <a:pt x="346" y="81"/>
                    <a:pt x="286" y="45"/>
                  </a:cubicBezTo>
                  <a:cubicBezTo>
                    <a:pt x="256" y="15"/>
                    <a:pt x="215" y="1"/>
                    <a:pt x="17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7254805" y="3006344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322"/>
                  </a:lnTo>
                  <a:cubicBezTo>
                    <a:pt x="0" y="417"/>
                    <a:pt x="72" y="488"/>
                    <a:pt x="167" y="488"/>
                  </a:cubicBezTo>
                  <a:cubicBezTo>
                    <a:pt x="250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7319686" y="3006344"/>
              <a:ext cx="10581" cy="15492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167" y="0"/>
                  </a:moveTo>
                  <a:cubicBezTo>
                    <a:pt x="84" y="0"/>
                    <a:pt x="0" y="71"/>
                    <a:pt x="0" y="155"/>
                  </a:cubicBezTo>
                  <a:lnTo>
                    <a:pt x="0" y="322"/>
                  </a:lnTo>
                  <a:cubicBezTo>
                    <a:pt x="0" y="417"/>
                    <a:pt x="84" y="488"/>
                    <a:pt x="167" y="488"/>
                  </a:cubicBezTo>
                  <a:cubicBezTo>
                    <a:pt x="262" y="488"/>
                    <a:pt x="334" y="417"/>
                    <a:pt x="334" y="322"/>
                  </a:cubicBezTo>
                  <a:lnTo>
                    <a:pt x="334" y="155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7249135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501" y="333"/>
                  </a:lnTo>
                  <a:cubicBezTo>
                    <a:pt x="596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0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7314015" y="2990124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33"/>
                    <a:pt x="167" y="333"/>
                  </a:cubicBezTo>
                  <a:lnTo>
                    <a:pt x="513" y="333"/>
                  </a:lnTo>
                  <a:cubicBezTo>
                    <a:pt x="596" y="333"/>
                    <a:pt x="667" y="250"/>
                    <a:pt x="667" y="167"/>
                  </a:cubicBezTo>
                  <a:cubicBezTo>
                    <a:pt x="679" y="60"/>
                    <a:pt x="596" y="0"/>
                    <a:pt x="5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22"/>
          <p:cNvGrpSpPr/>
          <p:nvPr/>
        </p:nvGrpSpPr>
        <p:grpSpPr>
          <a:xfrm>
            <a:off x="5969418" y="2344202"/>
            <a:ext cx="244833" cy="303979"/>
            <a:chOff x="6974158" y="2789537"/>
            <a:chExt cx="255247" cy="327458"/>
          </a:xfrm>
        </p:grpSpPr>
        <p:sp>
          <p:nvSpPr>
            <p:cNvPr id="459" name="Google Shape;459;p22"/>
            <p:cNvSpPr/>
            <p:nvPr/>
          </p:nvSpPr>
          <p:spPr>
            <a:xfrm>
              <a:off x="7066407" y="2897282"/>
              <a:ext cx="9876" cy="14798"/>
            </a:xfrm>
            <a:custGeom>
              <a:avLst/>
              <a:gdLst/>
              <a:ahLst/>
              <a:cxnLst/>
              <a:rect l="l" t="t" r="r" b="b"/>
              <a:pathLst>
                <a:path w="311" h="466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72" y="465"/>
                    <a:pt x="144" y="465"/>
                  </a:cubicBezTo>
                  <a:cubicBezTo>
                    <a:pt x="227" y="465"/>
                    <a:pt x="299" y="394"/>
                    <a:pt x="299" y="322"/>
                  </a:cubicBezTo>
                  <a:lnTo>
                    <a:pt x="299" y="155"/>
                  </a:lnTo>
                  <a:cubicBezTo>
                    <a:pt x="310" y="60"/>
                    <a:pt x="239" y="1"/>
                    <a:pt x="14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7127662" y="2897282"/>
              <a:ext cx="9495" cy="14798"/>
            </a:xfrm>
            <a:custGeom>
              <a:avLst/>
              <a:gdLst/>
              <a:ahLst/>
              <a:cxnLst/>
              <a:rect l="l" t="t" r="r" b="b"/>
              <a:pathLst>
                <a:path w="299" h="466" extrusionOk="0">
                  <a:moveTo>
                    <a:pt x="155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84" y="465"/>
                    <a:pt x="155" y="465"/>
                  </a:cubicBezTo>
                  <a:cubicBezTo>
                    <a:pt x="227" y="465"/>
                    <a:pt x="298" y="394"/>
                    <a:pt x="298" y="322"/>
                  </a:cubicBezTo>
                  <a:lnTo>
                    <a:pt x="298" y="155"/>
                  </a:lnTo>
                  <a:cubicBezTo>
                    <a:pt x="298" y="60"/>
                    <a:pt x="239" y="1"/>
                    <a:pt x="1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7081935" y="2933292"/>
              <a:ext cx="40837" cy="14703"/>
            </a:xfrm>
            <a:custGeom>
              <a:avLst/>
              <a:gdLst/>
              <a:ahLst/>
              <a:cxnLst/>
              <a:rect l="l" t="t" r="r" b="b"/>
              <a:pathLst>
                <a:path w="1286" h="463" extrusionOk="0">
                  <a:moveTo>
                    <a:pt x="162" y="1"/>
                  </a:moveTo>
                  <a:cubicBezTo>
                    <a:pt x="125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391"/>
                    <a:pt x="417" y="462"/>
                    <a:pt x="655" y="462"/>
                  </a:cubicBezTo>
                  <a:cubicBezTo>
                    <a:pt x="893" y="462"/>
                    <a:pt x="1119" y="391"/>
                    <a:pt x="1250" y="260"/>
                  </a:cubicBezTo>
                  <a:cubicBezTo>
                    <a:pt x="1286" y="200"/>
                    <a:pt x="1286" y="105"/>
                    <a:pt x="1226" y="45"/>
                  </a:cubicBezTo>
                  <a:cubicBezTo>
                    <a:pt x="1197" y="16"/>
                    <a:pt x="1158" y="1"/>
                    <a:pt x="1119" y="1"/>
                  </a:cubicBezTo>
                  <a:cubicBezTo>
                    <a:pt x="1081" y="1"/>
                    <a:pt x="1042" y="16"/>
                    <a:pt x="1012" y="45"/>
                  </a:cubicBezTo>
                  <a:cubicBezTo>
                    <a:pt x="953" y="105"/>
                    <a:pt x="822" y="164"/>
                    <a:pt x="643" y="164"/>
                  </a:cubicBezTo>
                  <a:cubicBezTo>
                    <a:pt x="464" y="164"/>
                    <a:pt x="310" y="105"/>
                    <a:pt x="274" y="45"/>
                  </a:cubicBezTo>
                  <a:cubicBezTo>
                    <a:pt x="238" y="16"/>
                    <a:pt x="199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6974158" y="2789537"/>
              <a:ext cx="255247" cy="327458"/>
            </a:xfrm>
            <a:custGeom>
              <a:avLst/>
              <a:gdLst/>
              <a:ahLst/>
              <a:cxnLst/>
              <a:rect l="l" t="t" r="r" b="b"/>
              <a:pathLst>
                <a:path w="8038" h="10312" extrusionOk="0">
                  <a:moveTo>
                    <a:pt x="6228" y="2167"/>
                  </a:moveTo>
                  <a:lnTo>
                    <a:pt x="6132" y="3239"/>
                  </a:lnTo>
                  <a:lnTo>
                    <a:pt x="6121" y="3239"/>
                  </a:lnTo>
                  <a:cubicBezTo>
                    <a:pt x="6025" y="3239"/>
                    <a:pt x="5942" y="3156"/>
                    <a:pt x="5942" y="3060"/>
                  </a:cubicBezTo>
                  <a:lnTo>
                    <a:pt x="5942" y="2227"/>
                  </a:lnTo>
                  <a:cubicBezTo>
                    <a:pt x="6049" y="2227"/>
                    <a:pt x="6132" y="2191"/>
                    <a:pt x="6228" y="2167"/>
                  </a:cubicBezTo>
                  <a:close/>
                  <a:moveTo>
                    <a:pt x="5787" y="322"/>
                  </a:moveTo>
                  <a:cubicBezTo>
                    <a:pt x="6240" y="322"/>
                    <a:pt x="6609" y="691"/>
                    <a:pt x="6609" y="1131"/>
                  </a:cubicBezTo>
                  <a:cubicBezTo>
                    <a:pt x="6609" y="1584"/>
                    <a:pt x="6240" y="1953"/>
                    <a:pt x="5787" y="1953"/>
                  </a:cubicBezTo>
                  <a:cubicBezTo>
                    <a:pt x="5490" y="1953"/>
                    <a:pt x="5228" y="1786"/>
                    <a:pt x="5073" y="1536"/>
                  </a:cubicBezTo>
                  <a:cubicBezTo>
                    <a:pt x="5048" y="1487"/>
                    <a:pt x="4996" y="1455"/>
                    <a:pt x="4942" y="1455"/>
                  </a:cubicBezTo>
                  <a:cubicBezTo>
                    <a:pt x="4918" y="1455"/>
                    <a:pt x="4893" y="1462"/>
                    <a:pt x="4870" y="1477"/>
                  </a:cubicBezTo>
                  <a:cubicBezTo>
                    <a:pt x="4799" y="1524"/>
                    <a:pt x="4763" y="1608"/>
                    <a:pt x="4811" y="1691"/>
                  </a:cubicBezTo>
                  <a:cubicBezTo>
                    <a:pt x="4823" y="1703"/>
                    <a:pt x="4823" y="1715"/>
                    <a:pt x="4835" y="1727"/>
                  </a:cubicBezTo>
                  <a:cubicBezTo>
                    <a:pt x="4775" y="1763"/>
                    <a:pt x="4716" y="1786"/>
                    <a:pt x="4656" y="1786"/>
                  </a:cubicBezTo>
                  <a:cubicBezTo>
                    <a:pt x="4477" y="1786"/>
                    <a:pt x="4335" y="1643"/>
                    <a:pt x="4335" y="1465"/>
                  </a:cubicBezTo>
                  <a:cubicBezTo>
                    <a:pt x="4335" y="1370"/>
                    <a:pt x="4263" y="1310"/>
                    <a:pt x="4180" y="1310"/>
                  </a:cubicBezTo>
                  <a:cubicBezTo>
                    <a:pt x="4108" y="1310"/>
                    <a:pt x="4037" y="1393"/>
                    <a:pt x="4037" y="1465"/>
                  </a:cubicBezTo>
                  <a:cubicBezTo>
                    <a:pt x="4037" y="1810"/>
                    <a:pt x="4323" y="2108"/>
                    <a:pt x="4680" y="2108"/>
                  </a:cubicBezTo>
                  <a:cubicBezTo>
                    <a:pt x="4811" y="2108"/>
                    <a:pt x="4942" y="2060"/>
                    <a:pt x="5061" y="1965"/>
                  </a:cubicBezTo>
                  <a:cubicBezTo>
                    <a:pt x="5228" y="2120"/>
                    <a:pt x="5442" y="2227"/>
                    <a:pt x="5668" y="2251"/>
                  </a:cubicBezTo>
                  <a:lnTo>
                    <a:pt x="5668" y="3072"/>
                  </a:lnTo>
                  <a:cubicBezTo>
                    <a:pt x="5668" y="3334"/>
                    <a:pt x="5882" y="3548"/>
                    <a:pt x="6144" y="3548"/>
                  </a:cubicBezTo>
                  <a:lnTo>
                    <a:pt x="6382" y="3548"/>
                  </a:lnTo>
                  <a:cubicBezTo>
                    <a:pt x="6454" y="3548"/>
                    <a:pt x="6513" y="3572"/>
                    <a:pt x="6573" y="3632"/>
                  </a:cubicBezTo>
                  <a:cubicBezTo>
                    <a:pt x="6621" y="3691"/>
                    <a:pt x="6656" y="3751"/>
                    <a:pt x="6633" y="3834"/>
                  </a:cubicBezTo>
                  <a:cubicBezTo>
                    <a:pt x="6621" y="3953"/>
                    <a:pt x="6502" y="4049"/>
                    <a:pt x="6371" y="4049"/>
                  </a:cubicBezTo>
                  <a:lnTo>
                    <a:pt x="6299" y="4049"/>
                  </a:lnTo>
                  <a:lnTo>
                    <a:pt x="6299" y="4037"/>
                  </a:lnTo>
                  <a:cubicBezTo>
                    <a:pt x="6299" y="3953"/>
                    <a:pt x="6216" y="3894"/>
                    <a:pt x="6144" y="3894"/>
                  </a:cubicBezTo>
                  <a:cubicBezTo>
                    <a:pt x="6061" y="3894"/>
                    <a:pt x="6001" y="3965"/>
                    <a:pt x="6001" y="4037"/>
                  </a:cubicBezTo>
                  <a:cubicBezTo>
                    <a:pt x="6001" y="5108"/>
                    <a:pt x="5120" y="5977"/>
                    <a:pt x="4049" y="5977"/>
                  </a:cubicBezTo>
                  <a:cubicBezTo>
                    <a:pt x="2953" y="5977"/>
                    <a:pt x="2084" y="5096"/>
                    <a:pt x="2084" y="4025"/>
                  </a:cubicBezTo>
                  <a:cubicBezTo>
                    <a:pt x="2084" y="3929"/>
                    <a:pt x="2013" y="3870"/>
                    <a:pt x="1941" y="3870"/>
                  </a:cubicBezTo>
                  <a:cubicBezTo>
                    <a:pt x="1858" y="3870"/>
                    <a:pt x="1787" y="3953"/>
                    <a:pt x="1787" y="4025"/>
                  </a:cubicBezTo>
                  <a:lnTo>
                    <a:pt x="1787" y="4037"/>
                  </a:lnTo>
                  <a:lnTo>
                    <a:pt x="1703" y="4037"/>
                  </a:lnTo>
                  <a:cubicBezTo>
                    <a:pt x="1620" y="4037"/>
                    <a:pt x="1560" y="4013"/>
                    <a:pt x="1501" y="3953"/>
                  </a:cubicBezTo>
                  <a:cubicBezTo>
                    <a:pt x="1465" y="3894"/>
                    <a:pt x="1429" y="3834"/>
                    <a:pt x="1441" y="3751"/>
                  </a:cubicBezTo>
                  <a:cubicBezTo>
                    <a:pt x="1465" y="3632"/>
                    <a:pt x="1584" y="3537"/>
                    <a:pt x="1715" y="3537"/>
                  </a:cubicBezTo>
                  <a:lnTo>
                    <a:pt x="1941" y="3537"/>
                  </a:lnTo>
                  <a:cubicBezTo>
                    <a:pt x="2203" y="3537"/>
                    <a:pt x="2418" y="3322"/>
                    <a:pt x="2418" y="3060"/>
                  </a:cubicBezTo>
                  <a:lnTo>
                    <a:pt x="2418" y="2358"/>
                  </a:lnTo>
                  <a:cubicBezTo>
                    <a:pt x="2418" y="2084"/>
                    <a:pt x="2632" y="1870"/>
                    <a:pt x="2906" y="1870"/>
                  </a:cubicBezTo>
                  <a:lnTo>
                    <a:pt x="3525" y="1870"/>
                  </a:lnTo>
                  <a:cubicBezTo>
                    <a:pt x="3620" y="1870"/>
                    <a:pt x="3680" y="1786"/>
                    <a:pt x="3680" y="1715"/>
                  </a:cubicBezTo>
                  <a:cubicBezTo>
                    <a:pt x="3680" y="1632"/>
                    <a:pt x="3608" y="1572"/>
                    <a:pt x="3525" y="1572"/>
                  </a:cubicBezTo>
                  <a:lnTo>
                    <a:pt x="2906" y="1572"/>
                  </a:lnTo>
                  <a:cubicBezTo>
                    <a:pt x="2477" y="1572"/>
                    <a:pt x="2120" y="1929"/>
                    <a:pt x="2120" y="2358"/>
                  </a:cubicBezTo>
                  <a:lnTo>
                    <a:pt x="2120" y="3060"/>
                  </a:lnTo>
                  <a:cubicBezTo>
                    <a:pt x="2120" y="3144"/>
                    <a:pt x="2037" y="3239"/>
                    <a:pt x="1941" y="3239"/>
                  </a:cubicBezTo>
                  <a:lnTo>
                    <a:pt x="1906" y="3239"/>
                  </a:lnTo>
                  <a:lnTo>
                    <a:pt x="1739" y="1572"/>
                  </a:lnTo>
                  <a:cubicBezTo>
                    <a:pt x="1715" y="1251"/>
                    <a:pt x="1822" y="929"/>
                    <a:pt x="2025" y="691"/>
                  </a:cubicBezTo>
                  <a:cubicBezTo>
                    <a:pt x="2239" y="453"/>
                    <a:pt x="2549" y="322"/>
                    <a:pt x="2870" y="322"/>
                  </a:cubicBezTo>
                  <a:close/>
                  <a:moveTo>
                    <a:pt x="5013" y="6013"/>
                  </a:moveTo>
                  <a:lnTo>
                    <a:pt x="5013" y="6537"/>
                  </a:lnTo>
                  <a:cubicBezTo>
                    <a:pt x="5013" y="6823"/>
                    <a:pt x="5204" y="7073"/>
                    <a:pt x="5478" y="7144"/>
                  </a:cubicBezTo>
                  <a:lnTo>
                    <a:pt x="5740" y="7227"/>
                  </a:lnTo>
                  <a:cubicBezTo>
                    <a:pt x="5668" y="7478"/>
                    <a:pt x="5537" y="7716"/>
                    <a:pt x="5370" y="7906"/>
                  </a:cubicBezTo>
                  <a:cubicBezTo>
                    <a:pt x="5311" y="7966"/>
                    <a:pt x="5323" y="8073"/>
                    <a:pt x="5382" y="8120"/>
                  </a:cubicBezTo>
                  <a:cubicBezTo>
                    <a:pt x="5418" y="8144"/>
                    <a:pt x="5442" y="8156"/>
                    <a:pt x="5490" y="8156"/>
                  </a:cubicBezTo>
                  <a:cubicBezTo>
                    <a:pt x="5537" y="8156"/>
                    <a:pt x="5585" y="8144"/>
                    <a:pt x="5609" y="8120"/>
                  </a:cubicBezTo>
                  <a:cubicBezTo>
                    <a:pt x="5823" y="7882"/>
                    <a:pt x="5966" y="7608"/>
                    <a:pt x="6061" y="7311"/>
                  </a:cubicBezTo>
                  <a:lnTo>
                    <a:pt x="6382" y="7418"/>
                  </a:lnTo>
                  <a:cubicBezTo>
                    <a:pt x="6204" y="7906"/>
                    <a:pt x="5930" y="8335"/>
                    <a:pt x="5525" y="8668"/>
                  </a:cubicBezTo>
                  <a:cubicBezTo>
                    <a:pt x="5085" y="9013"/>
                    <a:pt x="4573" y="9204"/>
                    <a:pt x="4001" y="9204"/>
                  </a:cubicBezTo>
                  <a:cubicBezTo>
                    <a:pt x="3442" y="9204"/>
                    <a:pt x="2918" y="9025"/>
                    <a:pt x="2489" y="8668"/>
                  </a:cubicBezTo>
                  <a:cubicBezTo>
                    <a:pt x="2096" y="8359"/>
                    <a:pt x="1810" y="7918"/>
                    <a:pt x="1668" y="7442"/>
                  </a:cubicBezTo>
                  <a:lnTo>
                    <a:pt x="2001" y="7347"/>
                  </a:lnTo>
                  <a:cubicBezTo>
                    <a:pt x="2108" y="7739"/>
                    <a:pt x="2358" y="8097"/>
                    <a:pt x="2680" y="8370"/>
                  </a:cubicBezTo>
                  <a:cubicBezTo>
                    <a:pt x="3049" y="8668"/>
                    <a:pt x="3513" y="8847"/>
                    <a:pt x="4001" y="8847"/>
                  </a:cubicBezTo>
                  <a:cubicBezTo>
                    <a:pt x="4382" y="8847"/>
                    <a:pt x="4739" y="8751"/>
                    <a:pt x="5049" y="8561"/>
                  </a:cubicBezTo>
                  <a:cubicBezTo>
                    <a:pt x="5120" y="8513"/>
                    <a:pt x="5132" y="8430"/>
                    <a:pt x="5109" y="8359"/>
                  </a:cubicBezTo>
                  <a:cubicBezTo>
                    <a:pt x="5077" y="8304"/>
                    <a:pt x="5031" y="8280"/>
                    <a:pt x="4979" y="8280"/>
                  </a:cubicBezTo>
                  <a:cubicBezTo>
                    <a:pt x="4952" y="8280"/>
                    <a:pt x="4923" y="8287"/>
                    <a:pt x="4894" y="8299"/>
                  </a:cubicBezTo>
                  <a:cubicBezTo>
                    <a:pt x="4632" y="8442"/>
                    <a:pt x="4311" y="8537"/>
                    <a:pt x="4001" y="8537"/>
                  </a:cubicBezTo>
                  <a:cubicBezTo>
                    <a:pt x="3215" y="8537"/>
                    <a:pt x="2513" y="8001"/>
                    <a:pt x="2299" y="7239"/>
                  </a:cubicBezTo>
                  <a:lnTo>
                    <a:pt x="2596" y="7144"/>
                  </a:lnTo>
                  <a:cubicBezTo>
                    <a:pt x="2858" y="7073"/>
                    <a:pt x="3049" y="6823"/>
                    <a:pt x="3049" y="6537"/>
                  </a:cubicBezTo>
                  <a:lnTo>
                    <a:pt x="3049" y="6013"/>
                  </a:lnTo>
                  <a:cubicBezTo>
                    <a:pt x="3346" y="6168"/>
                    <a:pt x="3680" y="6239"/>
                    <a:pt x="4037" y="6239"/>
                  </a:cubicBezTo>
                  <a:cubicBezTo>
                    <a:pt x="4394" y="6239"/>
                    <a:pt x="4716" y="6168"/>
                    <a:pt x="5013" y="6013"/>
                  </a:cubicBezTo>
                  <a:close/>
                  <a:moveTo>
                    <a:pt x="2870" y="0"/>
                  </a:moveTo>
                  <a:cubicBezTo>
                    <a:pt x="2477" y="0"/>
                    <a:pt x="2084" y="179"/>
                    <a:pt x="1799" y="477"/>
                  </a:cubicBezTo>
                  <a:cubicBezTo>
                    <a:pt x="1537" y="774"/>
                    <a:pt x="1406" y="1179"/>
                    <a:pt x="1429" y="1596"/>
                  </a:cubicBezTo>
                  <a:lnTo>
                    <a:pt x="1596" y="3251"/>
                  </a:lnTo>
                  <a:cubicBezTo>
                    <a:pt x="1358" y="3298"/>
                    <a:pt x="1144" y="3489"/>
                    <a:pt x="1132" y="3739"/>
                  </a:cubicBezTo>
                  <a:cubicBezTo>
                    <a:pt x="1120" y="3894"/>
                    <a:pt x="1168" y="4049"/>
                    <a:pt x="1263" y="4168"/>
                  </a:cubicBezTo>
                  <a:cubicBezTo>
                    <a:pt x="1370" y="4287"/>
                    <a:pt x="1525" y="4346"/>
                    <a:pt x="1680" y="4346"/>
                  </a:cubicBezTo>
                  <a:lnTo>
                    <a:pt x="1799" y="4346"/>
                  </a:lnTo>
                  <a:cubicBezTo>
                    <a:pt x="1894" y="4989"/>
                    <a:pt x="2251" y="5525"/>
                    <a:pt x="2739" y="5882"/>
                  </a:cubicBezTo>
                  <a:lnTo>
                    <a:pt x="2739" y="6585"/>
                  </a:lnTo>
                  <a:cubicBezTo>
                    <a:pt x="2739" y="6727"/>
                    <a:pt x="2632" y="6870"/>
                    <a:pt x="2501" y="6894"/>
                  </a:cubicBezTo>
                  <a:lnTo>
                    <a:pt x="810" y="7406"/>
                  </a:lnTo>
                  <a:cubicBezTo>
                    <a:pt x="322" y="7537"/>
                    <a:pt x="1" y="7978"/>
                    <a:pt x="1" y="8478"/>
                  </a:cubicBezTo>
                  <a:lnTo>
                    <a:pt x="1" y="10168"/>
                  </a:lnTo>
                  <a:cubicBezTo>
                    <a:pt x="1" y="10252"/>
                    <a:pt x="72" y="10311"/>
                    <a:pt x="144" y="10311"/>
                  </a:cubicBezTo>
                  <a:cubicBezTo>
                    <a:pt x="227" y="10311"/>
                    <a:pt x="298" y="10240"/>
                    <a:pt x="298" y="10168"/>
                  </a:cubicBezTo>
                  <a:lnTo>
                    <a:pt x="298" y="8466"/>
                  </a:lnTo>
                  <a:cubicBezTo>
                    <a:pt x="298" y="8109"/>
                    <a:pt x="537" y="7787"/>
                    <a:pt x="882" y="7680"/>
                  </a:cubicBezTo>
                  <a:lnTo>
                    <a:pt x="1370" y="7537"/>
                  </a:lnTo>
                  <a:cubicBezTo>
                    <a:pt x="1513" y="8073"/>
                    <a:pt x="1846" y="8549"/>
                    <a:pt x="2275" y="8906"/>
                  </a:cubicBezTo>
                  <a:cubicBezTo>
                    <a:pt x="2751" y="9287"/>
                    <a:pt x="3358" y="9502"/>
                    <a:pt x="3989" y="9502"/>
                  </a:cubicBezTo>
                  <a:cubicBezTo>
                    <a:pt x="4608" y="9502"/>
                    <a:pt x="5204" y="9287"/>
                    <a:pt x="5704" y="8906"/>
                  </a:cubicBezTo>
                  <a:cubicBezTo>
                    <a:pt x="6144" y="8549"/>
                    <a:pt x="6454" y="8073"/>
                    <a:pt x="6621" y="7537"/>
                  </a:cubicBezTo>
                  <a:lnTo>
                    <a:pt x="7144" y="7680"/>
                  </a:lnTo>
                  <a:cubicBezTo>
                    <a:pt x="7490" y="7787"/>
                    <a:pt x="7728" y="8097"/>
                    <a:pt x="7728" y="8466"/>
                  </a:cubicBezTo>
                  <a:lnTo>
                    <a:pt x="7728" y="10168"/>
                  </a:lnTo>
                  <a:cubicBezTo>
                    <a:pt x="7728" y="10252"/>
                    <a:pt x="7799" y="10311"/>
                    <a:pt x="7871" y="10311"/>
                  </a:cubicBezTo>
                  <a:cubicBezTo>
                    <a:pt x="7966" y="10311"/>
                    <a:pt x="8026" y="10240"/>
                    <a:pt x="8026" y="10168"/>
                  </a:cubicBezTo>
                  <a:lnTo>
                    <a:pt x="8026" y="8466"/>
                  </a:lnTo>
                  <a:cubicBezTo>
                    <a:pt x="8037" y="7966"/>
                    <a:pt x="7716" y="7525"/>
                    <a:pt x="7240" y="7382"/>
                  </a:cubicBezTo>
                  <a:lnTo>
                    <a:pt x="5537" y="6882"/>
                  </a:lnTo>
                  <a:cubicBezTo>
                    <a:pt x="5406" y="6835"/>
                    <a:pt x="5299" y="6704"/>
                    <a:pt x="5299" y="6573"/>
                  </a:cubicBezTo>
                  <a:lnTo>
                    <a:pt x="5299" y="5870"/>
                  </a:lnTo>
                  <a:cubicBezTo>
                    <a:pt x="5811" y="5525"/>
                    <a:pt x="6168" y="4977"/>
                    <a:pt x="6240" y="4334"/>
                  </a:cubicBezTo>
                  <a:lnTo>
                    <a:pt x="6323" y="4334"/>
                  </a:lnTo>
                  <a:cubicBezTo>
                    <a:pt x="6621" y="4334"/>
                    <a:pt x="6871" y="4108"/>
                    <a:pt x="6906" y="3846"/>
                  </a:cubicBezTo>
                  <a:cubicBezTo>
                    <a:pt x="6918" y="3691"/>
                    <a:pt x="6871" y="3525"/>
                    <a:pt x="6775" y="3417"/>
                  </a:cubicBezTo>
                  <a:cubicBezTo>
                    <a:pt x="6680" y="3322"/>
                    <a:pt x="6561" y="3251"/>
                    <a:pt x="6442" y="3239"/>
                  </a:cubicBezTo>
                  <a:lnTo>
                    <a:pt x="6549" y="1941"/>
                  </a:lnTo>
                  <a:cubicBezTo>
                    <a:pt x="6775" y="1727"/>
                    <a:pt x="6906" y="1453"/>
                    <a:pt x="6906" y="1120"/>
                  </a:cubicBezTo>
                  <a:cubicBezTo>
                    <a:pt x="6906" y="512"/>
                    <a:pt x="6394" y="0"/>
                    <a:pt x="578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7061135" y="2881785"/>
              <a:ext cx="20069" cy="9495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476" y="298"/>
                  </a:lnTo>
                  <a:cubicBezTo>
                    <a:pt x="560" y="298"/>
                    <a:pt x="631" y="227"/>
                    <a:pt x="631" y="155"/>
                  </a:cubicBezTo>
                  <a:cubicBezTo>
                    <a:pt x="631" y="72"/>
                    <a:pt x="572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7122740" y="2881785"/>
              <a:ext cx="19688" cy="9495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72"/>
                    <a:pt x="560" y="1"/>
                    <a:pt x="47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465;p22"/>
          <p:cNvGrpSpPr/>
          <p:nvPr/>
        </p:nvGrpSpPr>
        <p:grpSpPr>
          <a:xfrm>
            <a:off x="2708889" y="1955891"/>
            <a:ext cx="846502" cy="219533"/>
            <a:chOff x="1148448" y="2923157"/>
            <a:chExt cx="1179300" cy="384000"/>
          </a:xfrm>
        </p:grpSpPr>
        <p:sp>
          <p:nvSpPr>
            <p:cNvPr id="466" name="Google Shape;466;p22"/>
            <p:cNvSpPr/>
            <p:nvPr/>
          </p:nvSpPr>
          <p:spPr>
            <a:xfrm rot="10800000">
              <a:off x="1148448" y="2923157"/>
              <a:ext cx="1179300" cy="384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67" name="Google Shape;467;p22"/>
            <p:cNvSpPr/>
            <p:nvPr/>
          </p:nvSpPr>
          <p:spPr>
            <a:xfrm rot="-909">
              <a:off x="1170751" y="2947146"/>
              <a:ext cx="1134600" cy="3360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age (years)</a:t>
              </a:r>
              <a:endParaRPr sz="10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468" name="Google Shape;468;p22"/>
          <p:cNvGrpSpPr/>
          <p:nvPr/>
        </p:nvGrpSpPr>
        <p:grpSpPr>
          <a:xfrm>
            <a:off x="4032438" y="2212506"/>
            <a:ext cx="1209490" cy="359962"/>
            <a:chOff x="1148448" y="2923157"/>
            <a:chExt cx="1179300" cy="384000"/>
          </a:xfrm>
        </p:grpSpPr>
        <p:sp>
          <p:nvSpPr>
            <p:cNvPr id="469" name="Google Shape;469;p22"/>
            <p:cNvSpPr/>
            <p:nvPr/>
          </p:nvSpPr>
          <p:spPr>
            <a:xfrm rot="10800000">
              <a:off x="1148448" y="2923157"/>
              <a:ext cx="1179300" cy="384000"/>
            </a:xfrm>
            <a:prstGeom prst="roundRect">
              <a:avLst>
                <a:gd name="adj" fmla="val 50000"/>
              </a:avLst>
            </a:prstGeom>
            <a:solidFill>
              <a:srgbClr val="EEEEEE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70" name="Google Shape;470;p22"/>
            <p:cNvSpPr/>
            <p:nvPr/>
          </p:nvSpPr>
          <p:spPr>
            <a:xfrm rot="-909">
              <a:off x="1170795" y="2947146"/>
              <a:ext cx="1134600" cy="336000"/>
            </a:xfrm>
            <a:prstGeom prst="roundRect">
              <a:avLst>
                <a:gd name="adj" fmla="val 50000"/>
              </a:avLst>
            </a:prstGeom>
            <a:solidFill>
              <a:srgbClr val="58B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participants (n) </a:t>
              </a:r>
              <a:endParaRPr sz="11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471" name="Google Shape;471;p22"/>
          <p:cNvSpPr/>
          <p:nvPr/>
        </p:nvSpPr>
        <p:spPr>
          <a:xfrm rot="10800000">
            <a:off x="5729429" y="1877881"/>
            <a:ext cx="932400" cy="29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2" name="Google Shape;472;p22"/>
          <p:cNvSpPr/>
          <p:nvPr/>
        </p:nvSpPr>
        <p:spPr>
          <a:xfrm rot="-1149">
            <a:off x="5746974" y="1896237"/>
            <a:ext cx="897300" cy="2604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conditions</a:t>
            </a:r>
            <a:endParaRPr sz="16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473" name="Google Shape;473;p22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2"/>
          <p:cNvSpPr txBox="1">
            <a:spLocks noGrp="1"/>
          </p:cNvSpPr>
          <p:nvPr>
            <p:ph type="title"/>
          </p:nvPr>
        </p:nvSpPr>
        <p:spPr>
          <a:xfrm>
            <a:off x="146613" y="171333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What about the participants?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" name="What_about_the_participa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4677" y="1675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3"/>
          <p:cNvSpPr/>
          <p:nvPr/>
        </p:nvSpPr>
        <p:spPr>
          <a:xfrm>
            <a:off x="1162426" y="1580834"/>
            <a:ext cx="719010" cy="698491"/>
          </a:xfrm>
          <a:custGeom>
            <a:avLst/>
            <a:gdLst/>
            <a:ahLst/>
            <a:cxnLst/>
            <a:rect l="l" t="t" r="r" b="b"/>
            <a:pathLst>
              <a:path w="25695" h="25694" extrusionOk="0">
                <a:moveTo>
                  <a:pt x="12848" y="0"/>
                </a:moveTo>
                <a:cubicBezTo>
                  <a:pt x="5752" y="0"/>
                  <a:pt x="1" y="5751"/>
                  <a:pt x="1" y="12847"/>
                </a:cubicBezTo>
                <a:cubicBezTo>
                  <a:pt x="1" y="19943"/>
                  <a:pt x="5752" y="25694"/>
                  <a:pt x="12848" y="25694"/>
                </a:cubicBezTo>
                <a:cubicBezTo>
                  <a:pt x="19944" y="25694"/>
                  <a:pt x="25695" y="19943"/>
                  <a:pt x="25695" y="12847"/>
                </a:cubicBezTo>
                <a:cubicBezTo>
                  <a:pt x="25695" y="5751"/>
                  <a:pt x="19944" y="0"/>
                  <a:pt x="128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3"/>
          <p:cNvSpPr/>
          <p:nvPr/>
        </p:nvSpPr>
        <p:spPr>
          <a:xfrm>
            <a:off x="1212061" y="1628729"/>
            <a:ext cx="619728" cy="602365"/>
          </a:xfrm>
          <a:custGeom>
            <a:avLst/>
            <a:gdLst/>
            <a:ahLst/>
            <a:cxnLst/>
            <a:rect l="l" t="t" r="r" b="b"/>
            <a:pathLst>
              <a:path w="22147" h="22158" extrusionOk="0">
                <a:moveTo>
                  <a:pt x="11074" y="0"/>
                </a:moveTo>
                <a:cubicBezTo>
                  <a:pt x="4954" y="0"/>
                  <a:pt x="1" y="4965"/>
                  <a:pt x="1" y="11085"/>
                </a:cubicBezTo>
                <a:cubicBezTo>
                  <a:pt x="1" y="17193"/>
                  <a:pt x="4954" y="22158"/>
                  <a:pt x="11074" y="22158"/>
                </a:cubicBezTo>
                <a:cubicBezTo>
                  <a:pt x="17193" y="22158"/>
                  <a:pt x="22146" y="17193"/>
                  <a:pt x="22146" y="11085"/>
                </a:cubicBezTo>
                <a:cubicBezTo>
                  <a:pt x="22146" y="4965"/>
                  <a:pt x="17193" y="0"/>
                  <a:pt x="110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3"/>
          <p:cNvSpPr/>
          <p:nvPr/>
        </p:nvSpPr>
        <p:spPr>
          <a:xfrm>
            <a:off x="828315" y="2196838"/>
            <a:ext cx="1387231" cy="271778"/>
          </a:xfrm>
          <a:custGeom>
            <a:avLst/>
            <a:gdLst/>
            <a:ahLst/>
            <a:cxnLst/>
            <a:rect l="l" t="t" r="r" b="b"/>
            <a:pathLst>
              <a:path w="35303" h="8073" extrusionOk="0">
                <a:moveTo>
                  <a:pt x="4025" y="0"/>
                </a:moveTo>
                <a:cubicBezTo>
                  <a:pt x="1798" y="0"/>
                  <a:pt x="0" y="1810"/>
                  <a:pt x="0" y="4037"/>
                </a:cubicBezTo>
                <a:cubicBezTo>
                  <a:pt x="0" y="6263"/>
                  <a:pt x="1798" y="8073"/>
                  <a:pt x="4025" y="8073"/>
                </a:cubicBezTo>
                <a:lnTo>
                  <a:pt x="31278" y="8073"/>
                </a:lnTo>
                <a:cubicBezTo>
                  <a:pt x="33504" y="8073"/>
                  <a:pt x="35302" y="6263"/>
                  <a:pt x="35302" y="4037"/>
                </a:cubicBezTo>
                <a:cubicBezTo>
                  <a:pt x="35302" y="1810"/>
                  <a:pt x="33504" y="0"/>
                  <a:pt x="31278" y="0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Cancer</a:t>
            </a:r>
            <a:r>
              <a:rPr lang="en-US" sz="15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3"/>
          <p:cNvSpPr/>
          <p:nvPr/>
        </p:nvSpPr>
        <p:spPr>
          <a:xfrm>
            <a:off x="1270705" y="1685675"/>
            <a:ext cx="502762" cy="488460"/>
          </a:xfrm>
          <a:custGeom>
            <a:avLst/>
            <a:gdLst/>
            <a:ahLst/>
            <a:cxnLst/>
            <a:rect l="l" t="t" r="r" b="b"/>
            <a:pathLst>
              <a:path w="17967" h="17968" extrusionOk="0">
                <a:moveTo>
                  <a:pt x="8978" y="1"/>
                </a:moveTo>
                <a:cubicBezTo>
                  <a:pt x="4013" y="1"/>
                  <a:pt x="0" y="4025"/>
                  <a:pt x="0" y="8990"/>
                </a:cubicBezTo>
                <a:cubicBezTo>
                  <a:pt x="0" y="13943"/>
                  <a:pt x="4013" y="17967"/>
                  <a:pt x="8978" y="17967"/>
                </a:cubicBezTo>
                <a:cubicBezTo>
                  <a:pt x="13943" y="17967"/>
                  <a:pt x="17967" y="13943"/>
                  <a:pt x="17967" y="8990"/>
                </a:cubicBezTo>
                <a:cubicBezTo>
                  <a:pt x="17967" y="4025"/>
                  <a:pt x="13943" y="1"/>
                  <a:pt x="897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3"/>
          <p:cNvSpPr/>
          <p:nvPr/>
        </p:nvSpPr>
        <p:spPr>
          <a:xfrm>
            <a:off x="1288535" y="1702990"/>
            <a:ext cx="467112" cy="453826"/>
          </a:xfrm>
          <a:custGeom>
            <a:avLst/>
            <a:gdLst/>
            <a:ahLst/>
            <a:cxnLst/>
            <a:rect l="l" t="t" r="r" b="b"/>
            <a:pathLst>
              <a:path w="16693" h="16694" extrusionOk="0">
                <a:moveTo>
                  <a:pt x="8347" y="1"/>
                </a:moveTo>
                <a:cubicBezTo>
                  <a:pt x="3739" y="1"/>
                  <a:pt x="0" y="3739"/>
                  <a:pt x="0" y="8347"/>
                </a:cubicBezTo>
                <a:cubicBezTo>
                  <a:pt x="0" y="12955"/>
                  <a:pt x="3739" y="16693"/>
                  <a:pt x="8347" y="16693"/>
                </a:cubicBezTo>
                <a:cubicBezTo>
                  <a:pt x="12954" y="16693"/>
                  <a:pt x="16693" y="12955"/>
                  <a:pt x="16693" y="8347"/>
                </a:cubicBezTo>
                <a:cubicBezTo>
                  <a:pt x="16693" y="3739"/>
                  <a:pt x="12954" y="1"/>
                  <a:pt x="8347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3"/>
          <p:cNvSpPr/>
          <p:nvPr/>
        </p:nvSpPr>
        <p:spPr>
          <a:xfrm>
            <a:off x="1369968" y="1747451"/>
            <a:ext cx="281224" cy="367731"/>
          </a:xfrm>
          <a:custGeom>
            <a:avLst/>
            <a:gdLst/>
            <a:ahLst/>
            <a:cxnLst/>
            <a:rect l="l" t="t" r="r" b="b"/>
            <a:pathLst>
              <a:path w="10050" h="13527" extrusionOk="0">
                <a:moveTo>
                  <a:pt x="5430" y="1"/>
                </a:moveTo>
                <a:cubicBezTo>
                  <a:pt x="2906" y="13"/>
                  <a:pt x="870" y="2061"/>
                  <a:pt x="870" y="4585"/>
                </a:cubicBezTo>
                <a:cubicBezTo>
                  <a:pt x="870" y="4609"/>
                  <a:pt x="870" y="4632"/>
                  <a:pt x="870" y="4656"/>
                </a:cubicBezTo>
                <a:lnTo>
                  <a:pt x="870" y="5132"/>
                </a:lnTo>
                <a:lnTo>
                  <a:pt x="0" y="7502"/>
                </a:lnTo>
                <a:lnTo>
                  <a:pt x="965" y="7502"/>
                </a:lnTo>
                <a:lnTo>
                  <a:pt x="965" y="9312"/>
                </a:lnTo>
                <a:cubicBezTo>
                  <a:pt x="965" y="10121"/>
                  <a:pt x="1620" y="10776"/>
                  <a:pt x="2441" y="10776"/>
                </a:cubicBezTo>
                <a:lnTo>
                  <a:pt x="3715" y="10776"/>
                </a:lnTo>
                <a:lnTo>
                  <a:pt x="3715" y="12836"/>
                </a:lnTo>
                <a:cubicBezTo>
                  <a:pt x="3715" y="13217"/>
                  <a:pt x="4799" y="13526"/>
                  <a:pt x="6132" y="13526"/>
                </a:cubicBezTo>
                <a:cubicBezTo>
                  <a:pt x="7466" y="13526"/>
                  <a:pt x="8549" y="13217"/>
                  <a:pt x="8549" y="12836"/>
                </a:cubicBezTo>
                <a:lnTo>
                  <a:pt x="8549" y="9097"/>
                </a:lnTo>
                <a:cubicBezTo>
                  <a:pt x="8549" y="8454"/>
                  <a:pt x="8752" y="7823"/>
                  <a:pt x="9133" y="7299"/>
                </a:cubicBezTo>
                <a:cubicBezTo>
                  <a:pt x="9716" y="6514"/>
                  <a:pt x="10049" y="5525"/>
                  <a:pt x="10025" y="4466"/>
                </a:cubicBezTo>
                <a:cubicBezTo>
                  <a:pt x="9966" y="1989"/>
                  <a:pt x="7906" y="1"/>
                  <a:pt x="5430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3"/>
          <p:cNvSpPr/>
          <p:nvPr/>
        </p:nvSpPr>
        <p:spPr>
          <a:xfrm>
            <a:off x="6964045" y="1580836"/>
            <a:ext cx="704750" cy="704750"/>
          </a:xfrm>
          <a:custGeom>
            <a:avLst/>
            <a:gdLst/>
            <a:ahLst/>
            <a:cxnLst/>
            <a:rect l="l" t="t" r="r" b="b"/>
            <a:pathLst>
              <a:path w="25695" h="25695" extrusionOk="0">
                <a:moveTo>
                  <a:pt x="12847" y="1"/>
                </a:moveTo>
                <a:cubicBezTo>
                  <a:pt x="5751" y="1"/>
                  <a:pt x="1" y="5752"/>
                  <a:pt x="1" y="12848"/>
                </a:cubicBezTo>
                <a:cubicBezTo>
                  <a:pt x="1" y="19944"/>
                  <a:pt x="5751" y="25695"/>
                  <a:pt x="12847" y="25695"/>
                </a:cubicBezTo>
                <a:cubicBezTo>
                  <a:pt x="19944" y="25695"/>
                  <a:pt x="25694" y="19944"/>
                  <a:pt x="25694" y="12848"/>
                </a:cubicBezTo>
                <a:cubicBezTo>
                  <a:pt x="25694" y="5752"/>
                  <a:pt x="19944" y="1"/>
                  <a:pt x="12847" y="1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3"/>
          <p:cNvSpPr/>
          <p:nvPr/>
        </p:nvSpPr>
        <p:spPr>
          <a:xfrm>
            <a:off x="7012698" y="1629187"/>
            <a:ext cx="607437" cy="607739"/>
          </a:xfrm>
          <a:custGeom>
            <a:avLst/>
            <a:gdLst/>
            <a:ahLst/>
            <a:cxnLst/>
            <a:rect l="l" t="t" r="r" b="b"/>
            <a:pathLst>
              <a:path w="22147" h="22158" extrusionOk="0">
                <a:moveTo>
                  <a:pt x="11073" y="0"/>
                </a:moveTo>
                <a:cubicBezTo>
                  <a:pt x="4954" y="0"/>
                  <a:pt x="1" y="4965"/>
                  <a:pt x="1" y="11085"/>
                </a:cubicBezTo>
                <a:cubicBezTo>
                  <a:pt x="1" y="17193"/>
                  <a:pt x="4954" y="22158"/>
                  <a:pt x="11073" y="22158"/>
                </a:cubicBezTo>
                <a:cubicBezTo>
                  <a:pt x="17193" y="22158"/>
                  <a:pt x="22146" y="17193"/>
                  <a:pt x="22146" y="11085"/>
                </a:cubicBezTo>
                <a:cubicBezTo>
                  <a:pt x="22146" y="4965"/>
                  <a:pt x="17193" y="0"/>
                  <a:pt x="11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3"/>
          <p:cNvSpPr/>
          <p:nvPr/>
        </p:nvSpPr>
        <p:spPr>
          <a:xfrm>
            <a:off x="6721576" y="2174225"/>
            <a:ext cx="1177233" cy="274220"/>
          </a:xfrm>
          <a:custGeom>
            <a:avLst/>
            <a:gdLst/>
            <a:ahLst/>
            <a:cxnLst/>
            <a:rect l="l" t="t" r="r" b="b"/>
            <a:pathLst>
              <a:path w="35302" h="8073" extrusionOk="0">
                <a:moveTo>
                  <a:pt x="4024" y="0"/>
                </a:moveTo>
                <a:cubicBezTo>
                  <a:pt x="1798" y="0"/>
                  <a:pt x="0" y="1810"/>
                  <a:pt x="0" y="4036"/>
                </a:cubicBezTo>
                <a:cubicBezTo>
                  <a:pt x="0" y="6263"/>
                  <a:pt x="1798" y="8073"/>
                  <a:pt x="4024" y="8073"/>
                </a:cubicBezTo>
                <a:lnTo>
                  <a:pt x="31278" y="8073"/>
                </a:lnTo>
                <a:cubicBezTo>
                  <a:pt x="33504" y="8073"/>
                  <a:pt x="35302" y="6263"/>
                  <a:pt x="35302" y="4036"/>
                </a:cubicBezTo>
                <a:cubicBezTo>
                  <a:pt x="35302" y="1810"/>
                  <a:pt x="33504" y="0"/>
                  <a:pt x="31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PTSD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9" name="Google Shape;489;p23"/>
          <p:cNvSpPr/>
          <p:nvPr/>
        </p:nvSpPr>
        <p:spPr>
          <a:xfrm>
            <a:off x="7070181" y="1686643"/>
            <a:ext cx="492790" cy="492790"/>
          </a:xfrm>
          <a:custGeom>
            <a:avLst/>
            <a:gdLst/>
            <a:ahLst/>
            <a:cxnLst/>
            <a:rect l="l" t="t" r="r" b="b"/>
            <a:pathLst>
              <a:path w="17967" h="17967" extrusionOk="0">
                <a:moveTo>
                  <a:pt x="8977" y="1"/>
                </a:moveTo>
                <a:cubicBezTo>
                  <a:pt x="4013" y="1"/>
                  <a:pt x="0" y="4025"/>
                  <a:pt x="0" y="8990"/>
                </a:cubicBezTo>
                <a:cubicBezTo>
                  <a:pt x="0" y="13943"/>
                  <a:pt x="4013" y="17967"/>
                  <a:pt x="8977" y="17967"/>
                </a:cubicBezTo>
                <a:cubicBezTo>
                  <a:pt x="13942" y="17967"/>
                  <a:pt x="17967" y="13943"/>
                  <a:pt x="17967" y="8990"/>
                </a:cubicBezTo>
                <a:cubicBezTo>
                  <a:pt x="17967" y="4025"/>
                  <a:pt x="13942" y="1"/>
                  <a:pt x="8977" y="1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3"/>
          <p:cNvSpPr/>
          <p:nvPr/>
        </p:nvSpPr>
        <p:spPr>
          <a:xfrm>
            <a:off x="7087512" y="1704277"/>
            <a:ext cx="457847" cy="457847"/>
          </a:xfrm>
          <a:custGeom>
            <a:avLst/>
            <a:gdLst/>
            <a:ahLst/>
            <a:cxnLst/>
            <a:rect l="l" t="t" r="r" b="b"/>
            <a:pathLst>
              <a:path w="16693" h="16693" extrusionOk="0">
                <a:moveTo>
                  <a:pt x="8346" y="0"/>
                </a:moveTo>
                <a:cubicBezTo>
                  <a:pt x="3739" y="0"/>
                  <a:pt x="0" y="3739"/>
                  <a:pt x="0" y="8347"/>
                </a:cubicBezTo>
                <a:cubicBezTo>
                  <a:pt x="0" y="12954"/>
                  <a:pt x="3739" y="16693"/>
                  <a:pt x="8346" y="16693"/>
                </a:cubicBezTo>
                <a:cubicBezTo>
                  <a:pt x="12954" y="16693"/>
                  <a:pt x="16693" y="12954"/>
                  <a:pt x="16693" y="8347"/>
                </a:cubicBezTo>
                <a:cubicBezTo>
                  <a:pt x="16693" y="3739"/>
                  <a:pt x="12954" y="0"/>
                  <a:pt x="83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3"/>
          <p:cNvSpPr/>
          <p:nvPr/>
        </p:nvSpPr>
        <p:spPr>
          <a:xfrm>
            <a:off x="7163335" y="1745696"/>
            <a:ext cx="275619" cy="371012"/>
          </a:xfrm>
          <a:custGeom>
            <a:avLst/>
            <a:gdLst/>
            <a:ahLst/>
            <a:cxnLst/>
            <a:rect l="l" t="t" r="r" b="b"/>
            <a:pathLst>
              <a:path w="10049" h="13527" extrusionOk="0">
                <a:moveTo>
                  <a:pt x="5429" y="1"/>
                </a:moveTo>
                <a:cubicBezTo>
                  <a:pt x="2905" y="13"/>
                  <a:pt x="869" y="2061"/>
                  <a:pt x="869" y="4585"/>
                </a:cubicBezTo>
                <a:cubicBezTo>
                  <a:pt x="869" y="4609"/>
                  <a:pt x="869" y="4632"/>
                  <a:pt x="869" y="4656"/>
                </a:cubicBezTo>
                <a:lnTo>
                  <a:pt x="869" y="5132"/>
                </a:lnTo>
                <a:lnTo>
                  <a:pt x="0" y="7502"/>
                </a:lnTo>
                <a:lnTo>
                  <a:pt x="965" y="7502"/>
                </a:lnTo>
                <a:lnTo>
                  <a:pt x="965" y="9312"/>
                </a:lnTo>
                <a:cubicBezTo>
                  <a:pt x="965" y="10121"/>
                  <a:pt x="1619" y="10776"/>
                  <a:pt x="2441" y="10776"/>
                </a:cubicBezTo>
                <a:lnTo>
                  <a:pt x="3715" y="10776"/>
                </a:lnTo>
                <a:lnTo>
                  <a:pt x="3715" y="12836"/>
                </a:lnTo>
                <a:cubicBezTo>
                  <a:pt x="3715" y="13217"/>
                  <a:pt x="4798" y="13526"/>
                  <a:pt x="6132" y="13526"/>
                </a:cubicBezTo>
                <a:cubicBezTo>
                  <a:pt x="7465" y="13526"/>
                  <a:pt x="8549" y="13217"/>
                  <a:pt x="8549" y="12836"/>
                </a:cubicBezTo>
                <a:lnTo>
                  <a:pt x="8549" y="9097"/>
                </a:lnTo>
                <a:cubicBezTo>
                  <a:pt x="8549" y="8454"/>
                  <a:pt x="8751" y="7823"/>
                  <a:pt x="9132" y="7299"/>
                </a:cubicBezTo>
                <a:cubicBezTo>
                  <a:pt x="9716" y="6514"/>
                  <a:pt x="10049" y="5525"/>
                  <a:pt x="10025" y="4466"/>
                </a:cubicBezTo>
                <a:cubicBezTo>
                  <a:pt x="9966" y="1989"/>
                  <a:pt x="7906" y="1"/>
                  <a:pt x="5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3"/>
          <p:cNvSpPr/>
          <p:nvPr/>
        </p:nvSpPr>
        <p:spPr>
          <a:xfrm>
            <a:off x="1514475" y="996450"/>
            <a:ext cx="2045709" cy="404567"/>
          </a:xfrm>
          <a:custGeom>
            <a:avLst/>
            <a:gdLst/>
            <a:ahLst/>
            <a:cxnLst/>
            <a:rect l="l" t="t" r="r" b="b"/>
            <a:pathLst>
              <a:path w="44179" h="16328" extrusionOk="0">
                <a:moveTo>
                  <a:pt x="0" y="16328"/>
                </a:moveTo>
                <a:lnTo>
                  <a:pt x="0" y="0"/>
                </a:lnTo>
                <a:lnTo>
                  <a:pt x="44179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23"/>
          <p:cNvSpPr/>
          <p:nvPr/>
        </p:nvSpPr>
        <p:spPr>
          <a:xfrm flipH="1">
            <a:off x="4932067" y="936700"/>
            <a:ext cx="2380033" cy="404567"/>
          </a:xfrm>
          <a:custGeom>
            <a:avLst/>
            <a:gdLst/>
            <a:ahLst/>
            <a:cxnLst/>
            <a:rect l="l" t="t" r="r" b="b"/>
            <a:pathLst>
              <a:path w="44179" h="16328" extrusionOk="0">
                <a:moveTo>
                  <a:pt x="0" y="16328"/>
                </a:moveTo>
                <a:lnTo>
                  <a:pt x="0" y="0"/>
                </a:lnTo>
                <a:lnTo>
                  <a:pt x="44179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494" name="Google Shape;494;p23"/>
          <p:cNvGrpSpPr/>
          <p:nvPr/>
        </p:nvGrpSpPr>
        <p:grpSpPr>
          <a:xfrm>
            <a:off x="3267946" y="448235"/>
            <a:ext cx="2183826" cy="1451315"/>
            <a:chOff x="3306009" y="448235"/>
            <a:chExt cx="2183826" cy="1451315"/>
          </a:xfrm>
        </p:grpSpPr>
        <p:grpSp>
          <p:nvGrpSpPr>
            <p:cNvPr id="495" name="Google Shape;495;p23"/>
            <p:cNvGrpSpPr/>
            <p:nvPr/>
          </p:nvGrpSpPr>
          <p:grpSpPr>
            <a:xfrm>
              <a:off x="3306009" y="448235"/>
              <a:ext cx="2183826" cy="1134865"/>
              <a:chOff x="3306009" y="448235"/>
              <a:chExt cx="2183826" cy="1134865"/>
            </a:xfrm>
          </p:grpSpPr>
          <p:grpSp>
            <p:nvGrpSpPr>
              <p:cNvPr id="496" name="Google Shape;496;p23"/>
              <p:cNvGrpSpPr/>
              <p:nvPr/>
            </p:nvGrpSpPr>
            <p:grpSpPr>
              <a:xfrm>
                <a:off x="3306009" y="448235"/>
                <a:ext cx="2183826" cy="1134865"/>
                <a:chOff x="2891109" y="1162085"/>
                <a:chExt cx="2183826" cy="1134865"/>
              </a:xfrm>
            </p:grpSpPr>
            <p:sp>
              <p:nvSpPr>
                <p:cNvPr id="497" name="Google Shape;497;p23"/>
                <p:cNvSpPr/>
                <p:nvPr/>
              </p:nvSpPr>
              <p:spPr>
                <a:xfrm>
                  <a:off x="3419475" y="1162085"/>
                  <a:ext cx="973183" cy="973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82" h="35482" extrusionOk="0">
                      <a:moveTo>
                        <a:pt x="17741" y="1"/>
                      </a:moveTo>
                      <a:cubicBezTo>
                        <a:pt x="7942" y="1"/>
                        <a:pt x="1" y="7942"/>
                        <a:pt x="1" y="17741"/>
                      </a:cubicBezTo>
                      <a:cubicBezTo>
                        <a:pt x="1" y="27540"/>
                        <a:pt x="7942" y="35481"/>
                        <a:pt x="17741" y="35481"/>
                      </a:cubicBezTo>
                      <a:cubicBezTo>
                        <a:pt x="27540" y="35481"/>
                        <a:pt x="35481" y="27540"/>
                        <a:pt x="35481" y="17741"/>
                      </a:cubicBezTo>
                      <a:cubicBezTo>
                        <a:pt x="35481" y="7942"/>
                        <a:pt x="27540" y="1"/>
                        <a:pt x="177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23"/>
                <p:cNvSpPr/>
                <p:nvPr/>
              </p:nvSpPr>
              <p:spPr>
                <a:xfrm>
                  <a:off x="3486749" y="1229359"/>
                  <a:ext cx="838623" cy="838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6" h="30576" extrusionOk="0">
                      <a:moveTo>
                        <a:pt x="15288" y="0"/>
                      </a:moveTo>
                      <a:cubicBezTo>
                        <a:pt x="6847" y="0"/>
                        <a:pt x="1" y="6846"/>
                        <a:pt x="1" y="15288"/>
                      </a:cubicBezTo>
                      <a:cubicBezTo>
                        <a:pt x="1" y="23729"/>
                        <a:pt x="6847" y="30575"/>
                        <a:pt x="15288" y="30575"/>
                      </a:cubicBezTo>
                      <a:cubicBezTo>
                        <a:pt x="23730" y="30575"/>
                        <a:pt x="30576" y="23729"/>
                        <a:pt x="30576" y="15288"/>
                      </a:cubicBezTo>
                      <a:cubicBezTo>
                        <a:pt x="30576" y="6846"/>
                        <a:pt x="23730" y="0"/>
                        <a:pt x="1528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23"/>
                <p:cNvSpPr/>
                <p:nvPr/>
              </p:nvSpPr>
              <p:spPr>
                <a:xfrm>
                  <a:off x="2891109" y="1991600"/>
                  <a:ext cx="2183826" cy="30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7" h="11133" extrusionOk="0">
                      <a:moveTo>
                        <a:pt x="5573" y="0"/>
                      </a:moveTo>
                      <a:cubicBezTo>
                        <a:pt x="2501" y="0"/>
                        <a:pt x="0" y="2501"/>
                        <a:pt x="0" y="5573"/>
                      </a:cubicBezTo>
                      <a:cubicBezTo>
                        <a:pt x="0" y="8644"/>
                        <a:pt x="2501" y="11133"/>
                        <a:pt x="5573" y="11133"/>
                      </a:cubicBezTo>
                      <a:lnTo>
                        <a:pt x="43184" y="11133"/>
                      </a:lnTo>
                      <a:cubicBezTo>
                        <a:pt x="46256" y="11133"/>
                        <a:pt x="48757" y="8644"/>
                        <a:pt x="48757" y="5573"/>
                      </a:cubicBezTo>
                      <a:cubicBezTo>
                        <a:pt x="48757" y="2501"/>
                        <a:pt x="46256" y="0"/>
                        <a:pt x="431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Life-Altering Conditions</a:t>
                  </a: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23"/>
                <p:cNvSpPr/>
                <p:nvPr/>
              </p:nvSpPr>
              <p:spPr>
                <a:xfrm>
                  <a:off x="3565762" y="1308372"/>
                  <a:ext cx="680257" cy="680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02" h="24814" extrusionOk="0">
                      <a:moveTo>
                        <a:pt x="12407" y="1"/>
                      </a:moveTo>
                      <a:cubicBezTo>
                        <a:pt x="5561" y="1"/>
                        <a:pt x="1" y="5561"/>
                        <a:pt x="1" y="12407"/>
                      </a:cubicBezTo>
                      <a:cubicBezTo>
                        <a:pt x="1" y="19253"/>
                        <a:pt x="5561" y="24813"/>
                        <a:pt x="12407" y="24813"/>
                      </a:cubicBezTo>
                      <a:cubicBezTo>
                        <a:pt x="19253" y="24813"/>
                        <a:pt x="24802" y="19253"/>
                        <a:pt x="24802" y="12407"/>
                      </a:cubicBezTo>
                      <a:cubicBezTo>
                        <a:pt x="24802" y="5561"/>
                        <a:pt x="19253" y="1"/>
                        <a:pt x="1240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23"/>
                <p:cNvSpPr/>
                <p:nvPr/>
              </p:nvSpPr>
              <p:spPr>
                <a:xfrm>
                  <a:off x="3590099" y="1332546"/>
                  <a:ext cx="631930" cy="632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0" h="23052" extrusionOk="0">
                      <a:moveTo>
                        <a:pt x="11526" y="1"/>
                      </a:moveTo>
                      <a:cubicBezTo>
                        <a:pt x="5156" y="1"/>
                        <a:pt x="1" y="5168"/>
                        <a:pt x="1" y="11526"/>
                      </a:cubicBezTo>
                      <a:cubicBezTo>
                        <a:pt x="1" y="17884"/>
                        <a:pt x="5156" y="23051"/>
                        <a:pt x="11526" y="23051"/>
                      </a:cubicBezTo>
                      <a:cubicBezTo>
                        <a:pt x="17884" y="23051"/>
                        <a:pt x="23040" y="17884"/>
                        <a:pt x="23040" y="11526"/>
                      </a:cubicBezTo>
                      <a:cubicBezTo>
                        <a:pt x="23040" y="5168"/>
                        <a:pt x="17884" y="1"/>
                        <a:pt x="1152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02" name="Google Shape;502;p23"/>
              <p:cNvSpPr/>
              <p:nvPr/>
            </p:nvSpPr>
            <p:spPr>
              <a:xfrm>
                <a:off x="4116500" y="677456"/>
                <a:ext cx="383080" cy="514677"/>
              </a:xfrm>
              <a:custGeom>
                <a:avLst/>
                <a:gdLst/>
                <a:ahLst/>
                <a:cxnLst/>
                <a:rect l="l" t="t" r="r" b="b"/>
                <a:pathLst>
                  <a:path w="13967" h="18765" extrusionOk="0">
                    <a:moveTo>
                      <a:pt x="7560" y="1"/>
                    </a:moveTo>
                    <a:cubicBezTo>
                      <a:pt x="7552" y="1"/>
                      <a:pt x="7545" y="1"/>
                      <a:pt x="7538" y="1"/>
                    </a:cubicBezTo>
                    <a:cubicBezTo>
                      <a:pt x="4037" y="13"/>
                      <a:pt x="1203" y="2858"/>
                      <a:pt x="1203" y="6359"/>
                    </a:cubicBezTo>
                    <a:cubicBezTo>
                      <a:pt x="1203" y="6394"/>
                      <a:pt x="1203" y="6418"/>
                      <a:pt x="1203" y="6454"/>
                    </a:cubicBezTo>
                    <a:lnTo>
                      <a:pt x="1203" y="7121"/>
                    </a:lnTo>
                    <a:lnTo>
                      <a:pt x="1" y="10407"/>
                    </a:lnTo>
                    <a:lnTo>
                      <a:pt x="1346" y="10407"/>
                    </a:lnTo>
                    <a:lnTo>
                      <a:pt x="1346" y="12907"/>
                    </a:lnTo>
                    <a:cubicBezTo>
                      <a:pt x="1346" y="14038"/>
                      <a:pt x="2251" y="14955"/>
                      <a:pt x="3382" y="14955"/>
                    </a:cubicBezTo>
                    <a:lnTo>
                      <a:pt x="5156" y="14955"/>
                    </a:lnTo>
                    <a:lnTo>
                      <a:pt x="5156" y="17812"/>
                    </a:lnTo>
                    <a:cubicBezTo>
                      <a:pt x="5156" y="18336"/>
                      <a:pt x="6668" y="18765"/>
                      <a:pt x="8514" y="18765"/>
                    </a:cubicBezTo>
                    <a:cubicBezTo>
                      <a:pt x="10371" y="18765"/>
                      <a:pt x="11871" y="18336"/>
                      <a:pt x="11871" y="17812"/>
                    </a:cubicBezTo>
                    <a:lnTo>
                      <a:pt x="11871" y="12621"/>
                    </a:lnTo>
                    <a:cubicBezTo>
                      <a:pt x="11871" y="11728"/>
                      <a:pt x="12157" y="10847"/>
                      <a:pt x="12681" y="10133"/>
                    </a:cubicBezTo>
                    <a:cubicBezTo>
                      <a:pt x="13503" y="9038"/>
                      <a:pt x="13967" y="7668"/>
                      <a:pt x="13919" y="6180"/>
                    </a:cubicBezTo>
                    <a:cubicBezTo>
                      <a:pt x="13836" y="2758"/>
                      <a:pt x="10991" y="1"/>
                      <a:pt x="7560" y="1"/>
                    </a:cubicBezTo>
                    <a:close/>
                  </a:path>
                </a:pathLst>
              </a:custGeom>
              <a:solidFill>
                <a:srgbClr val="58B7DD">
                  <a:alpha val="2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03" name="Google Shape;503;p23"/>
            <p:cNvCxnSpPr/>
            <p:nvPr/>
          </p:nvCxnSpPr>
          <p:spPr>
            <a:xfrm>
              <a:off x="4310438" y="1609450"/>
              <a:ext cx="600" cy="290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04" name="Google Shape;504;p23"/>
          <p:cNvSpPr txBox="1"/>
          <p:nvPr/>
        </p:nvSpPr>
        <p:spPr>
          <a:xfrm>
            <a:off x="315460" y="2550312"/>
            <a:ext cx="1626600" cy="23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Bone marrow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Bowel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Breast</a:t>
            </a: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1300" b="0" i="0" u="none" strike="noStrike" cap="none" baseline="30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Cervical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Colorectal</a:t>
            </a: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1300" b="0" i="0" u="none" strike="noStrike" cap="none" baseline="30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Endometrial/uterine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Fallopian tube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Gynecological</a:t>
            </a:r>
            <a:endParaRPr sz="1300" b="1" i="0" u="none" strike="noStrike" cap="none" baseline="300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Leiomyosarcoma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5" name="Google Shape;505;p23"/>
          <p:cNvSpPr txBox="1"/>
          <p:nvPr/>
        </p:nvSpPr>
        <p:spPr>
          <a:xfrm>
            <a:off x="1719149" y="2550311"/>
            <a:ext cx="986700" cy="20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Leukemia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Melanoma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Myeloma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Ovarian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Prostate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Skin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Testicular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 Vulvar</a:t>
            </a: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6" name="Google Shape;506;p23"/>
          <p:cNvSpPr/>
          <p:nvPr/>
        </p:nvSpPr>
        <p:spPr>
          <a:xfrm>
            <a:off x="256181" y="2582391"/>
            <a:ext cx="2608500" cy="1995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7" name="Google Shape;507;p23"/>
          <p:cNvSpPr/>
          <p:nvPr/>
        </p:nvSpPr>
        <p:spPr>
          <a:xfrm flipH="1">
            <a:off x="7706678" y="2035800"/>
            <a:ext cx="779097" cy="514659"/>
          </a:xfrm>
          <a:custGeom>
            <a:avLst/>
            <a:gdLst/>
            <a:ahLst/>
            <a:cxnLst/>
            <a:rect l="l" t="t" r="r" b="b"/>
            <a:pathLst>
              <a:path w="44179" h="16328" extrusionOk="0">
                <a:moveTo>
                  <a:pt x="0" y="16328"/>
                </a:moveTo>
                <a:lnTo>
                  <a:pt x="0" y="0"/>
                </a:lnTo>
                <a:lnTo>
                  <a:pt x="44179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p23"/>
          <p:cNvSpPr/>
          <p:nvPr/>
        </p:nvSpPr>
        <p:spPr>
          <a:xfrm>
            <a:off x="6147100" y="2046725"/>
            <a:ext cx="779097" cy="492820"/>
          </a:xfrm>
          <a:custGeom>
            <a:avLst/>
            <a:gdLst/>
            <a:ahLst/>
            <a:cxnLst/>
            <a:rect l="l" t="t" r="r" b="b"/>
            <a:pathLst>
              <a:path w="44179" h="16328" extrusionOk="0">
                <a:moveTo>
                  <a:pt x="0" y="16328"/>
                </a:moveTo>
                <a:lnTo>
                  <a:pt x="0" y="0"/>
                </a:lnTo>
                <a:lnTo>
                  <a:pt x="44179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23"/>
          <p:cNvSpPr/>
          <p:nvPr/>
        </p:nvSpPr>
        <p:spPr>
          <a:xfrm>
            <a:off x="5688716" y="2909069"/>
            <a:ext cx="1032848" cy="274220"/>
          </a:xfrm>
          <a:custGeom>
            <a:avLst/>
            <a:gdLst/>
            <a:ahLst/>
            <a:cxnLst/>
            <a:rect l="l" t="t" r="r" b="b"/>
            <a:pathLst>
              <a:path w="35302" h="8073" extrusionOk="0">
                <a:moveTo>
                  <a:pt x="4024" y="0"/>
                </a:moveTo>
                <a:cubicBezTo>
                  <a:pt x="1798" y="0"/>
                  <a:pt x="0" y="1810"/>
                  <a:pt x="0" y="4036"/>
                </a:cubicBezTo>
                <a:cubicBezTo>
                  <a:pt x="0" y="6263"/>
                  <a:pt x="1798" y="8073"/>
                  <a:pt x="4024" y="8073"/>
                </a:cubicBezTo>
                <a:lnTo>
                  <a:pt x="31278" y="8073"/>
                </a:lnTo>
                <a:cubicBezTo>
                  <a:pt x="33504" y="8073"/>
                  <a:pt x="35302" y="6263"/>
                  <a:pt x="35302" y="4036"/>
                </a:cubicBezTo>
                <a:cubicBezTo>
                  <a:pt x="35302" y="1810"/>
                  <a:pt x="33504" y="0"/>
                  <a:pt x="31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Veterans</a:t>
            </a:r>
            <a:endParaRPr sz="13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0" name="Google Shape;510;p23"/>
          <p:cNvSpPr/>
          <p:nvPr/>
        </p:nvSpPr>
        <p:spPr>
          <a:xfrm>
            <a:off x="7898875" y="2800180"/>
            <a:ext cx="1032848" cy="514674"/>
          </a:xfrm>
          <a:custGeom>
            <a:avLst/>
            <a:gdLst/>
            <a:ahLst/>
            <a:cxnLst/>
            <a:rect l="l" t="t" r="r" b="b"/>
            <a:pathLst>
              <a:path w="35302" h="8073" extrusionOk="0">
                <a:moveTo>
                  <a:pt x="4024" y="0"/>
                </a:moveTo>
                <a:cubicBezTo>
                  <a:pt x="1798" y="0"/>
                  <a:pt x="0" y="1810"/>
                  <a:pt x="0" y="4036"/>
                </a:cubicBezTo>
                <a:cubicBezTo>
                  <a:pt x="0" y="6263"/>
                  <a:pt x="1798" y="8073"/>
                  <a:pt x="4024" y="8073"/>
                </a:cubicBezTo>
                <a:lnTo>
                  <a:pt x="31278" y="8073"/>
                </a:lnTo>
                <a:cubicBezTo>
                  <a:pt x="33504" y="8073"/>
                  <a:pt x="35302" y="6263"/>
                  <a:pt x="35302" y="4036"/>
                </a:cubicBezTo>
                <a:cubicBezTo>
                  <a:pt x="35302" y="1810"/>
                  <a:pt x="33504" y="0"/>
                  <a:pt x="31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Veterans &amp; Victims</a:t>
            </a:r>
            <a:endParaRPr sz="13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11" name="Google Shape;511;p23"/>
          <p:cNvGrpSpPr/>
          <p:nvPr/>
        </p:nvGrpSpPr>
        <p:grpSpPr>
          <a:xfrm>
            <a:off x="5671813" y="3413150"/>
            <a:ext cx="3258650" cy="1186200"/>
            <a:chOff x="5673050" y="3388825"/>
            <a:chExt cx="3258650" cy="1186200"/>
          </a:xfrm>
        </p:grpSpPr>
        <p:sp>
          <p:nvSpPr>
            <p:cNvPr id="512" name="Google Shape;512;p23"/>
            <p:cNvSpPr txBox="1"/>
            <p:nvPr/>
          </p:nvSpPr>
          <p:spPr>
            <a:xfrm>
              <a:off x="5673050" y="3398925"/>
              <a:ext cx="1040700" cy="103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Afghanistan</a:t>
              </a:r>
              <a:endParaRPr sz="14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Gulf War</a:t>
              </a:r>
              <a:endParaRPr sz="14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Iraq</a:t>
              </a:r>
              <a:endParaRPr sz="14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Viet Nam</a:t>
              </a:r>
              <a:endParaRPr sz="14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13" name="Google Shape;513;p23"/>
            <p:cNvSpPr txBox="1"/>
            <p:nvPr/>
          </p:nvSpPr>
          <p:spPr>
            <a:xfrm>
              <a:off x="7821700" y="3388825"/>
              <a:ext cx="1110000" cy="118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Bosnia War</a:t>
              </a:r>
              <a:endParaRPr sz="14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Iraq-Iran War</a:t>
              </a:r>
              <a:endParaRPr sz="14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5673050" y="3398825"/>
              <a:ext cx="3258600" cy="10317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23"/>
          <p:cNvSpPr/>
          <p:nvPr/>
        </p:nvSpPr>
        <p:spPr>
          <a:xfrm>
            <a:off x="1492550" y="1464384"/>
            <a:ext cx="59100" cy="53100"/>
          </a:xfrm>
          <a:prstGeom prst="flowChartConnector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3"/>
          <p:cNvSpPr/>
          <p:nvPr/>
        </p:nvSpPr>
        <p:spPr>
          <a:xfrm>
            <a:off x="3900030" y="2200112"/>
            <a:ext cx="704750" cy="704750"/>
          </a:xfrm>
          <a:custGeom>
            <a:avLst/>
            <a:gdLst/>
            <a:ahLst/>
            <a:cxnLst/>
            <a:rect l="l" t="t" r="r" b="b"/>
            <a:pathLst>
              <a:path w="25695" h="25695" extrusionOk="0">
                <a:moveTo>
                  <a:pt x="12847" y="1"/>
                </a:moveTo>
                <a:cubicBezTo>
                  <a:pt x="5751" y="1"/>
                  <a:pt x="0" y="5752"/>
                  <a:pt x="0" y="12848"/>
                </a:cubicBezTo>
                <a:cubicBezTo>
                  <a:pt x="0" y="19944"/>
                  <a:pt x="5751" y="25695"/>
                  <a:pt x="12847" y="25695"/>
                </a:cubicBezTo>
                <a:cubicBezTo>
                  <a:pt x="19943" y="25695"/>
                  <a:pt x="25694" y="19944"/>
                  <a:pt x="25694" y="12848"/>
                </a:cubicBezTo>
                <a:cubicBezTo>
                  <a:pt x="25694" y="5752"/>
                  <a:pt x="19943" y="1"/>
                  <a:pt x="12847" y="1"/>
                </a:cubicBezTo>
                <a:close/>
              </a:path>
            </a:pathLst>
          </a:custGeom>
          <a:solidFill>
            <a:srgbClr val="006A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3"/>
          <p:cNvSpPr/>
          <p:nvPr/>
        </p:nvSpPr>
        <p:spPr>
          <a:xfrm>
            <a:off x="3948683" y="2248463"/>
            <a:ext cx="607437" cy="607739"/>
          </a:xfrm>
          <a:custGeom>
            <a:avLst/>
            <a:gdLst/>
            <a:ahLst/>
            <a:cxnLst/>
            <a:rect l="l" t="t" r="r" b="b"/>
            <a:pathLst>
              <a:path w="22147" h="22158" extrusionOk="0">
                <a:moveTo>
                  <a:pt x="11073" y="0"/>
                </a:moveTo>
                <a:cubicBezTo>
                  <a:pt x="4953" y="0"/>
                  <a:pt x="0" y="4965"/>
                  <a:pt x="0" y="11085"/>
                </a:cubicBezTo>
                <a:cubicBezTo>
                  <a:pt x="0" y="17193"/>
                  <a:pt x="4953" y="22158"/>
                  <a:pt x="11073" y="22158"/>
                </a:cubicBezTo>
                <a:cubicBezTo>
                  <a:pt x="17193" y="22158"/>
                  <a:pt x="22146" y="17193"/>
                  <a:pt x="22146" y="11085"/>
                </a:cubicBezTo>
                <a:cubicBezTo>
                  <a:pt x="22146" y="4965"/>
                  <a:pt x="17193" y="0"/>
                  <a:pt x="11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3"/>
          <p:cNvSpPr/>
          <p:nvPr/>
        </p:nvSpPr>
        <p:spPr>
          <a:xfrm>
            <a:off x="3653550" y="2798700"/>
            <a:ext cx="1246196" cy="274220"/>
          </a:xfrm>
          <a:custGeom>
            <a:avLst/>
            <a:gdLst/>
            <a:ahLst/>
            <a:cxnLst/>
            <a:rect l="l" t="t" r="r" b="b"/>
            <a:pathLst>
              <a:path w="35303" h="8073" extrusionOk="0">
                <a:moveTo>
                  <a:pt x="4025" y="0"/>
                </a:moveTo>
                <a:cubicBezTo>
                  <a:pt x="1799" y="0"/>
                  <a:pt x="1" y="1810"/>
                  <a:pt x="1" y="4036"/>
                </a:cubicBezTo>
                <a:cubicBezTo>
                  <a:pt x="1" y="6263"/>
                  <a:pt x="1799" y="8073"/>
                  <a:pt x="4025" y="8073"/>
                </a:cubicBezTo>
                <a:lnTo>
                  <a:pt x="31279" y="8073"/>
                </a:lnTo>
                <a:cubicBezTo>
                  <a:pt x="33505" y="8073"/>
                  <a:pt x="35303" y="6263"/>
                  <a:pt x="35303" y="4036"/>
                </a:cubicBezTo>
                <a:cubicBezTo>
                  <a:pt x="35303" y="1810"/>
                  <a:pt x="33505" y="0"/>
                  <a:pt x="31279" y="0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Individual Studies</a:t>
            </a:r>
            <a:endParaRPr sz="10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23"/>
          <p:cNvSpPr/>
          <p:nvPr/>
        </p:nvSpPr>
        <p:spPr>
          <a:xfrm>
            <a:off x="4005837" y="2305919"/>
            <a:ext cx="493119" cy="492790"/>
          </a:xfrm>
          <a:custGeom>
            <a:avLst/>
            <a:gdLst/>
            <a:ahLst/>
            <a:cxnLst/>
            <a:rect l="l" t="t" r="r" b="b"/>
            <a:pathLst>
              <a:path w="17979" h="17967" extrusionOk="0">
                <a:moveTo>
                  <a:pt x="8989" y="1"/>
                </a:moveTo>
                <a:cubicBezTo>
                  <a:pt x="4024" y="1"/>
                  <a:pt x="0" y="4025"/>
                  <a:pt x="0" y="8990"/>
                </a:cubicBezTo>
                <a:cubicBezTo>
                  <a:pt x="0" y="13943"/>
                  <a:pt x="4024" y="17967"/>
                  <a:pt x="8989" y="17967"/>
                </a:cubicBezTo>
                <a:cubicBezTo>
                  <a:pt x="13954" y="17967"/>
                  <a:pt x="17979" y="13943"/>
                  <a:pt x="17979" y="8990"/>
                </a:cubicBezTo>
                <a:cubicBezTo>
                  <a:pt x="17979" y="4025"/>
                  <a:pt x="13954" y="1"/>
                  <a:pt x="8989" y="1"/>
                </a:cubicBezTo>
                <a:close/>
              </a:path>
            </a:pathLst>
          </a:custGeom>
          <a:solidFill>
            <a:srgbClr val="006A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3"/>
          <p:cNvSpPr/>
          <p:nvPr/>
        </p:nvSpPr>
        <p:spPr>
          <a:xfrm>
            <a:off x="4023472" y="2323553"/>
            <a:ext cx="457847" cy="457847"/>
          </a:xfrm>
          <a:custGeom>
            <a:avLst/>
            <a:gdLst/>
            <a:ahLst/>
            <a:cxnLst/>
            <a:rect l="l" t="t" r="r" b="b"/>
            <a:pathLst>
              <a:path w="16693" h="16693" extrusionOk="0">
                <a:moveTo>
                  <a:pt x="16693" y="8347"/>
                </a:moveTo>
                <a:cubicBezTo>
                  <a:pt x="16693" y="12954"/>
                  <a:pt x="12954" y="16693"/>
                  <a:pt x="8346" y="16693"/>
                </a:cubicBezTo>
                <a:cubicBezTo>
                  <a:pt x="3739" y="16693"/>
                  <a:pt x="0" y="12954"/>
                  <a:pt x="0" y="8347"/>
                </a:cubicBezTo>
                <a:cubicBezTo>
                  <a:pt x="0" y="3739"/>
                  <a:pt x="3739" y="0"/>
                  <a:pt x="8346" y="0"/>
                </a:cubicBezTo>
                <a:cubicBezTo>
                  <a:pt x="12954" y="0"/>
                  <a:pt x="16693" y="3739"/>
                  <a:pt x="16693" y="8347"/>
                </a:cubicBezTo>
                <a:close/>
              </a:path>
            </a:pathLst>
          </a:custGeom>
          <a:solidFill>
            <a:srgbClr val="CEE7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3"/>
          <p:cNvSpPr/>
          <p:nvPr/>
        </p:nvSpPr>
        <p:spPr>
          <a:xfrm>
            <a:off x="4024432" y="2322565"/>
            <a:ext cx="457875" cy="457875"/>
          </a:xfrm>
          <a:custGeom>
            <a:avLst/>
            <a:gdLst/>
            <a:ahLst/>
            <a:cxnLst/>
            <a:rect l="l" t="t" r="r" b="b"/>
            <a:pathLst>
              <a:path w="16694" h="16694" extrusionOk="0">
                <a:moveTo>
                  <a:pt x="8347" y="1"/>
                </a:moveTo>
                <a:cubicBezTo>
                  <a:pt x="3739" y="1"/>
                  <a:pt x="1" y="3739"/>
                  <a:pt x="1" y="8347"/>
                </a:cubicBezTo>
                <a:cubicBezTo>
                  <a:pt x="1" y="12955"/>
                  <a:pt x="3739" y="16693"/>
                  <a:pt x="8347" y="16693"/>
                </a:cubicBezTo>
                <a:cubicBezTo>
                  <a:pt x="12955" y="16693"/>
                  <a:pt x="16693" y="12955"/>
                  <a:pt x="16693" y="8347"/>
                </a:cubicBezTo>
                <a:cubicBezTo>
                  <a:pt x="16693" y="3739"/>
                  <a:pt x="12955" y="1"/>
                  <a:pt x="8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3"/>
          <p:cNvSpPr/>
          <p:nvPr/>
        </p:nvSpPr>
        <p:spPr>
          <a:xfrm>
            <a:off x="4104431" y="2367296"/>
            <a:ext cx="275646" cy="371012"/>
          </a:xfrm>
          <a:custGeom>
            <a:avLst/>
            <a:gdLst/>
            <a:ahLst/>
            <a:cxnLst/>
            <a:rect l="l" t="t" r="r" b="b"/>
            <a:pathLst>
              <a:path w="10050" h="13527" extrusionOk="0">
                <a:moveTo>
                  <a:pt x="5430" y="1"/>
                </a:moveTo>
                <a:cubicBezTo>
                  <a:pt x="2906" y="13"/>
                  <a:pt x="870" y="2061"/>
                  <a:pt x="870" y="4585"/>
                </a:cubicBezTo>
                <a:cubicBezTo>
                  <a:pt x="870" y="4609"/>
                  <a:pt x="870" y="4632"/>
                  <a:pt x="870" y="4656"/>
                </a:cubicBezTo>
                <a:lnTo>
                  <a:pt x="870" y="5132"/>
                </a:lnTo>
                <a:lnTo>
                  <a:pt x="1" y="7502"/>
                </a:lnTo>
                <a:lnTo>
                  <a:pt x="965" y="7502"/>
                </a:lnTo>
                <a:lnTo>
                  <a:pt x="965" y="9312"/>
                </a:lnTo>
                <a:cubicBezTo>
                  <a:pt x="965" y="10121"/>
                  <a:pt x="1620" y="10776"/>
                  <a:pt x="2442" y="10776"/>
                </a:cubicBezTo>
                <a:lnTo>
                  <a:pt x="3716" y="10776"/>
                </a:lnTo>
                <a:lnTo>
                  <a:pt x="3716" y="12836"/>
                </a:lnTo>
                <a:cubicBezTo>
                  <a:pt x="3716" y="13217"/>
                  <a:pt x="4799" y="13526"/>
                  <a:pt x="6132" y="13526"/>
                </a:cubicBezTo>
                <a:cubicBezTo>
                  <a:pt x="7466" y="13526"/>
                  <a:pt x="8549" y="13217"/>
                  <a:pt x="8549" y="12836"/>
                </a:cubicBezTo>
                <a:lnTo>
                  <a:pt x="8549" y="9097"/>
                </a:lnTo>
                <a:cubicBezTo>
                  <a:pt x="8549" y="8454"/>
                  <a:pt x="8752" y="7823"/>
                  <a:pt x="9133" y="7299"/>
                </a:cubicBezTo>
                <a:cubicBezTo>
                  <a:pt x="9716" y="6514"/>
                  <a:pt x="10050" y="5525"/>
                  <a:pt x="10026" y="4466"/>
                </a:cubicBezTo>
                <a:cubicBezTo>
                  <a:pt x="9966" y="1989"/>
                  <a:pt x="7907" y="1"/>
                  <a:pt x="5430" y="1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3"/>
          <p:cNvSpPr txBox="1"/>
          <p:nvPr/>
        </p:nvSpPr>
        <p:spPr>
          <a:xfrm>
            <a:off x="3583089" y="3187712"/>
            <a:ext cx="1387200" cy="11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Generalized Anxiety Disorder</a:t>
            </a:r>
            <a:endParaRPr sz="14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HIV</a:t>
            </a:r>
            <a:endParaRPr sz="14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</a:t>
            </a:r>
            <a:endParaRPr sz="1400" b="0" i="0" u="none" strike="noStrike" cap="non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4" name="Google Shape;524;p23"/>
          <p:cNvSpPr/>
          <p:nvPr/>
        </p:nvSpPr>
        <p:spPr>
          <a:xfrm>
            <a:off x="3662041" y="3197787"/>
            <a:ext cx="1246200" cy="1134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EB2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5" name="Google Shape;525;p23"/>
          <p:cNvSpPr/>
          <p:nvPr/>
        </p:nvSpPr>
        <p:spPr>
          <a:xfrm flipH="1">
            <a:off x="4247146" y="2097463"/>
            <a:ext cx="59100" cy="53100"/>
          </a:xfrm>
          <a:prstGeom prst="flowChartConnector">
            <a:avLst/>
          </a:prstGeom>
          <a:solidFill>
            <a:srgbClr val="5EB2FC"/>
          </a:solidFill>
          <a:ln w="9525" cap="flat" cmpd="sng">
            <a:solidFill>
              <a:srgbClr val="5EB2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3"/>
          <p:cNvSpPr/>
          <p:nvPr/>
        </p:nvSpPr>
        <p:spPr>
          <a:xfrm flipH="1">
            <a:off x="7275719" y="1458670"/>
            <a:ext cx="59100" cy="53100"/>
          </a:xfrm>
          <a:prstGeom prst="flowChartConnector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3"/>
          <p:cNvSpPr/>
          <p:nvPr/>
        </p:nvSpPr>
        <p:spPr>
          <a:xfrm flipH="1">
            <a:off x="6114207" y="2640445"/>
            <a:ext cx="59100" cy="53100"/>
          </a:xfrm>
          <a:prstGeom prst="flowChartConnector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23"/>
          <p:cNvSpPr/>
          <p:nvPr/>
        </p:nvSpPr>
        <p:spPr>
          <a:xfrm flipH="1">
            <a:off x="8452444" y="2648770"/>
            <a:ext cx="59100" cy="53100"/>
          </a:xfrm>
          <a:prstGeom prst="flowChartConnector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23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ife-altering_conditio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0813" y="2107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005e74667_5_452"/>
          <p:cNvSpPr/>
          <p:nvPr/>
        </p:nvSpPr>
        <p:spPr>
          <a:xfrm>
            <a:off x="3557363" y="2235313"/>
            <a:ext cx="2029262" cy="672869"/>
          </a:xfrm>
          <a:custGeom>
            <a:avLst/>
            <a:gdLst/>
            <a:ahLst/>
            <a:cxnLst/>
            <a:rect l="l" t="t" r="r" b="b"/>
            <a:pathLst>
              <a:path w="49948" h="15908" extrusionOk="0">
                <a:moveTo>
                  <a:pt x="3727" y="1"/>
                </a:moveTo>
                <a:cubicBezTo>
                  <a:pt x="2703" y="1"/>
                  <a:pt x="1763" y="417"/>
                  <a:pt x="1096" y="1084"/>
                </a:cubicBezTo>
                <a:cubicBezTo>
                  <a:pt x="429" y="1751"/>
                  <a:pt x="1" y="2703"/>
                  <a:pt x="1" y="3715"/>
                </a:cubicBezTo>
                <a:lnTo>
                  <a:pt x="1" y="12193"/>
                </a:lnTo>
                <a:cubicBezTo>
                  <a:pt x="1" y="13217"/>
                  <a:pt x="429" y="14157"/>
                  <a:pt x="1096" y="14824"/>
                </a:cubicBezTo>
                <a:cubicBezTo>
                  <a:pt x="1754" y="15482"/>
                  <a:pt x="2678" y="15908"/>
                  <a:pt x="3686" y="15908"/>
                </a:cubicBezTo>
                <a:cubicBezTo>
                  <a:pt x="3700" y="15908"/>
                  <a:pt x="3714" y="15907"/>
                  <a:pt x="3727" y="15907"/>
                </a:cubicBezTo>
                <a:lnTo>
                  <a:pt x="46221" y="15907"/>
                </a:lnTo>
                <a:cubicBezTo>
                  <a:pt x="46235" y="15907"/>
                  <a:pt x="46249" y="15908"/>
                  <a:pt x="46262" y="15908"/>
                </a:cubicBezTo>
                <a:cubicBezTo>
                  <a:pt x="47270" y="15908"/>
                  <a:pt x="48194" y="15482"/>
                  <a:pt x="48852" y="14824"/>
                </a:cubicBezTo>
                <a:cubicBezTo>
                  <a:pt x="49519" y="14157"/>
                  <a:pt x="49947" y="13217"/>
                  <a:pt x="49947" y="12193"/>
                </a:cubicBezTo>
                <a:lnTo>
                  <a:pt x="49947" y="3715"/>
                </a:lnTo>
                <a:cubicBezTo>
                  <a:pt x="49947" y="2703"/>
                  <a:pt x="49519" y="1751"/>
                  <a:pt x="48852" y="1084"/>
                </a:cubicBezTo>
                <a:cubicBezTo>
                  <a:pt x="48185" y="417"/>
                  <a:pt x="47245" y="1"/>
                  <a:pt x="46221" y="1"/>
                </a:cubicBezTo>
                <a:close/>
              </a:path>
            </a:pathLst>
          </a:custGeom>
          <a:solidFill>
            <a:schemeClr val="dk1"/>
          </a:solidFill>
          <a:ln w="38100" cap="flat" cmpd="sng">
            <a:solidFill>
              <a:srgbClr val="C628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Outcome Measures</a:t>
            </a:r>
            <a:endParaRPr sz="17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7" name="Google Shape;537;g9005e74667_5_452"/>
          <p:cNvSpPr/>
          <p:nvPr/>
        </p:nvSpPr>
        <p:spPr>
          <a:xfrm>
            <a:off x="1851110" y="2908175"/>
            <a:ext cx="1847480" cy="930246"/>
          </a:xfrm>
          <a:custGeom>
            <a:avLst/>
            <a:gdLst/>
            <a:ahLst/>
            <a:cxnLst/>
            <a:rect l="l" t="t" r="r" b="b"/>
            <a:pathLst>
              <a:path w="44328" h="19039" fill="none" extrusionOk="0">
                <a:moveTo>
                  <a:pt x="44328" y="0"/>
                </a:moveTo>
                <a:lnTo>
                  <a:pt x="44328" y="5370"/>
                </a:lnTo>
                <a:cubicBezTo>
                  <a:pt x="44328" y="7906"/>
                  <a:pt x="42244" y="9978"/>
                  <a:pt x="39708" y="9978"/>
                </a:cubicBezTo>
                <a:lnTo>
                  <a:pt x="4609" y="9978"/>
                </a:lnTo>
                <a:cubicBezTo>
                  <a:pt x="2073" y="9978"/>
                  <a:pt x="1" y="12014"/>
                  <a:pt x="1" y="14514"/>
                </a:cubicBezTo>
                <a:lnTo>
                  <a:pt x="1" y="19038"/>
                </a:lnTo>
              </a:path>
            </a:pathLst>
          </a:custGeom>
          <a:solidFill>
            <a:srgbClr val="58B7DD"/>
          </a:solidFill>
          <a:ln w="14875" cap="flat" cmpd="sng">
            <a:solidFill>
              <a:srgbClr val="869FB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9005e74667_5_452"/>
          <p:cNvSpPr/>
          <p:nvPr/>
        </p:nvSpPr>
        <p:spPr>
          <a:xfrm flipH="1">
            <a:off x="5457918" y="2892352"/>
            <a:ext cx="1628832" cy="893881"/>
          </a:xfrm>
          <a:custGeom>
            <a:avLst/>
            <a:gdLst/>
            <a:ahLst/>
            <a:cxnLst/>
            <a:rect l="l" t="t" r="r" b="b"/>
            <a:pathLst>
              <a:path w="44328" h="19039" fill="none" extrusionOk="0">
                <a:moveTo>
                  <a:pt x="44328" y="0"/>
                </a:moveTo>
                <a:lnTo>
                  <a:pt x="44328" y="5370"/>
                </a:lnTo>
                <a:cubicBezTo>
                  <a:pt x="44328" y="7906"/>
                  <a:pt x="42244" y="9978"/>
                  <a:pt x="39708" y="9978"/>
                </a:cubicBezTo>
                <a:lnTo>
                  <a:pt x="4609" y="9978"/>
                </a:lnTo>
                <a:cubicBezTo>
                  <a:pt x="2073" y="9978"/>
                  <a:pt x="1" y="12014"/>
                  <a:pt x="1" y="14514"/>
                </a:cubicBezTo>
                <a:lnTo>
                  <a:pt x="1" y="19038"/>
                </a:lnTo>
              </a:path>
            </a:pathLst>
          </a:custGeom>
          <a:solidFill>
            <a:srgbClr val="58B7DD"/>
          </a:solidFill>
          <a:ln w="14875" cap="flat" cmpd="sng">
            <a:solidFill>
              <a:srgbClr val="869FB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g9005e74667_5_452"/>
          <p:cNvSpPr/>
          <p:nvPr/>
        </p:nvSpPr>
        <p:spPr>
          <a:xfrm rot="10800000" flipH="1">
            <a:off x="1915660" y="1305580"/>
            <a:ext cx="1847480" cy="930246"/>
          </a:xfrm>
          <a:custGeom>
            <a:avLst/>
            <a:gdLst/>
            <a:ahLst/>
            <a:cxnLst/>
            <a:rect l="l" t="t" r="r" b="b"/>
            <a:pathLst>
              <a:path w="44328" h="19039" fill="none" extrusionOk="0">
                <a:moveTo>
                  <a:pt x="44328" y="0"/>
                </a:moveTo>
                <a:lnTo>
                  <a:pt x="44328" y="5370"/>
                </a:lnTo>
                <a:cubicBezTo>
                  <a:pt x="44328" y="7906"/>
                  <a:pt x="42244" y="9978"/>
                  <a:pt x="39708" y="9978"/>
                </a:cubicBezTo>
                <a:lnTo>
                  <a:pt x="4609" y="9978"/>
                </a:lnTo>
                <a:cubicBezTo>
                  <a:pt x="2073" y="9978"/>
                  <a:pt x="1" y="12014"/>
                  <a:pt x="1" y="14514"/>
                </a:cubicBezTo>
                <a:lnTo>
                  <a:pt x="1" y="19038"/>
                </a:lnTo>
              </a:path>
            </a:pathLst>
          </a:custGeom>
          <a:solidFill>
            <a:srgbClr val="58B7DD"/>
          </a:solidFill>
          <a:ln w="14875" cap="flat" cmpd="sng">
            <a:solidFill>
              <a:srgbClr val="869FB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9005e74667_5_452"/>
          <p:cNvSpPr/>
          <p:nvPr/>
        </p:nvSpPr>
        <p:spPr>
          <a:xfrm rot="10800000">
            <a:off x="5457927" y="1321405"/>
            <a:ext cx="1847480" cy="930246"/>
          </a:xfrm>
          <a:custGeom>
            <a:avLst/>
            <a:gdLst/>
            <a:ahLst/>
            <a:cxnLst/>
            <a:rect l="l" t="t" r="r" b="b"/>
            <a:pathLst>
              <a:path w="44328" h="19039" fill="none" extrusionOk="0">
                <a:moveTo>
                  <a:pt x="44328" y="0"/>
                </a:moveTo>
                <a:lnTo>
                  <a:pt x="44328" y="5370"/>
                </a:lnTo>
                <a:cubicBezTo>
                  <a:pt x="44328" y="7906"/>
                  <a:pt x="42244" y="9978"/>
                  <a:pt x="39708" y="9978"/>
                </a:cubicBezTo>
                <a:lnTo>
                  <a:pt x="4609" y="9978"/>
                </a:lnTo>
                <a:cubicBezTo>
                  <a:pt x="2073" y="9978"/>
                  <a:pt x="1" y="12014"/>
                  <a:pt x="1" y="14514"/>
                </a:cubicBezTo>
                <a:lnTo>
                  <a:pt x="1" y="19038"/>
                </a:lnTo>
              </a:path>
            </a:pathLst>
          </a:custGeom>
          <a:solidFill>
            <a:srgbClr val="58B7DD"/>
          </a:solidFill>
          <a:ln w="14875" cap="flat" cmpd="sng">
            <a:solidFill>
              <a:srgbClr val="869FB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9005e74667_5_452"/>
          <p:cNvSpPr/>
          <p:nvPr/>
        </p:nvSpPr>
        <p:spPr>
          <a:xfrm>
            <a:off x="4026375" y="2908175"/>
            <a:ext cx="0" cy="851138"/>
          </a:xfrm>
          <a:custGeom>
            <a:avLst/>
            <a:gdLst/>
            <a:ahLst/>
            <a:cxnLst/>
            <a:rect l="l" t="t" r="r" b="b"/>
            <a:pathLst>
              <a:path w="120000" h="19039" fill="none" extrusionOk="0">
                <a:moveTo>
                  <a:pt x="0" y="19038"/>
                </a:moveTo>
                <a:lnTo>
                  <a:pt x="0" y="0"/>
                </a:lnTo>
              </a:path>
            </a:pathLst>
          </a:custGeom>
          <a:solidFill>
            <a:srgbClr val="58B7DD"/>
          </a:solidFill>
          <a:ln w="14875" cap="flat" cmpd="sng">
            <a:solidFill>
              <a:srgbClr val="869FB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g9005e74667_5_452"/>
          <p:cNvSpPr/>
          <p:nvPr/>
        </p:nvSpPr>
        <p:spPr>
          <a:xfrm>
            <a:off x="3994100" y="3724687"/>
            <a:ext cx="64552" cy="61538"/>
          </a:xfrm>
          <a:custGeom>
            <a:avLst/>
            <a:gdLst/>
            <a:ahLst/>
            <a:cxnLst/>
            <a:rect l="l" t="t" r="r" b="b"/>
            <a:pathLst>
              <a:path w="1548" h="1549" extrusionOk="0">
                <a:moveTo>
                  <a:pt x="774" y="0"/>
                </a:moveTo>
                <a:cubicBezTo>
                  <a:pt x="345" y="0"/>
                  <a:pt x="0" y="346"/>
                  <a:pt x="0" y="774"/>
                </a:cubicBezTo>
                <a:cubicBezTo>
                  <a:pt x="0" y="1203"/>
                  <a:pt x="345" y="1548"/>
                  <a:pt x="774" y="1548"/>
                </a:cubicBezTo>
                <a:cubicBezTo>
                  <a:pt x="1203" y="1548"/>
                  <a:pt x="1548" y="1203"/>
                  <a:pt x="1548" y="774"/>
                </a:cubicBezTo>
                <a:cubicBezTo>
                  <a:pt x="1548" y="346"/>
                  <a:pt x="1203" y="0"/>
                  <a:pt x="774" y="0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g9005e74667_5_452"/>
          <p:cNvSpPr/>
          <p:nvPr/>
        </p:nvSpPr>
        <p:spPr>
          <a:xfrm>
            <a:off x="5081473" y="2908175"/>
            <a:ext cx="0" cy="866465"/>
          </a:xfrm>
          <a:custGeom>
            <a:avLst/>
            <a:gdLst/>
            <a:ahLst/>
            <a:cxnLst/>
            <a:rect l="l" t="t" r="r" b="b"/>
            <a:pathLst>
              <a:path w="120000" h="19039" fill="none" extrusionOk="0">
                <a:moveTo>
                  <a:pt x="0" y="19038"/>
                </a:moveTo>
                <a:lnTo>
                  <a:pt x="0" y="0"/>
                </a:lnTo>
              </a:path>
            </a:pathLst>
          </a:custGeom>
          <a:solidFill>
            <a:srgbClr val="58B7DD"/>
          </a:solidFill>
          <a:ln w="14875" cap="flat" cmpd="sng">
            <a:solidFill>
              <a:srgbClr val="869FB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g9005e74667_5_452"/>
          <p:cNvSpPr/>
          <p:nvPr/>
        </p:nvSpPr>
        <p:spPr>
          <a:xfrm>
            <a:off x="5049200" y="3739404"/>
            <a:ext cx="64552" cy="62645"/>
          </a:xfrm>
          <a:custGeom>
            <a:avLst/>
            <a:gdLst/>
            <a:ahLst/>
            <a:cxnLst/>
            <a:rect l="l" t="t" r="r" b="b"/>
            <a:pathLst>
              <a:path w="1548" h="1549" extrusionOk="0">
                <a:moveTo>
                  <a:pt x="774" y="0"/>
                </a:moveTo>
                <a:cubicBezTo>
                  <a:pt x="345" y="0"/>
                  <a:pt x="0" y="346"/>
                  <a:pt x="0" y="774"/>
                </a:cubicBezTo>
                <a:cubicBezTo>
                  <a:pt x="0" y="1203"/>
                  <a:pt x="345" y="1548"/>
                  <a:pt x="774" y="1548"/>
                </a:cubicBezTo>
                <a:cubicBezTo>
                  <a:pt x="1203" y="1548"/>
                  <a:pt x="1548" y="1203"/>
                  <a:pt x="1548" y="774"/>
                </a:cubicBezTo>
                <a:cubicBezTo>
                  <a:pt x="1548" y="346"/>
                  <a:pt x="1203" y="0"/>
                  <a:pt x="774" y="0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g9005e74667_5_452"/>
          <p:cNvSpPr/>
          <p:nvPr/>
        </p:nvSpPr>
        <p:spPr>
          <a:xfrm rot="10800000">
            <a:off x="4026375" y="1297392"/>
            <a:ext cx="0" cy="938432"/>
          </a:xfrm>
          <a:custGeom>
            <a:avLst/>
            <a:gdLst/>
            <a:ahLst/>
            <a:cxnLst/>
            <a:rect l="l" t="t" r="r" b="b"/>
            <a:pathLst>
              <a:path w="120000" h="19039" fill="none" extrusionOk="0">
                <a:moveTo>
                  <a:pt x="0" y="19038"/>
                </a:moveTo>
                <a:lnTo>
                  <a:pt x="0" y="0"/>
                </a:lnTo>
              </a:path>
            </a:pathLst>
          </a:custGeom>
          <a:solidFill>
            <a:srgbClr val="58B7DD"/>
          </a:solidFill>
          <a:ln w="14875" cap="flat" cmpd="sng">
            <a:solidFill>
              <a:srgbClr val="869FB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9005e74667_5_452"/>
          <p:cNvSpPr/>
          <p:nvPr/>
        </p:nvSpPr>
        <p:spPr>
          <a:xfrm rot="10800000">
            <a:off x="5081474" y="1274260"/>
            <a:ext cx="0" cy="961565"/>
          </a:xfrm>
          <a:custGeom>
            <a:avLst/>
            <a:gdLst/>
            <a:ahLst/>
            <a:cxnLst/>
            <a:rect l="l" t="t" r="r" b="b"/>
            <a:pathLst>
              <a:path w="120000" h="19039" fill="none" extrusionOk="0">
                <a:moveTo>
                  <a:pt x="0" y="19038"/>
                </a:moveTo>
                <a:lnTo>
                  <a:pt x="0" y="0"/>
                </a:lnTo>
              </a:path>
            </a:pathLst>
          </a:custGeom>
          <a:solidFill>
            <a:srgbClr val="58B7DD"/>
          </a:solidFill>
          <a:ln w="14875" cap="flat" cmpd="sng">
            <a:solidFill>
              <a:srgbClr val="869FB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9005e74667_5_452"/>
          <p:cNvSpPr/>
          <p:nvPr/>
        </p:nvSpPr>
        <p:spPr>
          <a:xfrm>
            <a:off x="1819350" y="3838437"/>
            <a:ext cx="64552" cy="61538"/>
          </a:xfrm>
          <a:custGeom>
            <a:avLst/>
            <a:gdLst/>
            <a:ahLst/>
            <a:cxnLst/>
            <a:rect l="l" t="t" r="r" b="b"/>
            <a:pathLst>
              <a:path w="1548" h="1549" extrusionOk="0">
                <a:moveTo>
                  <a:pt x="774" y="0"/>
                </a:moveTo>
                <a:cubicBezTo>
                  <a:pt x="345" y="0"/>
                  <a:pt x="0" y="346"/>
                  <a:pt x="0" y="774"/>
                </a:cubicBezTo>
                <a:cubicBezTo>
                  <a:pt x="0" y="1203"/>
                  <a:pt x="345" y="1548"/>
                  <a:pt x="774" y="1548"/>
                </a:cubicBezTo>
                <a:cubicBezTo>
                  <a:pt x="1203" y="1548"/>
                  <a:pt x="1548" y="1203"/>
                  <a:pt x="1548" y="774"/>
                </a:cubicBezTo>
                <a:cubicBezTo>
                  <a:pt x="1548" y="346"/>
                  <a:pt x="1203" y="0"/>
                  <a:pt x="774" y="0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9005e74667_5_452"/>
          <p:cNvSpPr/>
          <p:nvPr/>
        </p:nvSpPr>
        <p:spPr>
          <a:xfrm>
            <a:off x="7052850" y="3786237"/>
            <a:ext cx="64552" cy="61538"/>
          </a:xfrm>
          <a:custGeom>
            <a:avLst/>
            <a:gdLst/>
            <a:ahLst/>
            <a:cxnLst/>
            <a:rect l="l" t="t" r="r" b="b"/>
            <a:pathLst>
              <a:path w="1548" h="1549" extrusionOk="0">
                <a:moveTo>
                  <a:pt x="774" y="0"/>
                </a:moveTo>
                <a:cubicBezTo>
                  <a:pt x="345" y="0"/>
                  <a:pt x="0" y="346"/>
                  <a:pt x="0" y="774"/>
                </a:cubicBezTo>
                <a:cubicBezTo>
                  <a:pt x="0" y="1203"/>
                  <a:pt x="345" y="1548"/>
                  <a:pt x="774" y="1548"/>
                </a:cubicBezTo>
                <a:cubicBezTo>
                  <a:pt x="1203" y="1548"/>
                  <a:pt x="1548" y="1203"/>
                  <a:pt x="1548" y="774"/>
                </a:cubicBezTo>
                <a:cubicBezTo>
                  <a:pt x="1548" y="346"/>
                  <a:pt x="1203" y="0"/>
                  <a:pt x="774" y="0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9005e74667_5_452"/>
          <p:cNvSpPr/>
          <p:nvPr/>
        </p:nvSpPr>
        <p:spPr>
          <a:xfrm>
            <a:off x="1883900" y="1270912"/>
            <a:ext cx="64552" cy="61538"/>
          </a:xfrm>
          <a:custGeom>
            <a:avLst/>
            <a:gdLst/>
            <a:ahLst/>
            <a:cxnLst/>
            <a:rect l="l" t="t" r="r" b="b"/>
            <a:pathLst>
              <a:path w="1548" h="1549" extrusionOk="0">
                <a:moveTo>
                  <a:pt x="774" y="0"/>
                </a:moveTo>
                <a:cubicBezTo>
                  <a:pt x="345" y="0"/>
                  <a:pt x="0" y="346"/>
                  <a:pt x="0" y="774"/>
                </a:cubicBezTo>
                <a:cubicBezTo>
                  <a:pt x="0" y="1203"/>
                  <a:pt x="345" y="1548"/>
                  <a:pt x="774" y="1548"/>
                </a:cubicBezTo>
                <a:cubicBezTo>
                  <a:pt x="1203" y="1548"/>
                  <a:pt x="1548" y="1203"/>
                  <a:pt x="1548" y="774"/>
                </a:cubicBezTo>
                <a:cubicBezTo>
                  <a:pt x="1548" y="346"/>
                  <a:pt x="1203" y="0"/>
                  <a:pt x="774" y="0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9005e74667_5_452"/>
          <p:cNvSpPr/>
          <p:nvPr/>
        </p:nvSpPr>
        <p:spPr>
          <a:xfrm>
            <a:off x="3994087" y="1251225"/>
            <a:ext cx="64575" cy="61550"/>
          </a:xfrm>
          <a:custGeom>
            <a:avLst/>
            <a:gdLst/>
            <a:ahLst/>
            <a:cxnLst/>
            <a:rect l="l" t="t" r="r" b="b"/>
            <a:pathLst>
              <a:path w="1548" h="1549" extrusionOk="0">
                <a:moveTo>
                  <a:pt x="774" y="0"/>
                </a:moveTo>
                <a:cubicBezTo>
                  <a:pt x="345" y="0"/>
                  <a:pt x="0" y="346"/>
                  <a:pt x="0" y="774"/>
                </a:cubicBezTo>
                <a:cubicBezTo>
                  <a:pt x="0" y="1203"/>
                  <a:pt x="345" y="1548"/>
                  <a:pt x="774" y="1548"/>
                </a:cubicBezTo>
                <a:cubicBezTo>
                  <a:pt x="1203" y="1548"/>
                  <a:pt x="1548" y="1203"/>
                  <a:pt x="1548" y="774"/>
                </a:cubicBezTo>
                <a:cubicBezTo>
                  <a:pt x="1548" y="346"/>
                  <a:pt x="1203" y="0"/>
                  <a:pt x="774" y="0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9005e74667_5_452"/>
          <p:cNvSpPr/>
          <p:nvPr/>
        </p:nvSpPr>
        <p:spPr>
          <a:xfrm>
            <a:off x="5049200" y="1251225"/>
            <a:ext cx="64552" cy="64105"/>
          </a:xfrm>
          <a:custGeom>
            <a:avLst/>
            <a:gdLst/>
            <a:ahLst/>
            <a:cxnLst/>
            <a:rect l="l" t="t" r="r" b="b"/>
            <a:pathLst>
              <a:path w="1548" h="1549" extrusionOk="0">
                <a:moveTo>
                  <a:pt x="774" y="0"/>
                </a:moveTo>
                <a:cubicBezTo>
                  <a:pt x="345" y="0"/>
                  <a:pt x="0" y="346"/>
                  <a:pt x="0" y="774"/>
                </a:cubicBezTo>
                <a:cubicBezTo>
                  <a:pt x="0" y="1203"/>
                  <a:pt x="345" y="1548"/>
                  <a:pt x="774" y="1548"/>
                </a:cubicBezTo>
                <a:cubicBezTo>
                  <a:pt x="1203" y="1548"/>
                  <a:pt x="1548" y="1203"/>
                  <a:pt x="1548" y="774"/>
                </a:cubicBezTo>
                <a:cubicBezTo>
                  <a:pt x="1548" y="346"/>
                  <a:pt x="1203" y="0"/>
                  <a:pt x="774" y="0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9005e74667_5_452"/>
          <p:cNvSpPr/>
          <p:nvPr/>
        </p:nvSpPr>
        <p:spPr>
          <a:xfrm>
            <a:off x="7277325" y="1290649"/>
            <a:ext cx="64552" cy="61538"/>
          </a:xfrm>
          <a:custGeom>
            <a:avLst/>
            <a:gdLst/>
            <a:ahLst/>
            <a:cxnLst/>
            <a:rect l="l" t="t" r="r" b="b"/>
            <a:pathLst>
              <a:path w="1548" h="1549" extrusionOk="0">
                <a:moveTo>
                  <a:pt x="774" y="0"/>
                </a:moveTo>
                <a:cubicBezTo>
                  <a:pt x="345" y="0"/>
                  <a:pt x="0" y="346"/>
                  <a:pt x="0" y="774"/>
                </a:cubicBezTo>
                <a:cubicBezTo>
                  <a:pt x="0" y="1203"/>
                  <a:pt x="345" y="1548"/>
                  <a:pt x="774" y="1548"/>
                </a:cubicBezTo>
                <a:cubicBezTo>
                  <a:pt x="1203" y="1548"/>
                  <a:pt x="1548" y="1203"/>
                  <a:pt x="1548" y="774"/>
                </a:cubicBezTo>
                <a:cubicBezTo>
                  <a:pt x="1548" y="346"/>
                  <a:pt x="1203" y="0"/>
                  <a:pt x="774" y="0"/>
                </a:cubicBezTo>
                <a:close/>
              </a:path>
            </a:pathLst>
          </a:custGeom>
          <a:solidFill>
            <a:srgbClr val="58B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9005e74667_5_452"/>
          <p:cNvSpPr/>
          <p:nvPr/>
        </p:nvSpPr>
        <p:spPr>
          <a:xfrm>
            <a:off x="2978426" y="734001"/>
            <a:ext cx="1497066" cy="462803"/>
          </a:xfrm>
          <a:custGeom>
            <a:avLst/>
            <a:gdLst/>
            <a:ahLst/>
            <a:cxnLst/>
            <a:rect l="l" t="t" r="r" b="b"/>
            <a:pathLst>
              <a:path w="49948" h="15908" extrusionOk="0">
                <a:moveTo>
                  <a:pt x="3727" y="1"/>
                </a:moveTo>
                <a:cubicBezTo>
                  <a:pt x="2703" y="1"/>
                  <a:pt x="1763" y="417"/>
                  <a:pt x="1096" y="1084"/>
                </a:cubicBezTo>
                <a:cubicBezTo>
                  <a:pt x="429" y="1751"/>
                  <a:pt x="1" y="2703"/>
                  <a:pt x="1" y="3715"/>
                </a:cubicBezTo>
                <a:lnTo>
                  <a:pt x="1" y="12193"/>
                </a:lnTo>
                <a:cubicBezTo>
                  <a:pt x="1" y="13217"/>
                  <a:pt x="429" y="14157"/>
                  <a:pt x="1096" y="14824"/>
                </a:cubicBezTo>
                <a:cubicBezTo>
                  <a:pt x="1754" y="15482"/>
                  <a:pt x="2678" y="15908"/>
                  <a:pt x="3686" y="15908"/>
                </a:cubicBezTo>
                <a:cubicBezTo>
                  <a:pt x="3700" y="15908"/>
                  <a:pt x="3714" y="15907"/>
                  <a:pt x="3727" y="15907"/>
                </a:cubicBezTo>
                <a:lnTo>
                  <a:pt x="46221" y="15907"/>
                </a:lnTo>
                <a:cubicBezTo>
                  <a:pt x="46235" y="15907"/>
                  <a:pt x="46249" y="15908"/>
                  <a:pt x="46262" y="15908"/>
                </a:cubicBezTo>
                <a:cubicBezTo>
                  <a:pt x="47270" y="15908"/>
                  <a:pt x="48194" y="15482"/>
                  <a:pt x="48852" y="14824"/>
                </a:cubicBezTo>
                <a:cubicBezTo>
                  <a:pt x="49519" y="14157"/>
                  <a:pt x="49947" y="13217"/>
                  <a:pt x="49947" y="12193"/>
                </a:cubicBezTo>
                <a:lnTo>
                  <a:pt x="49947" y="3715"/>
                </a:lnTo>
                <a:cubicBezTo>
                  <a:pt x="49947" y="2703"/>
                  <a:pt x="49519" y="1751"/>
                  <a:pt x="48852" y="1084"/>
                </a:cubicBezTo>
                <a:cubicBezTo>
                  <a:pt x="48185" y="417"/>
                  <a:pt x="47245" y="1"/>
                  <a:pt x="46221" y="1"/>
                </a:cubicBezTo>
                <a:close/>
              </a:path>
            </a:pathLst>
          </a:custGeom>
          <a:solidFill>
            <a:srgbClr val="58B7DD"/>
          </a:solidFill>
          <a:ln w="38100" cap="flat" cmpd="sng">
            <a:solidFill>
              <a:srgbClr val="006A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Psychological Distress</a:t>
            </a: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4" name="Google Shape;554;g9005e74667_5_452"/>
          <p:cNvSpPr/>
          <p:nvPr/>
        </p:nvSpPr>
        <p:spPr>
          <a:xfrm>
            <a:off x="6578909" y="788421"/>
            <a:ext cx="1497066" cy="462803"/>
          </a:xfrm>
          <a:custGeom>
            <a:avLst/>
            <a:gdLst/>
            <a:ahLst/>
            <a:cxnLst/>
            <a:rect l="l" t="t" r="r" b="b"/>
            <a:pathLst>
              <a:path w="49948" h="15908" extrusionOk="0">
                <a:moveTo>
                  <a:pt x="3727" y="1"/>
                </a:moveTo>
                <a:cubicBezTo>
                  <a:pt x="2703" y="1"/>
                  <a:pt x="1763" y="417"/>
                  <a:pt x="1096" y="1084"/>
                </a:cubicBezTo>
                <a:cubicBezTo>
                  <a:pt x="429" y="1751"/>
                  <a:pt x="1" y="2703"/>
                  <a:pt x="1" y="3715"/>
                </a:cubicBezTo>
                <a:lnTo>
                  <a:pt x="1" y="12193"/>
                </a:lnTo>
                <a:cubicBezTo>
                  <a:pt x="1" y="13217"/>
                  <a:pt x="429" y="14157"/>
                  <a:pt x="1096" y="14824"/>
                </a:cubicBezTo>
                <a:cubicBezTo>
                  <a:pt x="1754" y="15482"/>
                  <a:pt x="2678" y="15908"/>
                  <a:pt x="3686" y="15908"/>
                </a:cubicBezTo>
                <a:cubicBezTo>
                  <a:pt x="3700" y="15908"/>
                  <a:pt x="3714" y="15907"/>
                  <a:pt x="3727" y="15907"/>
                </a:cubicBezTo>
                <a:lnTo>
                  <a:pt x="46221" y="15907"/>
                </a:lnTo>
                <a:cubicBezTo>
                  <a:pt x="46235" y="15907"/>
                  <a:pt x="46249" y="15908"/>
                  <a:pt x="46262" y="15908"/>
                </a:cubicBezTo>
                <a:cubicBezTo>
                  <a:pt x="47270" y="15908"/>
                  <a:pt x="48194" y="15482"/>
                  <a:pt x="48852" y="14824"/>
                </a:cubicBezTo>
                <a:cubicBezTo>
                  <a:pt x="49519" y="14157"/>
                  <a:pt x="49947" y="13217"/>
                  <a:pt x="49947" y="12193"/>
                </a:cubicBezTo>
                <a:lnTo>
                  <a:pt x="49947" y="3715"/>
                </a:lnTo>
                <a:cubicBezTo>
                  <a:pt x="49947" y="2703"/>
                  <a:pt x="49519" y="1751"/>
                  <a:pt x="48852" y="1084"/>
                </a:cubicBezTo>
                <a:cubicBezTo>
                  <a:pt x="48185" y="417"/>
                  <a:pt x="47245" y="1"/>
                  <a:pt x="46221" y="1"/>
                </a:cubicBezTo>
                <a:close/>
              </a:path>
            </a:pathLst>
          </a:custGeom>
          <a:solidFill>
            <a:srgbClr val="58B7DD"/>
          </a:solidFill>
          <a:ln w="38100" cap="flat" cmpd="sng">
            <a:solidFill>
              <a:srgbClr val="006A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Mindfulness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5" name="Google Shape;555;g9005e74667_5_452"/>
          <p:cNvSpPr/>
          <p:nvPr/>
        </p:nvSpPr>
        <p:spPr>
          <a:xfrm>
            <a:off x="4752188" y="764365"/>
            <a:ext cx="1432509" cy="409273"/>
          </a:xfrm>
          <a:custGeom>
            <a:avLst/>
            <a:gdLst/>
            <a:ahLst/>
            <a:cxnLst/>
            <a:rect l="l" t="t" r="r" b="b"/>
            <a:pathLst>
              <a:path w="49948" h="15908" extrusionOk="0">
                <a:moveTo>
                  <a:pt x="3727" y="1"/>
                </a:moveTo>
                <a:cubicBezTo>
                  <a:pt x="2703" y="1"/>
                  <a:pt x="1763" y="417"/>
                  <a:pt x="1096" y="1084"/>
                </a:cubicBezTo>
                <a:cubicBezTo>
                  <a:pt x="429" y="1751"/>
                  <a:pt x="1" y="2703"/>
                  <a:pt x="1" y="3715"/>
                </a:cubicBezTo>
                <a:lnTo>
                  <a:pt x="1" y="12193"/>
                </a:lnTo>
                <a:cubicBezTo>
                  <a:pt x="1" y="13217"/>
                  <a:pt x="429" y="14157"/>
                  <a:pt x="1096" y="14824"/>
                </a:cubicBezTo>
                <a:cubicBezTo>
                  <a:pt x="1754" y="15482"/>
                  <a:pt x="2678" y="15908"/>
                  <a:pt x="3686" y="15908"/>
                </a:cubicBezTo>
                <a:cubicBezTo>
                  <a:pt x="3700" y="15908"/>
                  <a:pt x="3714" y="15907"/>
                  <a:pt x="3727" y="15907"/>
                </a:cubicBezTo>
                <a:lnTo>
                  <a:pt x="46221" y="15907"/>
                </a:lnTo>
                <a:cubicBezTo>
                  <a:pt x="46235" y="15907"/>
                  <a:pt x="46249" y="15908"/>
                  <a:pt x="46262" y="15908"/>
                </a:cubicBezTo>
                <a:cubicBezTo>
                  <a:pt x="47270" y="15908"/>
                  <a:pt x="48194" y="15482"/>
                  <a:pt x="48852" y="14824"/>
                </a:cubicBezTo>
                <a:cubicBezTo>
                  <a:pt x="49519" y="14157"/>
                  <a:pt x="49947" y="13217"/>
                  <a:pt x="49947" y="12193"/>
                </a:cubicBezTo>
                <a:lnTo>
                  <a:pt x="49947" y="3715"/>
                </a:lnTo>
                <a:cubicBezTo>
                  <a:pt x="49947" y="2703"/>
                  <a:pt x="49519" y="1751"/>
                  <a:pt x="48852" y="1084"/>
                </a:cubicBezTo>
                <a:cubicBezTo>
                  <a:pt x="48185" y="417"/>
                  <a:pt x="47245" y="1"/>
                  <a:pt x="46221" y="1"/>
                </a:cubicBezTo>
                <a:close/>
              </a:path>
            </a:pathLst>
          </a:custGeom>
          <a:solidFill>
            <a:srgbClr val="58B7DD"/>
          </a:solidFill>
          <a:ln w="38100" cap="flat" cmpd="sng">
            <a:solidFill>
              <a:srgbClr val="006A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PTSD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6" name="Google Shape;556;g9005e74667_5_452"/>
          <p:cNvSpPr/>
          <p:nvPr/>
        </p:nvSpPr>
        <p:spPr>
          <a:xfrm>
            <a:off x="6472488" y="4041090"/>
            <a:ext cx="1432509" cy="409273"/>
          </a:xfrm>
          <a:custGeom>
            <a:avLst/>
            <a:gdLst/>
            <a:ahLst/>
            <a:cxnLst/>
            <a:rect l="l" t="t" r="r" b="b"/>
            <a:pathLst>
              <a:path w="49948" h="15908" extrusionOk="0">
                <a:moveTo>
                  <a:pt x="3727" y="1"/>
                </a:moveTo>
                <a:cubicBezTo>
                  <a:pt x="2703" y="1"/>
                  <a:pt x="1763" y="417"/>
                  <a:pt x="1096" y="1084"/>
                </a:cubicBezTo>
                <a:cubicBezTo>
                  <a:pt x="429" y="1751"/>
                  <a:pt x="1" y="2703"/>
                  <a:pt x="1" y="3715"/>
                </a:cubicBezTo>
                <a:lnTo>
                  <a:pt x="1" y="12193"/>
                </a:lnTo>
                <a:cubicBezTo>
                  <a:pt x="1" y="13217"/>
                  <a:pt x="429" y="14157"/>
                  <a:pt x="1096" y="14824"/>
                </a:cubicBezTo>
                <a:cubicBezTo>
                  <a:pt x="1754" y="15482"/>
                  <a:pt x="2678" y="15908"/>
                  <a:pt x="3686" y="15908"/>
                </a:cubicBezTo>
                <a:cubicBezTo>
                  <a:pt x="3700" y="15908"/>
                  <a:pt x="3714" y="15907"/>
                  <a:pt x="3727" y="15907"/>
                </a:cubicBezTo>
                <a:lnTo>
                  <a:pt x="46221" y="15907"/>
                </a:lnTo>
                <a:cubicBezTo>
                  <a:pt x="46235" y="15907"/>
                  <a:pt x="46249" y="15908"/>
                  <a:pt x="46262" y="15908"/>
                </a:cubicBezTo>
                <a:cubicBezTo>
                  <a:pt x="47270" y="15908"/>
                  <a:pt x="48194" y="15482"/>
                  <a:pt x="48852" y="14824"/>
                </a:cubicBezTo>
                <a:cubicBezTo>
                  <a:pt x="49519" y="14157"/>
                  <a:pt x="49947" y="13217"/>
                  <a:pt x="49947" y="12193"/>
                </a:cubicBezTo>
                <a:lnTo>
                  <a:pt x="49947" y="3715"/>
                </a:lnTo>
                <a:cubicBezTo>
                  <a:pt x="49947" y="2703"/>
                  <a:pt x="49519" y="1751"/>
                  <a:pt x="48852" y="1084"/>
                </a:cubicBezTo>
                <a:cubicBezTo>
                  <a:pt x="48185" y="417"/>
                  <a:pt x="47245" y="1"/>
                  <a:pt x="46221" y="1"/>
                </a:cubicBezTo>
                <a:close/>
              </a:path>
            </a:pathLst>
          </a:custGeom>
          <a:solidFill>
            <a:srgbClr val="58B7DD"/>
          </a:solidFill>
          <a:ln w="38100" cap="flat" cmpd="sng">
            <a:solidFill>
              <a:srgbClr val="006A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Sleep</a:t>
            </a:r>
            <a:endParaRPr sz="16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57" name="Google Shape;557;g9005e74667_5_452"/>
          <p:cNvSpPr/>
          <p:nvPr/>
        </p:nvSpPr>
        <p:spPr>
          <a:xfrm>
            <a:off x="4833500" y="3912390"/>
            <a:ext cx="1432509" cy="409273"/>
          </a:xfrm>
          <a:custGeom>
            <a:avLst/>
            <a:gdLst/>
            <a:ahLst/>
            <a:cxnLst/>
            <a:rect l="l" t="t" r="r" b="b"/>
            <a:pathLst>
              <a:path w="49948" h="15908" extrusionOk="0">
                <a:moveTo>
                  <a:pt x="3727" y="1"/>
                </a:moveTo>
                <a:cubicBezTo>
                  <a:pt x="2703" y="1"/>
                  <a:pt x="1763" y="417"/>
                  <a:pt x="1096" y="1084"/>
                </a:cubicBezTo>
                <a:cubicBezTo>
                  <a:pt x="429" y="1751"/>
                  <a:pt x="1" y="2703"/>
                  <a:pt x="1" y="3715"/>
                </a:cubicBezTo>
                <a:lnTo>
                  <a:pt x="1" y="12193"/>
                </a:lnTo>
                <a:cubicBezTo>
                  <a:pt x="1" y="13217"/>
                  <a:pt x="429" y="14157"/>
                  <a:pt x="1096" y="14824"/>
                </a:cubicBezTo>
                <a:cubicBezTo>
                  <a:pt x="1754" y="15482"/>
                  <a:pt x="2678" y="15908"/>
                  <a:pt x="3686" y="15908"/>
                </a:cubicBezTo>
                <a:cubicBezTo>
                  <a:pt x="3700" y="15908"/>
                  <a:pt x="3714" y="15907"/>
                  <a:pt x="3727" y="15907"/>
                </a:cubicBezTo>
                <a:lnTo>
                  <a:pt x="46221" y="15907"/>
                </a:lnTo>
                <a:cubicBezTo>
                  <a:pt x="46235" y="15907"/>
                  <a:pt x="46249" y="15908"/>
                  <a:pt x="46262" y="15908"/>
                </a:cubicBezTo>
                <a:cubicBezTo>
                  <a:pt x="47270" y="15908"/>
                  <a:pt x="48194" y="15482"/>
                  <a:pt x="48852" y="14824"/>
                </a:cubicBezTo>
                <a:cubicBezTo>
                  <a:pt x="49519" y="14157"/>
                  <a:pt x="49947" y="13217"/>
                  <a:pt x="49947" y="12193"/>
                </a:cubicBezTo>
                <a:lnTo>
                  <a:pt x="49947" y="3715"/>
                </a:lnTo>
                <a:cubicBezTo>
                  <a:pt x="49947" y="2703"/>
                  <a:pt x="49519" y="1751"/>
                  <a:pt x="48852" y="1084"/>
                </a:cubicBezTo>
                <a:cubicBezTo>
                  <a:pt x="48185" y="417"/>
                  <a:pt x="47245" y="1"/>
                  <a:pt x="46221" y="1"/>
                </a:cubicBezTo>
                <a:close/>
              </a:path>
            </a:pathLst>
          </a:custGeom>
          <a:solidFill>
            <a:srgbClr val="58B7DD"/>
          </a:solidFill>
          <a:ln w="38100" cap="flat" cmpd="sng">
            <a:solidFill>
              <a:srgbClr val="006A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Coping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8" name="Google Shape;558;g9005e74667_5_452"/>
          <p:cNvSpPr/>
          <p:nvPr/>
        </p:nvSpPr>
        <p:spPr>
          <a:xfrm>
            <a:off x="2982325" y="3917540"/>
            <a:ext cx="1432509" cy="409273"/>
          </a:xfrm>
          <a:custGeom>
            <a:avLst/>
            <a:gdLst/>
            <a:ahLst/>
            <a:cxnLst/>
            <a:rect l="l" t="t" r="r" b="b"/>
            <a:pathLst>
              <a:path w="49948" h="15908" extrusionOk="0">
                <a:moveTo>
                  <a:pt x="3727" y="1"/>
                </a:moveTo>
                <a:cubicBezTo>
                  <a:pt x="2703" y="1"/>
                  <a:pt x="1763" y="417"/>
                  <a:pt x="1096" y="1084"/>
                </a:cubicBezTo>
                <a:cubicBezTo>
                  <a:pt x="429" y="1751"/>
                  <a:pt x="1" y="2703"/>
                  <a:pt x="1" y="3715"/>
                </a:cubicBezTo>
                <a:lnTo>
                  <a:pt x="1" y="12193"/>
                </a:lnTo>
                <a:cubicBezTo>
                  <a:pt x="1" y="13217"/>
                  <a:pt x="429" y="14157"/>
                  <a:pt x="1096" y="14824"/>
                </a:cubicBezTo>
                <a:cubicBezTo>
                  <a:pt x="1754" y="15482"/>
                  <a:pt x="2678" y="15908"/>
                  <a:pt x="3686" y="15908"/>
                </a:cubicBezTo>
                <a:cubicBezTo>
                  <a:pt x="3700" y="15908"/>
                  <a:pt x="3714" y="15907"/>
                  <a:pt x="3727" y="15907"/>
                </a:cubicBezTo>
                <a:lnTo>
                  <a:pt x="46221" y="15907"/>
                </a:lnTo>
                <a:cubicBezTo>
                  <a:pt x="46235" y="15907"/>
                  <a:pt x="46249" y="15908"/>
                  <a:pt x="46262" y="15908"/>
                </a:cubicBezTo>
                <a:cubicBezTo>
                  <a:pt x="47270" y="15908"/>
                  <a:pt x="48194" y="15482"/>
                  <a:pt x="48852" y="14824"/>
                </a:cubicBezTo>
                <a:cubicBezTo>
                  <a:pt x="49519" y="14157"/>
                  <a:pt x="49947" y="13217"/>
                  <a:pt x="49947" y="12193"/>
                </a:cubicBezTo>
                <a:lnTo>
                  <a:pt x="49947" y="3715"/>
                </a:lnTo>
                <a:cubicBezTo>
                  <a:pt x="49947" y="2703"/>
                  <a:pt x="49519" y="1751"/>
                  <a:pt x="48852" y="1084"/>
                </a:cubicBezTo>
                <a:cubicBezTo>
                  <a:pt x="48185" y="417"/>
                  <a:pt x="47245" y="1"/>
                  <a:pt x="46221" y="1"/>
                </a:cubicBezTo>
                <a:close/>
              </a:path>
            </a:pathLst>
          </a:custGeom>
          <a:solidFill>
            <a:srgbClr val="58B7DD"/>
          </a:solidFill>
          <a:ln w="38100" cap="flat" cmpd="sng">
            <a:solidFill>
              <a:srgbClr val="006A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Emotions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9" name="Google Shape;559;g9005e74667_5_452"/>
          <p:cNvSpPr/>
          <p:nvPr/>
        </p:nvSpPr>
        <p:spPr>
          <a:xfrm>
            <a:off x="1238988" y="4088565"/>
            <a:ext cx="1432509" cy="409273"/>
          </a:xfrm>
          <a:custGeom>
            <a:avLst/>
            <a:gdLst/>
            <a:ahLst/>
            <a:cxnLst/>
            <a:rect l="l" t="t" r="r" b="b"/>
            <a:pathLst>
              <a:path w="49948" h="15908" extrusionOk="0">
                <a:moveTo>
                  <a:pt x="3727" y="1"/>
                </a:moveTo>
                <a:cubicBezTo>
                  <a:pt x="2703" y="1"/>
                  <a:pt x="1763" y="417"/>
                  <a:pt x="1096" y="1084"/>
                </a:cubicBezTo>
                <a:cubicBezTo>
                  <a:pt x="429" y="1751"/>
                  <a:pt x="1" y="2703"/>
                  <a:pt x="1" y="3715"/>
                </a:cubicBezTo>
                <a:lnTo>
                  <a:pt x="1" y="12193"/>
                </a:lnTo>
                <a:cubicBezTo>
                  <a:pt x="1" y="13217"/>
                  <a:pt x="429" y="14157"/>
                  <a:pt x="1096" y="14824"/>
                </a:cubicBezTo>
                <a:cubicBezTo>
                  <a:pt x="1754" y="15482"/>
                  <a:pt x="2678" y="15908"/>
                  <a:pt x="3686" y="15908"/>
                </a:cubicBezTo>
                <a:cubicBezTo>
                  <a:pt x="3700" y="15908"/>
                  <a:pt x="3714" y="15907"/>
                  <a:pt x="3727" y="15907"/>
                </a:cubicBezTo>
                <a:lnTo>
                  <a:pt x="46221" y="15907"/>
                </a:lnTo>
                <a:cubicBezTo>
                  <a:pt x="46235" y="15907"/>
                  <a:pt x="46249" y="15908"/>
                  <a:pt x="46262" y="15908"/>
                </a:cubicBezTo>
                <a:cubicBezTo>
                  <a:pt x="47270" y="15908"/>
                  <a:pt x="48194" y="15482"/>
                  <a:pt x="48852" y="14824"/>
                </a:cubicBezTo>
                <a:cubicBezTo>
                  <a:pt x="49519" y="14157"/>
                  <a:pt x="49947" y="13217"/>
                  <a:pt x="49947" y="12193"/>
                </a:cubicBezTo>
                <a:lnTo>
                  <a:pt x="49947" y="3715"/>
                </a:lnTo>
                <a:cubicBezTo>
                  <a:pt x="49947" y="2703"/>
                  <a:pt x="49519" y="1751"/>
                  <a:pt x="48852" y="1084"/>
                </a:cubicBezTo>
                <a:cubicBezTo>
                  <a:pt x="48185" y="417"/>
                  <a:pt x="47245" y="1"/>
                  <a:pt x="46221" y="1"/>
                </a:cubicBezTo>
                <a:close/>
              </a:path>
            </a:pathLst>
          </a:custGeom>
          <a:solidFill>
            <a:srgbClr val="58B7DD"/>
          </a:solidFill>
          <a:ln w="38100" cap="flat" cmpd="sng">
            <a:solidFill>
              <a:srgbClr val="006A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Spirituality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g9005e74667_5_452"/>
          <p:cNvSpPr/>
          <p:nvPr/>
        </p:nvSpPr>
        <p:spPr>
          <a:xfrm>
            <a:off x="1204663" y="815177"/>
            <a:ext cx="1432509" cy="409273"/>
          </a:xfrm>
          <a:custGeom>
            <a:avLst/>
            <a:gdLst/>
            <a:ahLst/>
            <a:cxnLst/>
            <a:rect l="l" t="t" r="r" b="b"/>
            <a:pathLst>
              <a:path w="49948" h="15908" extrusionOk="0">
                <a:moveTo>
                  <a:pt x="3727" y="1"/>
                </a:moveTo>
                <a:cubicBezTo>
                  <a:pt x="2703" y="1"/>
                  <a:pt x="1763" y="417"/>
                  <a:pt x="1096" y="1084"/>
                </a:cubicBezTo>
                <a:cubicBezTo>
                  <a:pt x="429" y="1751"/>
                  <a:pt x="1" y="2703"/>
                  <a:pt x="1" y="3715"/>
                </a:cubicBezTo>
                <a:lnTo>
                  <a:pt x="1" y="12193"/>
                </a:lnTo>
                <a:cubicBezTo>
                  <a:pt x="1" y="13217"/>
                  <a:pt x="429" y="14157"/>
                  <a:pt x="1096" y="14824"/>
                </a:cubicBezTo>
                <a:cubicBezTo>
                  <a:pt x="1754" y="15482"/>
                  <a:pt x="2678" y="15908"/>
                  <a:pt x="3686" y="15908"/>
                </a:cubicBezTo>
                <a:cubicBezTo>
                  <a:pt x="3700" y="15908"/>
                  <a:pt x="3714" y="15907"/>
                  <a:pt x="3727" y="15907"/>
                </a:cubicBezTo>
                <a:lnTo>
                  <a:pt x="46221" y="15907"/>
                </a:lnTo>
                <a:cubicBezTo>
                  <a:pt x="46235" y="15907"/>
                  <a:pt x="46249" y="15908"/>
                  <a:pt x="46262" y="15908"/>
                </a:cubicBezTo>
                <a:cubicBezTo>
                  <a:pt x="47270" y="15908"/>
                  <a:pt x="48194" y="15482"/>
                  <a:pt x="48852" y="14824"/>
                </a:cubicBezTo>
                <a:cubicBezTo>
                  <a:pt x="49519" y="14157"/>
                  <a:pt x="49947" y="13217"/>
                  <a:pt x="49947" y="12193"/>
                </a:cubicBezTo>
                <a:lnTo>
                  <a:pt x="49947" y="3715"/>
                </a:lnTo>
                <a:cubicBezTo>
                  <a:pt x="49947" y="2703"/>
                  <a:pt x="49519" y="1751"/>
                  <a:pt x="48852" y="1084"/>
                </a:cubicBezTo>
                <a:cubicBezTo>
                  <a:pt x="48185" y="417"/>
                  <a:pt x="47245" y="1"/>
                  <a:pt x="46221" y="1"/>
                </a:cubicBezTo>
                <a:close/>
              </a:path>
            </a:pathLst>
          </a:custGeom>
          <a:solidFill>
            <a:srgbClr val="58B7DD"/>
          </a:solidFill>
          <a:ln w="38100" cap="flat" cmpd="sng">
            <a:solidFill>
              <a:srgbClr val="006A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Quality of Life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1" name="Google Shape;561;g9005e74667_5_452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utcome_measures_categori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661" y="1244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fd6f960eb_3_67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Outcome Measures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569" name="Google Shape;569;g8fd6f960eb_3_67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70" name="Google Shape;570;g8fd6f960eb_3_67"/>
          <p:cNvGraphicFramePr/>
          <p:nvPr/>
        </p:nvGraphicFramePr>
        <p:xfrm>
          <a:off x="457188" y="1118475"/>
          <a:ext cx="7998875" cy="3433919"/>
        </p:xfrm>
        <a:graphic>
          <a:graphicData uri="http://schemas.openxmlformats.org/drawingml/2006/table">
            <a:tbl>
              <a:tblPr>
                <a:noFill/>
                <a:tableStyleId>{C4CD342F-EE42-4442-B384-6CCBB288FA52}</a:tableStyleId>
              </a:tblPr>
              <a:tblGrid>
                <a:gridCol w="227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Quality of Life</a:t>
                      </a:r>
                      <a:endParaRPr sz="2000" u="none" strike="noStrike" cap="none">
                        <a:solidFill>
                          <a:srgbClr val="434343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WHOQOL-BREF</a:t>
                      </a:r>
                      <a:endParaRPr sz="1400" b="1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Four categories measuring physical health, psychological health, social relationships, and environmental health</a:t>
                      </a:r>
                      <a:endParaRPr sz="15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>
                    <a:lnL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Psychological Distress</a:t>
                      </a:r>
                      <a:endParaRPr sz="1800" u="none" strike="noStrike" cap="none">
                        <a:solidFill>
                          <a:srgbClr val="434343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PHQ-9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Subscale of Patient Health Questionnaire addressing depression </a:t>
                      </a:r>
                      <a:endParaRPr sz="15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>
                    <a:lnL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Mindfulness</a:t>
                      </a:r>
                      <a:endParaRPr sz="2000" u="none" strike="noStrike" cap="none">
                        <a:solidFill>
                          <a:srgbClr val="434343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FFMQ-SF</a:t>
                      </a:r>
                      <a:endParaRPr sz="1400" b="1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Assessed skills such as observing, describing, acting with awareness, nonreactivity, and non-judgment </a:t>
                      </a:r>
                      <a:endParaRPr sz="15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>
                    <a:lnL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Spirituality</a:t>
                      </a:r>
                      <a:endParaRPr sz="2000" b="1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FACIT-12-SP</a:t>
                      </a:r>
                      <a:endParaRPr sz="1400" b="1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Two subscales assessing 1) meaning and peace and 2) faith</a:t>
                      </a:r>
                      <a:endParaRPr sz="15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>
                    <a:lnL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EE7F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Outcome_measures_specif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2670" y="148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8fd6f960eb_0_57"/>
          <p:cNvSpPr/>
          <p:nvPr/>
        </p:nvSpPr>
        <p:spPr>
          <a:xfrm>
            <a:off x="2560678" y="639909"/>
            <a:ext cx="4022641" cy="3863686"/>
          </a:xfrm>
          <a:custGeom>
            <a:avLst/>
            <a:gdLst/>
            <a:ahLst/>
            <a:cxnLst/>
            <a:rect l="l" t="t" r="r" b="b"/>
            <a:pathLst>
              <a:path w="36744" h="27981" extrusionOk="0">
                <a:moveTo>
                  <a:pt x="8847" y="1"/>
                </a:moveTo>
                <a:cubicBezTo>
                  <a:pt x="3966" y="1"/>
                  <a:pt x="1" y="3965"/>
                  <a:pt x="1" y="8847"/>
                </a:cubicBezTo>
                <a:lnTo>
                  <a:pt x="1" y="27980"/>
                </a:lnTo>
                <a:lnTo>
                  <a:pt x="27897" y="27980"/>
                </a:lnTo>
                <a:cubicBezTo>
                  <a:pt x="32791" y="27980"/>
                  <a:pt x="36744" y="24027"/>
                  <a:pt x="36744" y="19134"/>
                </a:cubicBezTo>
                <a:lnTo>
                  <a:pt x="36744" y="8847"/>
                </a:lnTo>
                <a:cubicBezTo>
                  <a:pt x="36744" y="3965"/>
                  <a:pt x="32791" y="1"/>
                  <a:pt x="27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71450" dist="133350" dir="7860000" algn="bl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THEMES</a:t>
            </a:r>
            <a:endParaRPr sz="40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78" name="Google Shape;578;g8fd6f960eb_0_57"/>
          <p:cNvPicPr preferRelativeResize="0"/>
          <p:nvPr/>
        </p:nvPicPr>
        <p:blipFill rotWithShape="1">
          <a:blip r:embed="rId3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8fd6f960eb_3_5"/>
          <p:cNvSpPr txBox="1"/>
          <p:nvPr/>
        </p:nvSpPr>
        <p:spPr>
          <a:xfrm>
            <a:off x="7240550" y="4678675"/>
            <a:ext cx="15279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32. AOTA, 2020</a:t>
            </a:r>
            <a:endParaRPr sz="8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5" name="Google Shape;585;g8fd6f960eb_3_5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6" name="Google Shape;586;g8fd6f960eb_3_5"/>
          <p:cNvGraphicFramePr/>
          <p:nvPr/>
        </p:nvGraphicFramePr>
        <p:xfrm>
          <a:off x="266638" y="252588"/>
          <a:ext cx="8501900" cy="4116408"/>
        </p:xfrm>
        <a:graphic>
          <a:graphicData uri="http://schemas.openxmlformats.org/drawingml/2006/table">
            <a:tbl>
              <a:tblPr>
                <a:noFill/>
                <a:tableStyleId>{C4CD342F-EE42-4442-B384-6CCBB288FA52}</a:tableStyleId>
              </a:tblPr>
              <a:tblGrid>
                <a:gridCol w="211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6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0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strike="noStrike" cap="none">
                          <a:solidFill>
                            <a:srgbClr val="434343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Strength of Evidence </a:t>
                      </a:r>
                      <a:r>
                        <a:rPr lang="en-US" sz="2700" u="none" strike="noStrike" cap="none" baseline="30000">
                          <a:solidFill>
                            <a:srgbClr val="434343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32</a:t>
                      </a:r>
                      <a:endParaRPr sz="2700" u="none" strike="noStrike" cap="none" baseline="30000">
                        <a:solidFill>
                          <a:srgbClr val="434343"/>
                        </a:solidFill>
                        <a:latin typeface="Staatliches"/>
                        <a:ea typeface="Staatliches"/>
                        <a:cs typeface="Staatliches"/>
                        <a:sym typeface="Staatliches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Strong</a:t>
                      </a:r>
                      <a:endParaRPr sz="24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Two or more Level I studies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The available evidence usually includes consistent results from well-designed, well-conducted studies, with strong findings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Moderate</a:t>
                      </a:r>
                      <a:endParaRPr sz="24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At least one Level 1 high-quality study or multiple moderate-quality studies (Level II and Level III)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The available evidence is sufficient to determine the effects on health outcomes, but confidence is constrained 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Low</a:t>
                      </a:r>
                      <a:endParaRPr sz="24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Few studies, flaws in available studies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Insufficient evidence to assess impact on health and outcomes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Strength_of_evide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3650" y="130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6"/>
          <p:cNvSpPr/>
          <p:nvPr/>
        </p:nvSpPr>
        <p:spPr>
          <a:xfrm>
            <a:off x="7353643" y="2892463"/>
            <a:ext cx="57444" cy="50336"/>
          </a:xfrm>
          <a:custGeom>
            <a:avLst/>
            <a:gdLst/>
            <a:ahLst/>
            <a:cxnLst/>
            <a:rect l="l" t="t" r="r" b="b"/>
            <a:pathLst>
              <a:path w="2025" h="2025" extrusionOk="0">
                <a:moveTo>
                  <a:pt x="1013" y="0"/>
                </a:moveTo>
                <a:cubicBezTo>
                  <a:pt x="453" y="0"/>
                  <a:pt x="1" y="453"/>
                  <a:pt x="1" y="1012"/>
                </a:cubicBezTo>
                <a:cubicBezTo>
                  <a:pt x="1" y="1572"/>
                  <a:pt x="453" y="2024"/>
                  <a:pt x="1013" y="2024"/>
                </a:cubicBezTo>
                <a:cubicBezTo>
                  <a:pt x="1572" y="2024"/>
                  <a:pt x="2025" y="1572"/>
                  <a:pt x="2025" y="1012"/>
                </a:cubicBezTo>
                <a:cubicBezTo>
                  <a:pt x="2025" y="453"/>
                  <a:pt x="1572" y="0"/>
                  <a:pt x="1013" y="0"/>
                </a:cubicBezTo>
                <a:close/>
              </a:path>
            </a:pathLst>
          </a:custGeom>
          <a:solidFill>
            <a:srgbClr val="B6D7A8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3" name="Google Shape;593;p26"/>
          <p:cNvGrpSpPr/>
          <p:nvPr/>
        </p:nvGrpSpPr>
        <p:grpSpPr>
          <a:xfrm>
            <a:off x="6358175" y="3068245"/>
            <a:ext cx="2265436" cy="790413"/>
            <a:chOff x="4724550" y="1560375"/>
            <a:chExt cx="3266200" cy="1041525"/>
          </a:xfrm>
        </p:grpSpPr>
        <p:sp>
          <p:nvSpPr>
            <p:cNvPr id="594" name="Google Shape;594;p26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6"/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4724550" y="1560375"/>
              <a:ext cx="3266200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8" name="Google Shape;598;p26"/>
            <p:cNvGrpSpPr/>
            <p:nvPr/>
          </p:nvGrpSpPr>
          <p:grpSpPr>
            <a:xfrm>
              <a:off x="5185496" y="1775313"/>
              <a:ext cx="2498963" cy="623999"/>
              <a:chOff x="4022367" y="3670651"/>
              <a:chExt cx="4411233" cy="623999"/>
            </a:xfrm>
          </p:grpSpPr>
          <p:sp>
            <p:nvSpPr>
              <p:cNvPr id="599" name="Google Shape;599;p26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00" name="Google Shape;600;p26"/>
              <p:cNvSpPr txBox="1"/>
              <p:nvPr/>
            </p:nvSpPr>
            <p:spPr>
              <a:xfrm>
                <a:off x="4022367" y="3670651"/>
                <a:ext cx="4092900" cy="598200"/>
              </a:xfrm>
              <a:prstGeom prst="rect">
                <a:avLst/>
              </a:pr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lang="en-US" sz="2100" b="0" i="0" u="none" strike="noStrike" cap="none">
                    <a:solidFill>
                      <a:srgbClr val="4343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Coping</a:t>
                </a:r>
                <a:endParaRPr sz="2100" b="0" i="0" u="none" strike="noStrike" cap="none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601" name="Google Shape;601;p26"/>
          <p:cNvGrpSpPr/>
          <p:nvPr/>
        </p:nvGrpSpPr>
        <p:grpSpPr>
          <a:xfrm>
            <a:off x="3393450" y="1284833"/>
            <a:ext cx="2265436" cy="790413"/>
            <a:chOff x="4724550" y="1560375"/>
            <a:chExt cx="3266200" cy="1041525"/>
          </a:xfrm>
        </p:grpSpPr>
        <p:sp>
          <p:nvSpPr>
            <p:cNvPr id="602" name="Google Shape;602;p26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4724550" y="1560375"/>
              <a:ext cx="3266200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6" name="Google Shape;606;p26"/>
            <p:cNvGrpSpPr/>
            <p:nvPr/>
          </p:nvGrpSpPr>
          <p:grpSpPr>
            <a:xfrm>
              <a:off x="5185496" y="1775313"/>
              <a:ext cx="2498963" cy="623999"/>
              <a:chOff x="4022367" y="3670651"/>
              <a:chExt cx="4411233" cy="623999"/>
            </a:xfrm>
          </p:grpSpPr>
          <p:sp>
            <p:nvSpPr>
              <p:cNvPr id="607" name="Google Shape;607;p26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08" name="Google Shape;608;p26"/>
              <p:cNvSpPr txBox="1"/>
              <p:nvPr/>
            </p:nvSpPr>
            <p:spPr>
              <a:xfrm>
                <a:off x="4022367" y="3670651"/>
                <a:ext cx="4092900" cy="59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900"/>
                  <a:buFont typeface="Arial"/>
                  <a:buNone/>
                </a:pPr>
                <a:r>
                  <a:rPr lang="en-US" sz="2900" b="0" i="0" u="none" strike="noStrike" cap="none">
                    <a:solidFill>
                      <a:srgbClr val="4343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Themes</a:t>
                </a:r>
                <a:endParaRPr sz="2700" b="0" i="0" u="none" strike="noStrike" cap="none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609" name="Google Shape;609;p26"/>
          <p:cNvGrpSpPr/>
          <p:nvPr/>
        </p:nvGrpSpPr>
        <p:grpSpPr>
          <a:xfrm>
            <a:off x="648200" y="3042358"/>
            <a:ext cx="2265436" cy="790413"/>
            <a:chOff x="4724550" y="1560375"/>
            <a:chExt cx="3266200" cy="1041525"/>
          </a:xfrm>
        </p:grpSpPr>
        <p:sp>
          <p:nvSpPr>
            <p:cNvPr id="610" name="Google Shape;610;p26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4724550" y="1560375"/>
              <a:ext cx="3266200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4" name="Google Shape;614;p26"/>
            <p:cNvGrpSpPr/>
            <p:nvPr/>
          </p:nvGrpSpPr>
          <p:grpSpPr>
            <a:xfrm>
              <a:off x="5185496" y="1775313"/>
              <a:ext cx="2498963" cy="623999"/>
              <a:chOff x="4022367" y="3670651"/>
              <a:chExt cx="4411233" cy="623999"/>
            </a:xfrm>
          </p:grpSpPr>
          <p:sp>
            <p:nvSpPr>
              <p:cNvPr id="615" name="Google Shape;615;p26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16" name="Google Shape;616;p26"/>
              <p:cNvSpPr txBox="1"/>
              <p:nvPr/>
            </p:nvSpPr>
            <p:spPr>
              <a:xfrm>
                <a:off x="4022367" y="3670651"/>
                <a:ext cx="4092900" cy="5982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lang="en-US" sz="1900" b="0" i="0" u="none" strike="noStrike" cap="none">
                    <a:solidFill>
                      <a:srgbClr val="4343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Occupational Engagement</a:t>
                </a:r>
                <a:endParaRPr sz="1700" b="0" i="0" u="none" strike="noStrike" cap="none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617" name="Google Shape;617;p26"/>
          <p:cNvGrpSpPr/>
          <p:nvPr/>
        </p:nvGrpSpPr>
        <p:grpSpPr>
          <a:xfrm>
            <a:off x="3420350" y="3068258"/>
            <a:ext cx="2265436" cy="790413"/>
            <a:chOff x="4724550" y="1560375"/>
            <a:chExt cx="3266200" cy="1041525"/>
          </a:xfrm>
        </p:grpSpPr>
        <p:sp>
          <p:nvSpPr>
            <p:cNvPr id="618" name="Google Shape;618;p26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4724550" y="1560375"/>
              <a:ext cx="3266200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2" name="Google Shape;622;p26"/>
            <p:cNvGrpSpPr/>
            <p:nvPr/>
          </p:nvGrpSpPr>
          <p:grpSpPr>
            <a:xfrm>
              <a:off x="5005241" y="1775298"/>
              <a:ext cx="2805365" cy="624015"/>
              <a:chOff x="3704176" y="3670635"/>
              <a:chExt cx="4952100" cy="624015"/>
            </a:xfrm>
          </p:grpSpPr>
          <p:sp>
            <p:nvSpPr>
              <p:cNvPr id="623" name="Google Shape;623;p26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24" name="Google Shape;624;p26"/>
              <p:cNvSpPr txBox="1"/>
              <p:nvPr/>
            </p:nvSpPr>
            <p:spPr>
              <a:xfrm>
                <a:off x="3704176" y="3670635"/>
                <a:ext cx="4952100" cy="5982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4343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Connectedness</a:t>
                </a:r>
                <a:endParaRPr sz="1600" b="0" i="0" u="none" strike="noStrike" cap="none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625" name="Google Shape;625;p26"/>
          <p:cNvGrpSpPr/>
          <p:nvPr/>
        </p:nvGrpSpPr>
        <p:grpSpPr>
          <a:xfrm>
            <a:off x="1751278" y="2084132"/>
            <a:ext cx="5659750" cy="682885"/>
            <a:chOff x="2112327" y="1758117"/>
            <a:chExt cx="4952962" cy="577200"/>
          </a:xfrm>
        </p:grpSpPr>
        <p:sp>
          <p:nvSpPr>
            <p:cNvPr id="626" name="Google Shape;626;p26"/>
            <p:cNvSpPr/>
            <p:nvPr/>
          </p:nvSpPr>
          <p:spPr>
            <a:xfrm>
              <a:off x="4558967" y="1758117"/>
              <a:ext cx="16159" cy="565983"/>
            </a:xfrm>
            <a:custGeom>
              <a:avLst/>
              <a:gdLst/>
              <a:ahLst/>
              <a:cxnLst/>
              <a:rect l="l" t="t" r="r" b="b"/>
              <a:pathLst>
                <a:path w="548" h="19194" extrusionOk="0">
                  <a:moveTo>
                    <a:pt x="274" y="0"/>
                  </a:moveTo>
                  <a:cubicBezTo>
                    <a:pt x="119" y="0"/>
                    <a:pt x="0" y="119"/>
                    <a:pt x="0" y="274"/>
                  </a:cubicBezTo>
                  <a:lnTo>
                    <a:pt x="0" y="18931"/>
                  </a:lnTo>
                  <a:cubicBezTo>
                    <a:pt x="0" y="19074"/>
                    <a:pt x="119" y="19193"/>
                    <a:pt x="274" y="19193"/>
                  </a:cubicBezTo>
                  <a:cubicBezTo>
                    <a:pt x="417" y="19193"/>
                    <a:pt x="548" y="19074"/>
                    <a:pt x="548" y="18931"/>
                  </a:cubicBezTo>
                  <a:lnTo>
                    <a:pt x="548" y="274"/>
                  </a:lnTo>
                  <a:cubicBezTo>
                    <a:pt x="548" y="119"/>
                    <a:pt x="417" y="0"/>
                    <a:pt x="2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2139366" y="2147811"/>
              <a:ext cx="4899083" cy="176276"/>
            </a:xfrm>
            <a:custGeom>
              <a:avLst/>
              <a:gdLst/>
              <a:ahLst/>
              <a:cxnLst/>
              <a:rect l="l" t="t" r="r" b="b"/>
              <a:pathLst>
                <a:path w="166141" h="5978" extrusionOk="0">
                  <a:moveTo>
                    <a:pt x="5715" y="0"/>
                  </a:moveTo>
                  <a:cubicBezTo>
                    <a:pt x="2560" y="0"/>
                    <a:pt x="0" y="2560"/>
                    <a:pt x="0" y="5715"/>
                  </a:cubicBezTo>
                  <a:cubicBezTo>
                    <a:pt x="0" y="5858"/>
                    <a:pt x="120" y="5977"/>
                    <a:pt x="274" y="5977"/>
                  </a:cubicBezTo>
                  <a:cubicBezTo>
                    <a:pt x="417" y="5977"/>
                    <a:pt x="548" y="5858"/>
                    <a:pt x="548" y="5715"/>
                  </a:cubicBezTo>
                  <a:cubicBezTo>
                    <a:pt x="548" y="2858"/>
                    <a:pt x="2858" y="536"/>
                    <a:pt x="5715" y="536"/>
                  </a:cubicBezTo>
                  <a:lnTo>
                    <a:pt x="160425" y="536"/>
                  </a:lnTo>
                  <a:cubicBezTo>
                    <a:pt x="163283" y="536"/>
                    <a:pt x="165604" y="2858"/>
                    <a:pt x="165604" y="5715"/>
                  </a:cubicBezTo>
                  <a:cubicBezTo>
                    <a:pt x="165604" y="5858"/>
                    <a:pt x="165724" y="5977"/>
                    <a:pt x="165866" y="5977"/>
                  </a:cubicBezTo>
                  <a:cubicBezTo>
                    <a:pt x="166021" y="5977"/>
                    <a:pt x="166140" y="5858"/>
                    <a:pt x="166140" y="5715"/>
                  </a:cubicBezTo>
                  <a:cubicBezTo>
                    <a:pt x="166140" y="2560"/>
                    <a:pt x="163580" y="0"/>
                    <a:pt x="16042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4524910" y="1758117"/>
              <a:ext cx="84275" cy="15835"/>
            </a:xfrm>
            <a:custGeom>
              <a:avLst/>
              <a:gdLst/>
              <a:ahLst/>
              <a:cxnLst/>
              <a:rect l="l" t="t" r="r" b="b"/>
              <a:pathLst>
                <a:path w="2858" h="537" extrusionOk="0">
                  <a:moveTo>
                    <a:pt x="274" y="0"/>
                  </a:moveTo>
                  <a:cubicBezTo>
                    <a:pt x="119" y="0"/>
                    <a:pt x="0" y="119"/>
                    <a:pt x="0" y="274"/>
                  </a:cubicBezTo>
                  <a:cubicBezTo>
                    <a:pt x="0" y="417"/>
                    <a:pt x="119" y="536"/>
                    <a:pt x="274" y="536"/>
                  </a:cubicBezTo>
                  <a:lnTo>
                    <a:pt x="2584" y="536"/>
                  </a:lnTo>
                  <a:cubicBezTo>
                    <a:pt x="2739" y="536"/>
                    <a:pt x="2858" y="417"/>
                    <a:pt x="2858" y="274"/>
                  </a:cubicBezTo>
                  <a:cubicBezTo>
                    <a:pt x="2858" y="119"/>
                    <a:pt x="2739" y="0"/>
                    <a:pt x="258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2112327" y="2289729"/>
              <a:ext cx="70239" cy="45588"/>
            </a:xfrm>
            <a:custGeom>
              <a:avLst/>
              <a:gdLst/>
              <a:ahLst/>
              <a:cxnLst/>
              <a:rect l="l" t="t" r="r" b="b"/>
              <a:pathLst>
                <a:path w="2382" h="1546" extrusionOk="0">
                  <a:moveTo>
                    <a:pt x="298" y="0"/>
                  </a:moveTo>
                  <a:cubicBezTo>
                    <a:pt x="230" y="0"/>
                    <a:pt x="161" y="27"/>
                    <a:pt x="108" y="81"/>
                  </a:cubicBezTo>
                  <a:cubicBezTo>
                    <a:pt x="1" y="176"/>
                    <a:pt x="1" y="355"/>
                    <a:pt x="108" y="462"/>
                  </a:cubicBezTo>
                  <a:lnTo>
                    <a:pt x="1191" y="1545"/>
                  </a:lnTo>
                  <a:lnTo>
                    <a:pt x="2275" y="462"/>
                  </a:lnTo>
                  <a:cubicBezTo>
                    <a:pt x="2382" y="355"/>
                    <a:pt x="2382" y="176"/>
                    <a:pt x="2275" y="81"/>
                  </a:cubicBezTo>
                  <a:cubicBezTo>
                    <a:pt x="2221" y="27"/>
                    <a:pt x="2153" y="0"/>
                    <a:pt x="2084" y="0"/>
                  </a:cubicBezTo>
                  <a:cubicBezTo>
                    <a:pt x="2016" y="0"/>
                    <a:pt x="1947" y="27"/>
                    <a:pt x="1894" y="81"/>
                  </a:cubicBezTo>
                  <a:lnTo>
                    <a:pt x="1191" y="771"/>
                  </a:lnTo>
                  <a:lnTo>
                    <a:pt x="489" y="81"/>
                  </a:lnTo>
                  <a:cubicBezTo>
                    <a:pt x="435" y="27"/>
                    <a:pt x="367" y="0"/>
                    <a:pt x="29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4531928" y="2289729"/>
              <a:ext cx="70239" cy="45588"/>
            </a:xfrm>
            <a:custGeom>
              <a:avLst/>
              <a:gdLst/>
              <a:ahLst/>
              <a:cxnLst/>
              <a:rect l="l" t="t" r="r" b="b"/>
              <a:pathLst>
                <a:path w="2382" h="1546" extrusionOk="0">
                  <a:moveTo>
                    <a:pt x="298" y="0"/>
                  </a:moveTo>
                  <a:cubicBezTo>
                    <a:pt x="230" y="0"/>
                    <a:pt x="161" y="27"/>
                    <a:pt x="108" y="81"/>
                  </a:cubicBezTo>
                  <a:cubicBezTo>
                    <a:pt x="1" y="176"/>
                    <a:pt x="1" y="355"/>
                    <a:pt x="108" y="462"/>
                  </a:cubicBezTo>
                  <a:lnTo>
                    <a:pt x="1191" y="1545"/>
                  </a:lnTo>
                  <a:lnTo>
                    <a:pt x="2275" y="462"/>
                  </a:lnTo>
                  <a:cubicBezTo>
                    <a:pt x="2382" y="355"/>
                    <a:pt x="2382" y="176"/>
                    <a:pt x="2275" y="81"/>
                  </a:cubicBezTo>
                  <a:cubicBezTo>
                    <a:pt x="2221" y="27"/>
                    <a:pt x="2153" y="0"/>
                    <a:pt x="2084" y="0"/>
                  </a:cubicBezTo>
                  <a:cubicBezTo>
                    <a:pt x="2016" y="0"/>
                    <a:pt x="1947" y="27"/>
                    <a:pt x="1894" y="81"/>
                  </a:cubicBezTo>
                  <a:lnTo>
                    <a:pt x="1191" y="771"/>
                  </a:lnTo>
                  <a:lnTo>
                    <a:pt x="489" y="81"/>
                  </a:lnTo>
                  <a:cubicBezTo>
                    <a:pt x="435" y="27"/>
                    <a:pt x="367" y="0"/>
                    <a:pt x="29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6995050" y="2289729"/>
              <a:ext cx="70239" cy="45588"/>
            </a:xfrm>
            <a:custGeom>
              <a:avLst/>
              <a:gdLst/>
              <a:ahLst/>
              <a:cxnLst/>
              <a:rect l="l" t="t" r="r" b="b"/>
              <a:pathLst>
                <a:path w="2382" h="1546" extrusionOk="0">
                  <a:moveTo>
                    <a:pt x="298" y="0"/>
                  </a:moveTo>
                  <a:cubicBezTo>
                    <a:pt x="230" y="0"/>
                    <a:pt x="161" y="27"/>
                    <a:pt x="108" y="81"/>
                  </a:cubicBezTo>
                  <a:cubicBezTo>
                    <a:pt x="1" y="176"/>
                    <a:pt x="1" y="355"/>
                    <a:pt x="108" y="462"/>
                  </a:cubicBezTo>
                  <a:lnTo>
                    <a:pt x="1191" y="1545"/>
                  </a:lnTo>
                  <a:lnTo>
                    <a:pt x="2275" y="462"/>
                  </a:lnTo>
                  <a:cubicBezTo>
                    <a:pt x="2382" y="355"/>
                    <a:pt x="2382" y="176"/>
                    <a:pt x="2275" y="81"/>
                  </a:cubicBezTo>
                  <a:cubicBezTo>
                    <a:pt x="2221" y="27"/>
                    <a:pt x="2153" y="0"/>
                    <a:pt x="2084" y="0"/>
                  </a:cubicBezTo>
                  <a:cubicBezTo>
                    <a:pt x="2016" y="0"/>
                    <a:pt x="1947" y="27"/>
                    <a:pt x="1894" y="81"/>
                  </a:cubicBezTo>
                  <a:lnTo>
                    <a:pt x="1191" y="771"/>
                  </a:lnTo>
                  <a:lnTo>
                    <a:pt x="489" y="81"/>
                  </a:lnTo>
                  <a:cubicBezTo>
                    <a:pt x="435" y="27"/>
                    <a:pt x="367" y="0"/>
                    <a:pt x="29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2" name="Google Shape;632;p26"/>
          <p:cNvSpPr/>
          <p:nvPr/>
        </p:nvSpPr>
        <p:spPr>
          <a:xfrm>
            <a:off x="1752206" y="2892463"/>
            <a:ext cx="57444" cy="50336"/>
          </a:xfrm>
          <a:custGeom>
            <a:avLst/>
            <a:gdLst/>
            <a:ahLst/>
            <a:cxnLst/>
            <a:rect l="l" t="t" r="r" b="b"/>
            <a:pathLst>
              <a:path w="2025" h="2025" extrusionOk="0">
                <a:moveTo>
                  <a:pt x="1013" y="0"/>
                </a:moveTo>
                <a:cubicBezTo>
                  <a:pt x="453" y="0"/>
                  <a:pt x="1" y="453"/>
                  <a:pt x="1" y="1012"/>
                </a:cubicBezTo>
                <a:cubicBezTo>
                  <a:pt x="1" y="1572"/>
                  <a:pt x="453" y="2024"/>
                  <a:pt x="1013" y="2024"/>
                </a:cubicBezTo>
                <a:cubicBezTo>
                  <a:pt x="1572" y="2024"/>
                  <a:pt x="2025" y="1572"/>
                  <a:pt x="2025" y="1012"/>
                </a:cubicBezTo>
                <a:cubicBezTo>
                  <a:pt x="2025" y="453"/>
                  <a:pt x="1572" y="0"/>
                  <a:pt x="101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/>
        </p:nvSpPr>
        <p:spPr>
          <a:xfrm>
            <a:off x="4524361" y="2892463"/>
            <a:ext cx="57449" cy="50326"/>
          </a:xfrm>
          <a:custGeom>
            <a:avLst/>
            <a:gdLst/>
            <a:ahLst/>
            <a:cxnLst/>
            <a:rect l="l" t="t" r="r" b="b"/>
            <a:pathLst>
              <a:path w="2025" h="2025" extrusionOk="0">
                <a:moveTo>
                  <a:pt x="1013" y="0"/>
                </a:moveTo>
                <a:cubicBezTo>
                  <a:pt x="453" y="0"/>
                  <a:pt x="1" y="453"/>
                  <a:pt x="1" y="1012"/>
                </a:cubicBezTo>
                <a:cubicBezTo>
                  <a:pt x="1" y="1572"/>
                  <a:pt x="453" y="2024"/>
                  <a:pt x="1013" y="2024"/>
                </a:cubicBezTo>
                <a:cubicBezTo>
                  <a:pt x="1572" y="2024"/>
                  <a:pt x="2025" y="1572"/>
                  <a:pt x="2025" y="1012"/>
                </a:cubicBezTo>
                <a:cubicBezTo>
                  <a:pt x="2025" y="453"/>
                  <a:pt x="1572" y="0"/>
                  <a:pt x="1013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26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31 Them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1167" y="1115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457200" y="2558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Defining Spirituality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57200" y="1187825"/>
            <a:ext cx="8229600" cy="3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Char char="●"/>
            </a:pP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“The aspect of humanity that refers to the way individuals seek and express</a:t>
            </a:r>
            <a:r>
              <a:rPr lang="en-US" sz="19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meaning</a:t>
            </a: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 and 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purpose</a:t>
            </a: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 and the way they experience their 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connectedness</a:t>
            </a:r>
            <a:r>
              <a:rPr lang="en-US" sz="19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to the moment, to self, to others, to nature, and to the significant or sacred</a:t>
            </a:r>
            <a:r>
              <a:rPr lang="en-US" sz="1900" baseline="30000"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”.</a:t>
            </a:r>
            <a:br>
              <a:rPr lang="en-US" sz="1900">
                <a:latin typeface="Roboto Light"/>
                <a:ea typeface="Roboto Light"/>
                <a:cs typeface="Roboto Light"/>
                <a:sym typeface="Roboto Light"/>
              </a:rPr>
            </a:br>
            <a:endParaRPr sz="190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Char char="●"/>
            </a:pP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Beliefs and practices that give a person 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transcendent</a:t>
            </a:r>
            <a:r>
              <a:rPr lang="en-US" sz="19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meaning in life</a:t>
            </a:r>
            <a:r>
              <a:rPr lang="en-US" sz="1900" baseline="30000"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br>
              <a:rPr lang="en-US" sz="1900">
                <a:latin typeface="Roboto Light"/>
                <a:ea typeface="Roboto Light"/>
                <a:cs typeface="Roboto Light"/>
                <a:sym typeface="Roboto Light"/>
              </a:rPr>
            </a:br>
            <a:endParaRPr sz="190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Char char="●"/>
            </a:pP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Affects the inner need for 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self-improvement</a:t>
            </a: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, the decisions one makes, and depends on one’s needs and personality</a:t>
            </a:r>
            <a:r>
              <a:rPr lang="en-US" sz="1900" baseline="30000"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r>
              <a:rPr lang="en-US" sz="1900"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19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4" name="Google Shape;164;p7"/>
          <p:cNvSpPr txBox="1"/>
          <p:nvPr/>
        </p:nvSpPr>
        <p:spPr>
          <a:xfrm>
            <a:off x="6902125" y="4236975"/>
            <a:ext cx="22419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1. AOTA, 2014</a:t>
            </a:r>
            <a:endParaRPr sz="1200" b="0" i="0" u="none" strike="noStrike" cap="none" dirty="0">
              <a:solidFill>
                <a:schemeClr val="bg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2. </a:t>
            </a:r>
            <a:r>
              <a:rPr lang="en-US" sz="1200" b="0" i="0" u="none" strike="noStrike" cap="none" dirty="0" err="1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Pulchaski</a:t>
            </a:r>
            <a:r>
              <a:rPr lang="en-US" sz="1200" b="0" i="0" u="none" strike="noStrike" cap="none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&amp; Romer, 2000</a:t>
            </a:r>
            <a:endParaRPr sz="1200" b="0" i="0" u="none" strike="noStrike" cap="none" dirty="0">
              <a:solidFill>
                <a:schemeClr val="bg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3. </a:t>
            </a:r>
            <a:r>
              <a:rPr lang="en-US" sz="1200" b="0" i="0" u="none" strike="noStrike" cap="none" dirty="0" err="1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Misiorek</a:t>
            </a:r>
            <a:r>
              <a:rPr lang="en-US" sz="1200" b="0" i="0" u="none" strike="noStrike" cap="none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&amp; Janus, 2019</a:t>
            </a:r>
            <a:endParaRPr sz="1200" b="0" i="0" u="none" strike="noStrike" cap="none" dirty="0">
              <a:solidFill>
                <a:schemeClr val="bg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9173" y="277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7"/>
          <p:cNvSpPr/>
          <p:nvPr/>
        </p:nvSpPr>
        <p:spPr>
          <a:xfrm>
            <a:off x="648525" y="1394850"/>
            <a:ext cx="7911900" cy="834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27"/>
          <p:cNvSpPr txBox="1">
            <a:spLocks noGrp="1"/>
          </p:cNvSpPr>
          <p:nvPr>
            <p:ph type="title"/>
          </p:nvPr>
        </p:nvSpPr>
        <p:spPr>
          <a:xfrm>
            <a:off x="447775" y="161175"/>
            <a:ext cx="8327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600">
                <a:solidFill>
                  <a:srgbClr val="434343"/>
                </a:solidFill>
              </a:rPr>
              <a:t>Theme 1: Occupational Engagement and Spiritual Well-Being </a:t>
            </a:r>
            <a:r>
              <a:rPr lang="en-US" sz="2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(n=4)</a:t>
            </a:r>
            <a:endParaRPr sz="2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3" name="Google Shape;643;p27"/>
          <p:cNvSpPr/>
          <p:nvPr/>
        </p:nvSpPr>
        <p:spPr>
          <a:xfrm>
            <a:off x="648525" y="2386663"/>
            <a:ext cx="7911900" cy="10353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27"/>
          <p:cNvSpPr/>
          <p:nvPr/>
        </p:nvSpPr>
        <p:spPr>
          <a:xfrm>
            <a:off x="655520" y="3579284"/>
            <a:ext cx="7911900" cy="10935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7"/>
          <p:cNvSpPr txBox="1">
            <a:spLocks noGrp="1"/>
          </p:cNvSpPr>
          <p:nvPr>
            <p:ph type="body" idx="1"/>
          </p:nvPr>
        </p:nvSpPr>
        <p:spPr>
          <a:xfrm>
            <a:off x="743775" y="1394850"/>
            <a:ext cx="7971900" cy="3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Volunteer work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serving others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>
                <a:solidFill>
                  <a:srgbClr val="011E40"/>
                </a:solidFill>
                <a:latin typeface="Roboto Light"/>
                <a:ea typeface="Roboto Light"/>
                <a:cs typeface="Roboto Light"/>
                <a:sym typeface="Roboto Light"/>
              </a:rPr>
              <a:t>and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social participation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 Light"/>
                <a:ea typeface="Roboto Light"/>
                <a:cs typeface="Roboto Light"/>
                <a:sym typeface="Roboto Light"/>
              </a:rPr>
              <a:t>led to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 Light"/>
                <a:ea typeface="Roboto Light"/>
                <a:cs typeface="Roboto Light"/>
                <a:sym typeface="Roboto Light"/>
              </a:rPr>
              <a:t>increased measures in quality of life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(QOL)</a:t>
            </a:r>
            <a:r>
              <a:rPr lang="en-US" sz="1500" baseline="30000">
                <a:solidFill>
                  <a:srgbClr val="3D3D3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27, 28</a:t>
            </a:r>
            <a:r>
              <a:rPr lang="en-US" sz="1500">
                <a:solidFill>
                  <a:srgbClr val="3D3D3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/>
            </a:r>
            <a:br>
              <a:rPr lang="en-US" sz="1500">
                <a:solidFill>
                  <a:srgbClr val="3D3D3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endParaRPr sz="1500">
              <a:solidFill>
                <a:srgbClr val="3D3D3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900">
                <a:solidFill>
                  <a:srgbClr val="011E40"/>
                </a:solidFill>
                <a:latin typeface="Roboto Light"/>
                <a:ea typeface="Roboto Light"/>
                <a:cs typeface="Roboto Light"/>
                <a:sym typeface="Roboto Light"/>
              </a:rPr>
              <a:t>Spiritual and religious activities such as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going to church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prayer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>
                <a:solidFill>
                  <a:srgbClr val="011E40"/>
                </a:solidFill>
                <a:latin typeface="Roboto Light"/>
                <a:ea typeface="Roboto Light"/>
                <a:cs typeface="Roboto Light"/>
                <a:sym typeface="Roboto Light"/>
              </a:rPr>
              <a:t>and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connection through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worship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i</a:t>
            </a:r>
            <a:r>
              <a:rPr lang="en-US" sz="1900">
                <a:solidFill>
                  <a:srgbClr val="011E40"/>
                </a:solidFill>
                <a:latin typeface="Roboto Light"/>
                <a:ea typeface="Roboto Light"/>
                <a:cs typeface="Roboto Light"/>
                <a:sym typeface="Roboto Light"/>
              </a:rPr>
              <a:t>ncreased feelings of fulfillment, meaning and purpose</a:t>
            </a:r>
            <a:r>
              <a:rPr lang="en-US" sz="1500" baseline="30000">
                <a:solidFill>
                  <a:srgbClr val="3D3D3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27, 28</a:t>
            </a:r>
            <a:r>
              <a:rPr lang="en-US" sz="1500">
                <a:solidFill>
                  <a:srgbClr val="3D3D3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/>
            </a:r>
            <a:br>
              <a:rPr lang="en-US" sz="1500">
                <a:solidFill>
                  <a:srgbClr val="3D3D3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endParaRPr sz="1500">
              <a:solidFill>
                <a:srgbClr val="FCAF17"/>
              </a:solidFill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Setting goals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 Light"/>
                <a:ea typeface="Roboto Light"/>
                <a:cs typeface="Roboto Light"/>
                <a:sym typeface="Roboto Light"/>
              </a:rPr>
              <a:t>and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routines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group relaxation programs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>
                <a:solidFill>
                  <a:srgbClr val="011E40"/>
                </a:solidFill>
                <a:latin typeface="Roboto Light"/>
                <a:ea typeface="Roboto Light"/>
                <a:cs typeface="Roboto Light"/>
                <a:sym typeface="Roboto Light"/>
              </a:rPr>
              <a:t>and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 Medium"/>
                <a:ea typeface="Roboto Medium"/>
                <a:cs typeface="Roboto Medium"/>
                <a:sym typeface="Roboto Medium"/>
              </a:rPr>
              <a:t>self-management programs</a:t>
            </a:r>
            <a:r>
              <a:rPr lang="en-US" sz="190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>
                <a:solidFill>
                  <a:srgbClr val="011E40"/>
                </a:solidFill>
                <a:latin typeface="Roboto Light"/>
                <a:ea typeface="Roboto Light"/>
                <a:cs typeface="Roboto Light"/>
                <a:sym typeface="Roboto Light"/>
              </a:rPr>
              <a:t>helped individuals ‘take their lives back’</a:t>
            </a:r>
            <a:r>
              <a:rPr lang="en-US" sz="1500" baseline="30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8, 12</a:t>
            </a:r>
            <a:endParaRPr sz="1500" baseline="300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900"/>
          </a:p>
        </p:txBody>
      </p:sp>
      <p:pic>
        <p:nvPicPr>
          <p:cNvPr id="646" name="Google Shape;646;p27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27"/>
          <p:cNvSpPr txBox="1"/>
          <p:nvPr/>
        </p:nvSpPr>
        <p:spPr>
          <a:xfrm>
            <a:off x="1900800" y="782125"/>
            <a:ext cx="5091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Moderate Evidence</a:t>
            </a:r>
            <a:r>
              <a:rPr lang="en-US" sz="2000" b="0" i="0" u="none" strike="noStrike" cap="none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Level III (2), Level IV (2)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Slide 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0425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fd6f960eb_4_3"/>
          <p:cNvSpPr txBox="1">
            <a:spLocks noGrp="1"/>
          </p:cNvSpPr>
          <p:nvPr>
            <p:ph type="title"/>
          </p:nvPr>
        </p:nvSpPr>
        <p:spPr>
          <a:xfrm>
            <a:off x="447775" y="161175"/>
            <a:ext cx="8327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600">
                <a:solidFill>
                  <a:srgbClr val="434343"/>
                </a:solidFill>
              </a:rPr>
              <a:t>Theme 1: Occupational Engagement and Spiritual Well-Being </a:t>
            </a:r>
            <a:r>
              <a:rPr lang="en-US" sz="2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(n=4)</a:t>
            </a:r>
            <a:endParaRPr sz="2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5" name="Google Shape;655;g8fd6f960eb_4_3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6" name="Google Shape;656;g8fd6f960eb_4_3"/>
          <p:cNvGraphicFramePr/>
          <p:nvPr/>
        </p:nvGraphicFramePr>
        <p:xfrm>
          <a:off x="199350" y="821600"/>
          <a:ext cx="8745300" cy="3812033"/>
        </p:xfrm>
        <a:graphic>
          <a:graphicData uri="http://schemas.openxmlformats.org/drawingml/2006/table">
            <a:tbl>
              <a:tblPr>
                <a:noFill/>
                <a:tableStyleId>{8880403C-E943-4EC8-A668-73F549B75C02}</a:tableStyleId>
              </a:tblPr>
              <a:tblGrid>
                <a:gridCol w="78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6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b="1" u="none" strike="noStrike" cap="none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Author</a:t>
                      </a:r>
                      <a:endParaRPr sz="1300" b="1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Population</a:t>
                      </a:r>
                      <a:endParaRPr sz="12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Interventions/Occupation</a:t>
                      </a:r>
                      <a:endParaRPr sz="12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Results</a:t>
                      </a:r>
                      <a:endParaRPr sz="13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425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III: Qualitative     </a:t>
                      </a:r>
                      <a:endParaRPr sz="12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Boland et al., 2019</a:t>
                      </a:r>
                      <a:r>
                        <a:rPr lang="en-US" sz="11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</a:t>
                      </a:r>
                      <a:endParaRPr sz="11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Cancer Patients</a:t>
                      </a:r>
                      <a:endParaRPr sz="11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8890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Group self-management program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8890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Setting goals and routines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0" marR="0" lvl="1" indent="-311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Roboto"/>
                        <a:buChar char="○"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685800" marR="0" lvl="1" indent="-311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Roboto"/>
                        <a:buChar char="○"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Positive attitude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Cooper, 2014</a:t>
                      </a:r>
                      <a:r>
                        <a:rPr lang="en-US" sz="11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</a:t>
                      </a:r>
                      <a:endParaRPr sz="11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Cancer Patients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889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Group relaxation sessions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0" marR="0" lvl="1" indent="-311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Roboto"/>
                        <a:buChar char="○"/>
                      </a:pPr>
                      <a:r>
                        <a:rPr lang="en-US" sz="1300" u="none" strike="noStrike" cap="none" dirty="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</a:t>
                      </a:r>
                      <a:endParaRPr sz="1300" u="none" strike="noStrike" cap="none"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685800" marR="0" lvl="1" indent="-311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Roboto"/>
                        <a:buChar char="○"/>
                      </a:pPr>
                      <a:r>
                        <a:rPr lang="en-US" sz="1300" u="none" strike="noStrike" cap="none" dirty="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Participation in meaningful activities and roles</a:t>
                      </a:r>
                      <a:endParaRPr sz="1300" u="none" strike="noStrike" cap="none"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125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IV: Qualitative</a:t>
                      </a:r>
                      <a:endParaRPr sz="11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Siemon et al., 2013</a:t>
                      </a:r>
                      <a:r>
                        <a:rPr lang="en-US" sz="11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27</a:t>
                      </a:r>
                      <a:endParaRPr sz="11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Women Living with HIV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457200" marR="889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Spiritual and religious activity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914400" marR="88900" lvl="1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○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Prayer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914400" marR="88900" lvl="1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○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Going to church/Spiritual institutions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889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Volunteering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914400" marR="88900" lvl="1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○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Connecting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914400" marR="88900" lvl="1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○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Caring for others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685800" marR="0" lvl="1" indent="-3111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Roboto"/>
                        <a:buChar char="○"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685800" marR="0" lvl="1" indent="-3111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Roboto"/>
                        <a:buChar char="○"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Spiritual well-being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685800" marR="0" lvl="1" indent="-3111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Roboto"/>
                        <a:buChar char="○"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Social engagement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685800" marR="0" lvl="1" indent="-3111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Roboto"/>
                        <a:buChar char="○"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Motivation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685800" marR="0" lvl="1" indent="-3111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Roboto"/>
                        <a:buChar char="○"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Coping strategies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9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Sleight, 2017</a:t>
                      </a:r>
                      <a:r>
                        <a:rPr lang="en-US" sz="11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28</a:t>
                      </a:r>
                      <a:endParaRPr sz="11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Latina Breast Cancer Survivors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Slide 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fd6f960eb_4_15"/>
          <p:cNvSpPr txBox="1">
            <a:spLocks noGrp="1"/>
          </p:cNvSpPr>
          <p:nvPr>
            <p:ph type="title"/>
          </p:nvPr>
        </p:nvSpPr>
        <p:spPr>
          <a:xfrm>
            <a:off x="447775" y="161175"/>
            <a:ext cx="8327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600">
                <a:solidFill>
                  <a:srgbClr val="434343"/>
                </a:solidFill>
              </a:rPr>
              <a:t>Theme 1: Occupational Engagement and Spiritual Well-Being </a:t>
            </a:r>
            <a:r>
              <a:rPr lang="en-US" sz="2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(n=4)</a:t>
            </a:r>
            <a:endParaRPr sz="2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4" name="Google Shape;664;g8fd6f960eb_4_15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g8fd6f960eb_4_15"/>
          <p:cNvSpPr txBox="1"/>
          <p:nvPr/>
        </p:nvSpPr>
        <p:spPr>
          <a:xfrm>
            <a:off x="1030650" y="497000"/>
            <a:ext cx="7082700" cy="21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There is</a:t>
            </a:r>
            <a:r>
              <a:rPr lang="en-US" sz="22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 Moderate</a:t>
            </a:r>
            <a:r>
              <a:rPr lang="en-US" sz="2200" b="0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Level of Evidence</a:t>
            </a:r>
            <a:r>
              <a:rPr lang="en-US" sz="2200" b="0" i="0" u="none" strike="noStrike" cap="non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 supporting a connection between occupational engagement, spiritual well-being, and quality of life for individuals living with a life-altering diagnosis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g8fd6f960eb_4_15"/>
          <p:cNvSpPr txBox="1"/>
          <p:nvPr/>
        </p:nvSpPr>
        <p:spPr>
          <a:xfrm>
            <a:off x="363975" y="2508850"/>
            <a:ext cx="4267800" cy="21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Interventions</a:t>
            </a:r>
            <a:endParaRPr sz="2000" b="1" i="0" u="none" strike="noStrike" cap="none">
              <a:solidFill>
                <a:srgbClr val="011E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Going to Church/Spiritual Institutions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Prayer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Volunteering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Setting Goals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Self-management program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Relaxation groups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7" name="Google Shape;667;g8fd6f960eb_4_15"/>
          <p:cNvSpPr txBox="1"/>
          <p:nvPr/>
        </p:nvSpPr>
        <p:spPr>
          <a:xfrm>
            <a:off x="4507375" y="2435525"/>
            <a:ext cx="4267800" cy="21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Outcomes</a:t>
            </a:r>
            <a:endParaRPr sz="2000" b="1" i="0" u="none" strike="noStrike" cap="none">
              <a:solidFill>
                <a:srgbClr val="011E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QOL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Spiritual Well-Being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Positive Attitude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Motivation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Meaningful Activities and Roles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Social Engagement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Slide 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9005e74667_5_576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2: Connectedness 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(n=12)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5" name="Google Shape;675;g9005e74667_5_576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9005e74667_5_576"/>
          <p:cNvSpPr txBox="1"/>
          <p:nvPr/>
        </p:nvSpPr>
        <p:spPr>
          <a:xfrm>
            <a:off x="457200" y="1080650"/>
            <a:ext cx="80010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Strong Evidence</a:t>
            </a:r>
            <a:r>
              <a:rPr lang="en-US" sz="18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: Level 1 (3), Level II (3), Level III (5), Level IV (1)</a:t>
            </a:r>
            <a:endParaRPr sz="18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77" name="Google Shape;677;g9005e74667_5_576"/>
          <p:cNvGrpSpPr/>
          <p:nvPr/>
        </p:nvGrpSpPr>
        <p:grpSpPr>
          <a:xfrm>
            <a:off x="4005197" y="2668545"/>
            <a:ext cx="1018693" cy="1005760"/>
            <a:chOff x="4002963" y="2345088"/>
            <a:chExt cx="1051500" cy="1051500"/>
          </a:xfrm>
        </p:grpSpPr>
        <p:sp>
          <p:nvSpPr>
            <p:cNvPr id="678" name="Google Shape;678;g9005e74667_5_576"/>
            <p:cNvSpPr/>
            <p:nvPr/>
          </p:nvSpPr>
          <p:spPr>
            <a:xfrm>
              <a:off x="4002963" y="2345088"/>
              <a:ext cx="1051500" cy="10515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g9005e74667_5_576"/>
            <p:cNvSpPr/>
            <p:nvPr/>
          </p:nvSpPr>
          <p:spPr>
            <a:xfrm>
              <a:off x="4091125" y="2435213"/>
              <a:ext cx="871250" cy="871250"/>
            </a:xfrm>
            <a:custGeom>
              <a:avLst/>
              <a:gdLst/>
              <a:ahLst/>
              <a:cxnLst/>
              <a:rect l="l" t="t" r="r" b="b"/>
              <a:pathLst>
                <a:path w="34850" h="34850" extrusionOk="0">
                  <a:moveTo>
                    <a:pt x="17419" y="0"/>
                  </a:moveTo>
                  <a:cubicBezTo>
                    <a:pt x="7799" y="0"/>
                    <a:pt x="0" y="7811"/>
                    <a:pt x="0" y="17431"/>
                  </a:cubicBezTo>
                  <a:cubicBezTo>
                    <a:pt x="0" y="27051"/>
                    <a:pt x="7799" y="34850"/>
                    <a:pt x="17419" y="34850"/>
                  </a:cubicBezTo>
                  <a:cubicBezTo>
                    <a:pt x="27039" y="34850"/>
                    <a:pt x="34850" y="27051"/>
                    <a:pt x="34850" y="17431"/>
                  </a:cubicBezTo>
                  <a:cubicBezTo>
                    <a:pt x="34850" y="7811"/>
                    <a:pt x="27039" y="0"/>
                    <a:pt x="1741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g9005e74667_5_576"/>
            <p:cNvSpPr/>
            <p:nvPr/>
          </p:nvSpPr>
          <p:spPr>
            <a:xfrm>
              <a:off x="4155263" y="2499350"/>
              <a:ext cx="742975" cy="742975"/>
            </a:xfrm>
            <a:custGeom>
              <a:avLst/>
              <a:gdLst/>
              <a:ahLst/>
              <a:cxnLst/>
              <a:rect l="l" t="t" r="r" b="b"/>
              <a:pathLst>
                <a:path w="29719" h="29719" extrusionOk="0">
                  <a:moveTo>
                    <a:pt x="14859" y="0"/>
                  </a:moveTo>
                  <a:cubicBezTo>
                    <a:pt x="6668" y="0"/>
                    <a:pt x="0" y="6668"/>
                    <a:pt x="0" y="14859"/>
                  </a:cubicBezTo>
                  <a:cubicBezTo>
                    <a:pt x="0" y="23051"/>
                    <a:pt x="6668" y="29718"/>
                    <a:pt x="14859" y="29718"/>
                  </a:cubicBezTo>
                  <a:cubicBezTo>
                    <a:pt x="23051" y="29718"/>
                    <a:pt x="29718" y="23051"/>
                    <a:pt x="29718" y="14859"/>
                  </a:cubicBezTo>
                  <a:cubicBezTo>
                    <a:pt x="29718" y="6668"/>
                    <a:pt x="23051" y="0"/>
                    <a:pt x="14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g9005e74667_5_576"/>
          <p:cNvGrpSpPr/>
          <p:nvPr/>
        </p:nvGrpSpPr>
        <p:grpSpPr>
          <a:xfrm>
            <a:off x="4333989" y="2994949"/>
            <a:ext cx="361313" cy="352922"/>
            <a:chOff x="-64406125" y="3362225"/>
            <a:chExt cx="318225" cy="314800"/>
          </a:xfrm>
        </p:grpSpPr>
        <p:sp>
          <p:nvSpPr>
            <p:cNvPr id="682" name="Google Shape;682;g9005e74667_5_576"/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g9005e74667_5_576"/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g9005e74667_5_576"/>
          <p:cNvGrpSpPr/>
          <p:nvPr/>
        </p:nvGrpSpPr>
        <p:grpSpPr>
          <a:xfrm>
            <a:off x="5122018" y="2839137"/>
            <a:ext cx="2868387" cy="664576"/>
            <a:chOff x="5155750" y="2523438"/>
            <a:chExt cx="2960762" cy="694800"/>
          </a:xfrm>
        </p:grpSpPr>
        <p:cxnSp>
          <p:nvCxnSpPr>
            <p:cNvPr id="685" name="Google Shape;685;g9005e74667_5_576"/>
            <p:cNvCxnSpPr/>
            <p:nvPr/>
          </p:nvCxnSpPr>
          <p:spPr>
            <a:xfrm>
              <a:off x="5155750" y="2870850"/>
              <a:ext cx="546600" cy="0"/>
            </a:xfrm>
            <a:prstGeom prst="straightConnector1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686" name="Google Shape;686;g9005e74667_5_576"/>
            <p:cNvSpPr/>
            <p:nvPr/>
          </p:nvSpPr>
          <p:spPr>
            <a:xfrm>
              <a:off x="5702700" y="2523438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g9005e74667_5_576"/>
            <p:cNvSpPr/>
            <p:nvPr/>
          </p:nvSpPr>
          <p:spPr>
            <a:xfrm>
              <a:off x="5784785" y="2605537"/>
              <a:ext cx="530629" cy="530601"/>
            </a:xfrm>
            <a:custGeom>
              <a:avLst/>
              <a:gdLst/>
              <a:ahLst/>
              <a:cxnLst/>
              <a:rect l="l" t="t" r="r" b="b"/>
              <a:pathLst>
                <a:path w="18599" h="18598" extrusionOk="0">
                  <a:moveTo>
                    <a:pt x="9300" y="0"/>
                  </a:moveTo>
                  <a:cubicBezTo>
                    <a:pt x="4168" y="0"/>
                    <a:pt x="1" y="4167"/>
                    <a:pt x="1" y="9299"/>
                  </a:cubicBezTo>
                  <a:cubicBezTo>
                    <a:pt x="1" y="14442"/>
                    <a:pt x="4168" y="18598"/>
                    <a:pt x="9300" y="18598"/>
                  </a:cubicBezTo>
                  <a:cubicBezTo>
                    <a:pt x="14443" y="18598"/>
                    <a:pt x="18598" y="14442"/>
                    <a:pt x="18598" y="9299"/>
                  </a:cubicBezTo>
                  <a:cubicBezTo>
                    <a:pt x="18598" y="4167"/>
                    <a:pt x="14443" y="0"/>
                    <a:pt x="9300" y="0"/>
                  </a:cubicBezTo>
                  <a:close/>
                </a:path>
              </a:pathLst>
            </a:custGeom>
            <a:solidFill>
              <a:srgbClr val="468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g9005e74667_5_576"/>
            <p:cNvSpPr/>
            <p:nvPr/>
          </p:nvSpPr>
          <p:spPr>
            <a:xfrm>
              <a:off x="5839648" y="2660386"/>
              <a:ext cx="420903" cy="420903"/>
            </a:xfrm>
            <a:custGeom>
              <a:avLst/>
              <a:gdLst/>
              <a:ahLst/>
              <a:cxnLst/>
              <a:rect l="l" t="t" r="r" b="b"/>
              <a:pathLst>
                <a:path w="14753" h="14753" extrusionOk="0">
                  <a:moveTo>
                    <a:pt x="7371" y="1"/>
                  </a:moveTo>
                  <a:cubicBezTo>
                    <a:pt x="3311" y="1"/>
                    <a:pt x="1" y="3311"/>
                    <a:pt x="1" y="7371"/>
                  </a:cubicBezTo>
                  <a:cubicBezTo>
                    <a:pt x="1" y="11443"/>
                    <a:pt x="3311" y="14753"/>
                    <a:pt x="7371" y="14753"/>
                  </a:cubicBezTo>
                  <a:cubicBezTo>
                    <a:pt x="11443" y="14753"/>
                    <a:pt x="14753" y="11443"/>
                    <a:pt x="14753" y="7371"/>
                  </a:cubicBezTo>
                  <a:cubicBezTo>
                    <a:pt x="14753" y="3311"/>
                    <a:pt x="11443" y="1"/>
                    <a:pt x="7371" y="1"/>
                  </a:cubicBezTo>
                  <a:close/>
                </a:path>
              </a:pathLst>
            </a:custGeom>
            <a:solidFill>
              <a:srgbClr val="58B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g9005e74667_5_576"/>
            <p:cNvSpPr txBox="1"/>
            <p:nvPr/>
          </p:nvSpPr>
          <p:spPr>
            <a:xfrm>
              <a:off x="6532512" y="2622523"/>
              <a:ext cx="1584000" cy="5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Mindfulness</a:t>
              </a:r>
              <a:endParaRPr sz="1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90" name="Google Shape;690;g9005e74667_5_576"/>
          <p:cNvGrpSpPr/>
          <p:nvPr/>
        </p:nvGrpSpPr>
        <p:grpSpPr>
          <a:xfrm>
            <a:off x="4984496" y="3549159"/>
            <a:ext cx="2858832" cy="1022666"/>
            <a:chOff x="5013800" y="3265750"/>
            <a:chExt cx="2950900" cy="1069175"/>
          </a:xfrm>
        </p:grpSpPr>
        <p:sp>
          <p:nvSpPr>
            <p:cNvPr id="691" name="Google Shape;691;g9005e74667_5_576"/>
            <p:cNvSpPr/>
            <p:nvPr/>
          </p:nvSpPr>
          <p:spPr>
            <a:xfrm>
              <a:off x="5013800" y="3265750"/>
              <a:ext cx="694790" cy="712200"/>
            </a:xfrm>
            <a:custGeom>
              <a:avLst/>
              <a:gdLst/>
              <a:ahLst/>
              <a:cxnLst/>
              <a:rect l="l" t="t" r="r" b="b"/>
              <a:pathLst>
                <a:path w="25399" h="28488" extrusionOk="0">
                  <a:moveTo>
                    <a:pt x="25399" y="28488"/>
                  </a:moveTo>
                  <a:lnTo>
                    <a:pt x="4364" y="28488"/>
                  </a:lnTo>
                  <a:lnTo>
                    <a:pt x="4364" y="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sp>
        <p:sp>
          <p:nvSpPr>
            <p:cNvPr id="692" name="Google Shape;692;g9005e74667_5_576"/>
            <p:cNvSpPr/>
            <p:nvPr/>
          </p:nvSpPr>
          <p:spPr>
            <a:xfrm>
              <a:off x="5702700" y="3640125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g9005e74667_5_576"/>
            <p:cNvSpPr/>
            <p:nvPr/>
          </p:nvSpPr>
          <p:spPr>
            <a:xfrm>
              <a:off x="5784785" y="3722225"/>
              <a:ext cx="530629" cy="530601"/>
            </a:xfrm>
            <a:custGeom>
              <a:avLst/>
              <a:gdLst/>
              <a:ahLst/>
              <a:cxnLst/>
              <a:rect l="l" t="t" r="r" b="b"/>
              <a:pathLst>
                <a:path w="18599" h="18598" extrusionOk="0">
                  <a:moveTo>
                    <a:pt x="9300" y="0"/>
                  </a:moveTo>
                  <a:cubicBezTo>
                    <a:pt x="4168" y="0"/>
                    <a:pt x="1" y="4156"/>
                    <a:pt x="1" y="9299"/>
                  </a:cubicBezTo>
                  <a:cubicBezTo>
                    <a:pt x="1" y="14431"/>
                    <a:pt x="4168" y="18598"/>
                    <a:pt x="9300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0"/>
                    <a:pt x="9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g9005e74667_5_576"/>
            <p:cNvSpPr/>
            <p:nvPr/>
          </p:nvSpPr>
          <p:spPr>
            <a:xfrm>
              <a:off x="5839648" y="3777073"/>
              <a:ext cx="420903" cy="420903"/>
            </a:xfrm>
            <a:custGeom>
              <a:avLst/>
              <a:gdLst/>
              <a:ahLst/>
              <a:cxnLst/>
              <a:rect l="l" t="t" r="r" b="b"/>
              <a:pathLst>
                <a:path w="14753" h="14753" extrusionOk="0">
                  <a:moveTo>
                    <a:pt x="7371" y="0"/>
                  </a:moveTo>
                  <a:cubicBezTo>
                    <a:pt x="3311" y="0"/>
                    <a:pt x="1" y="3310"/>
                    <a:pt x="1" y="7382"/>
                  </a:cubicBezTo>
                  <a:cubicBezTo>
                    <a:pt x="1" y="11442"/>
                    <a:pt x="3311" y="14752"/>
                    <a:pt x="7371" y="14752"/>
                  </a:cubicBezTo>
                  <a:cubicBezTo>
                    <a:pt x="11443" y="14752"/>
                    <a:pt x="14753" y="11442"/>
                    <a:pt x="14753" y="7382"/>
                  </a:cubicBezTo>
                  <a:cubicBezTo>
                    <a:pt x="14753" y="3310"/>
                    <a:pt x="11443" y="0"/>
                    <a:pt x="7371" y="0"/>
                  </a:cubicBezTo>
                  <a:close/>
                </a:path>
              </a:pathLst>
            </a:custGeom>
            <a:solidFill>
              <a:srgbClr val="ECE8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g9005e74667_5_576"/>
            <p:cNvSpPr txBox="1"/>
            <p:nvPr/>
          </p:nvSpPr>
          <p:spPr>
            <a:xfrm>
              <a:off x="6532500" y="3739225"/>
              <a:ext cx="1432200" cy="5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Yoga</a:t>
              </a:r>
              <a:endParaRPr sz="1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96" name="Google Shape;696;g9005e74667_5_576"/>
          <p:cNvGrpSpPr/>
          <p:nvPr/>
        </p:nvGrpSpPr>
        <p:grpSpPr>
          <a:xfrm>
            <a:off x="5038895" y="1694147"/>
            <a:ext cx="2804434" cy="1206625"/>
            <a:chOff x="5069950" y="1326375"/>
            <a:chExt cx="2894750" cy="1261500"/>
          </a:xfrm>
        </p:grpSpPr>
        <p:sp>
          <p:nvSpPr>
            <p:cNvPr id="697" name="Google Shape;697;g9005e74667_5_576"/>
            <p:cNvSpPr/>
            <p:nvPr/>
          </p:nvSpPr>
          <p:spPr>
            <a:xfrm>
              <a:off x="5069950" y="1674650"/>
              <a:ext cx="639875" cy="913225"/>
            </a:xfrm>
            <a:custGeom>
              <a:avLst/>
              <a:gdLst/>
              <a:ahLst/>
              <a:cxnLst/>
              <a:rect l="l" t="t" r="r" b="b"/>
              <a:pathLst>
                <a:path w="25595" h="36529" extrusionOk="0">
                  <a:moveTo>
                    <a:pt x="25595" y="0"/>
                  </a:moveTo>
                  <a:lnTo>
                    <a:pt x="9316" y="0"/>
                  </a:lnTo>
                  <a:lnTo>
                    <a:pt x="9316" y="36529"/>
                  </a:lnTo>
                  <a:lnTo>
                    <a:pt x="0" y="36529"/>
                  </a:lnTo>
                </a:path>
              </a:pathLst>
            </a:cu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sp>
        <p:sp>
          <p:nvSpPr>
            <p:cNvPr id="698" name="Google Shape;698;g9005e74667_5_576"/>
            <p:cNvSpPr/>
            <p:nvPr/>
          </p:nvSpPr>
          <p:spPr>
            <a:xfrm>
              <a:off x="5702700" y="1326375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g9005e74667_5_576"/>
            <p:cNvSpPr/>
            <p:nvPr/>
          </p:nvSpPr>
          <p:spPr>
            <a:xfrm>
              <a:off x="5784785" y="1408460"/>
              <a:ext cx="530629" cy="530629"/>
            </a:xfrm>
            <a:custGeom>
              <a:avLst/>
              <a:gdLst/>
              <a:ahLst/>
              <a:cxnLst/>
              <a:rect l="l" t="t" r="r" b="b"/>
              <a:pathLst>
                <a:path w="18599" h="18599" extrusionOk="0">
                  <a:moveTo>
                    <a:pt x="9300" y="1"/>
                  </a:moveTo>
                  <a:cubicBezTo>
                    <a:pt x="4168" y="1"/>
                    <a:pt x="1" y="4156"/>
                    <a:pt x="1" y="9299"/>
                  </a:cubicBezTo>
                  <a:cubicBezTo>
                    <a:pt x="1" y="14431"/>
                    <a:pt x="4168" y="18598"/>
                    <a:pt x="9300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1"/>
                    <a:pt x="9300" y="1"/>
                  </a:cubicBezTo>
                  <a:close/>
                </a:path>
              </a:pathLst>
            </a:custGeom>
            <a:solidFill>
              <a:srgbClr val="C62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g9005e74667_5_576"/>
            <p:cNvSpPr/>
            <p:nvPr/>
          </p:nvSpPr>
          <p:spPr>
            <a:xfrm>
              <a:off x="5839648" y="1463323"/>
              <a:ext cx="420903" cy="420903"/>
            </a:xfrm>
            <a:custGeom>
              <a:avLst/>
              <a:gdLst/>
              <a:ahLst/>
              <a:cxnLst/>
              <a:rect l="l" t="t" r="r" b="b"/>
              <a:pathLst>
                <a:path w="14753" h="14753" extrusionOk="0">
                  <a:moveTo>
                    <a:pt x="7371" y="0"/>
                  </a:moveTo>
                  <a:cubicBezTo>
                    <a:pt x="3311" y="0"/>
                    <a:pt x="1" y="3310"/>
                    <a:pt x="1" y="7382"/>
                  </a:cubicBezTo>
                  <a:cubicBezTo>
                    <a:pt x="1" y="11442"/>
                    <a:pt x="3311" y="14752"/>
                    <a:pt x="7371" y="14752"/>
                  </a:cubicBezTo>
                  <a:cubicBezTo>
                    <a:pt x="11443" y="14752"/>
                    <a:pt x="14753" y="11442"/>
                    <a:pt x="14753" y="7382"/>
                  </a:cubicBezTo>
                  <a:cubicBezTo>
                    <a:pt x="14753" y="3310"/>
                    <a:pt x="11443" y="0"/>
                    <a:pt x="7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g9005e74667_5_576"/>
            <p:cNvSpPr txBox="1"/>
            <p:nvPr/>
          </p:nvSpPr>
          <p:spPr>
            <a:xfrm>
              <a:off x="6532500" y="1425425"/>
              <a:ext cx="14322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Mantram Repetition</a:t>
              </a:r>
              <a:endParaRPr sz="1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02" name="Google Shape;702;g9005e74667_5_576"/>
          <p:cNvGrpSpPr/>
          <p:nvPr/>
        </p:nvGrpSpPr>
        <p:grpSpPr>
          <a:xfrm>
            <a:off x="561324" y="1694147"/>
            <a:ext cx="3887353" cy="920647"/>
            <a:chOff x="448181" y="1326375"/>
            <a:chExt cx="4012544" cy="962517"/>
          </a:xfrm>
        </p:grpSpPr>
        <p:sp>
          <p:nvSpPr>
            <p:cNvPr id="703" name="Google Shape;703;g9005e74667_5_576"/>
            <p:cNvSpPr/>
            <p:nvPr/>
          </p:nvSpPr>
          <p:spPr>
            <a:xfrm>
              <a:off x="3434725" y="1674650"/>
              <a:ext cx="1026000" cy="614242"/>
            </a:xfrm>
            <a:custGeom>
              <a:avLst/>
              <a:gdLst/>
              <a:ahLst/>
              <a:cxnLst/>
              <a:rect l="l" t="t" r="r" b="b"/>
              <a:pathLst>
                <a:path w="41040" h="23291" extrusionOk="0">
                  <a:moveTo>
                    <a:pt x="0" y="0"/>
                  </a:moveTo>
                  <a:lnTo>
                    <a:pt x="41040" y="0"/>
                  </a:lnTo>
                  <a:lnTo>
                    <a:pt x="41040" y="23291"/>
                  </a:lnTo>
                </a:path>
              </a:pathLst>
            </a:cu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sp>
        <p:sp>
          <p:nvSpPr>
            <p:cNvPr id="704" name="Google Shape;704;g9005e74667_5_576"/>
            <p:cNvSpPr/>
            <p:nvPr/>
          </p:nvSpPr>
          <p:spPr>
            <a:xfrm>
              <a:off x="2750638" y="1326375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g9005e74667_5_576"/>
            <p:cNvSpPr/>
            <p:nvPr/>
          </p:nvSpPr>
          <p:spPr>
            <a:xfrm>
              <a:off x="2832853" y="1408577"/>
              <a:ext cx="530368" cy="530397"/>
            </a:xfrm>
            <a:custGeom>
              <a:avLst/>
              <a:gdLst/>
              <a:ahLst/>
              <a:cxnLst/>
              <a:rect l="l" t="t" r="r" b="b"/>
              <a:pathLst>
                <a:path w="18598" h="18599" extrusionOk="0">
                  <a:moveTo>
                    <a:pt x="9299" y="1"/>
                  </a:moveTo>
                  <a:cubicBezTo>
                    <a:pt x="4167" y="1"/>
                    <a:pt x="0" y="4156"/>
                    <a:pt x="0" y="9299"/>
                  </a:cubicBezTo>
                  <a:cubicBezTo>
                    <a:pt x="0" y="14431"/>
                    <a:pt x="4167" y="18598"/>
                    <a:pt x="9299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1"/>
                    <a:pt x="9299" y="1"/>
                  </a:cubicBezTo>
                  <a:close/>
                </a:path>
              </a:pathLst>
            </a:custGeom>
            <a:solidFill>
              <a:srgbClr val="C62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g9005e74667_5_576"/>
            <p:cNvSpPr/>
            <p:nvPr/>
          </p:nvSpPr>
          <p:spPr>
            <a:xfrm>
              <a:off x="2887692" y="1463416"/>
              <a:ext cx="420690" cy="420719"/>
            </a:xfrm>
            <a:custGeom>
              <a:avLst/>
              <a:gdLst/>
              <a:ahLst/>
              <a:cxnLst/>
              <a:rect l="l" t="t" r="r" b="b"/>
              <a:pathLst>
                <a:path w="14752" h="14753" extrusionOk="0">
                  <a:moveTo>
                    <a:pt x="7370" y="0"/>
                  </a:moveTo>
                  <a:cubicBezTo>
                    <a:pt x="3310" y="0"/>
                    <a:pt x="0" y="3310"/>
                    <a:pt x="0" y="7382"/>
                  </a:cubicBezTo>
                  <a:cubicBezTo>
                    <a:pt x="0" y="11442"/>
                    <a:pt x="3310" y="14752"/>
                    <a:pt x="7370" y="14752"/>
                  </a:cubicBezTo>
                  <a:cubicBezTo>
                    <a:pt x="11442" y="14752"/>
                    <a:pt x="14752" y="11442"/>
                    <a:pt x="14752" y="7382"/>
                  </a:cubicBezTo>
                  <a:cubicBezTo>
                    <a:pt x="14752" y="3310"/>
                    <a:pt x="11442" y="0"/>
                    <a:pt x="7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g9005e74667_5_576"/>
            <p:cNvSpPr txBox="1"/>
            <p:nvPr/>
          </p:nvSpPr>
          <p:spPr>
            <a:xfrm>
              <a:off x="448181" y="1391472"/>
              <a:ext cx="2262000" cy="6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Emotion-Regulation Therapy</a:t>
              </a:r>
              <a:endParaRPr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08" name="Google Shape;708;g9005e74667_5_576"/>
          <p:cNvGrpSpPr/>
          <p:nvPr/>
        </p:nvGrpSpPr>
        <p:grpSpPr>
          <a:xfrm>
            <a:off x="2994658" y="1894922"/>
            <a:ext cx="266796" cy="263260"/>
            <a:chOff x="-49764975" y="3183375"/>
            <a:chExt cx="299300" cy="299125"/>
          </a:xfrm>
        </p:grpSpPr>
        <p:sp>
          <p:nvSpPr>
            <p:cNvPr id="709" name="Google Shape;709;g9005e74667_5_576"/>
            <p:cNvSpPr/>
            <p:nvPr/>
          </p:nvSpPr>
          <p:spPr>
            <a:xfrm>
              <a:off x="-49606675" y="3233575"/>
              <a:ext cx="70125" cy="103200"/>
            </a:xfrm>
            <a:custGeom>
              <a:avLst/>
              <a:gdLst/>
              <a:ahLst/>
              <a:cxnLst/>
              <a:rect l="l" t="t" r="r" b="b"/>
              <a:pathLst>
                <a:path w="2805" h="4128" extrusionOk="0">
                  <a:moveTo>
                    <a:pt x="2805" y="1"/>
                  </a:moveTo>
                  <a:lnTo>
                    <a:pt x="1" y="1355"/>
                  </a:lnTo>
                  <a:lnTo>
                    <a:pt x="1" y="4128"/>
                  </a:lnTo>
                  <a:lnTo>
                    <a:pt x="2805" y="2710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g9005e74667_5_576"/>
            <p:cNvSpPr/>
            <p:nvPr/>
          </p:nvSpPr>
          <p:spPr>
            <a:xfrm>
              <a:off x="-496767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2080" y="0"/>
                  </a:moveTo>
                  <a:lnTo>
                    <a:pt x="1" y="1072"/>
                  </a:lnTo>
                  <a:lnTo>
                    <a:pt x="1" y="4726"/>
                  </a:lnTo>
                  <a:lnTo>
                    <a:pt x="2080" y="35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g9005e74667_5_576"/>
            <p:cNvSpPr/>
            <p:nvPr/>
          </p:nvSpPr>
          <p:spPr>
            <a:xfrm>
              <a:off x="-49694100" y="3233575"/>
              <a:ext cx="69325" cy="103200"/>
            </a:xfrm>
            <a:custGeom>
              <a:avLst/>
              <a:gdLst/>
              <a:ahLst/>
              <a:cxnLst/>
              <a:rect l="l" t="t" r="r" b="b"/>
              <a:pathLst>
                <a:path w="2773" h="4128" extrusionOk="0">
                  <a:moveTo>
                    <a:pt x="1" y="1"/>
                  </a:moveTo>
                  <a:lnTo>
                    <a:pt x="1" y="2710"/>
                  </a:lnTo>
                  <a:lnTo>
                    <a:pt x="2773" y="4128"/>
                  </a:lnTo>
                  <a:lnTo>
                    <a:pt x="2773" y="13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g9005e74667_5_576"/>
            <p:cNvSpPr/>
            <p:nvPr/>
          </p:nvSpPr>
          <p:spPr>
            <a:xfrm>
              <a:off x="-49756325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048" y="1"/>
                  </a:moveTo>
                  <a:lnTo>
                    <a:pt x="1" y="1040"/>
                  </a:lnTo>
                  <a:lnTo>
                    <a:pt x="2836" y="2458"/>
                  </a:lnTo>
                  <a:lnTo>
                    <a:pt x="4852" y="141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g9005e74667_5_576"/>
            <p:cNvSpPr/>
            <p:nvPr/>
          </p:nvSpPr>
          <p:spPr>
            <a:xfrm>
              <a:off x="-496066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1" y="0"/>
                  </a:moveTo>
                  <a:lnTo>
                    <a:pt x="1" y="3529"/>
                  </a:lnTo>
                  <a:lnTo>
                    <a:pt x="2080" y="4726"/>
                  </a:lnTo>
                  <a:lnTo>
                    <a:pt x="2080" y="10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g9005e74667_5_576"/>
            <p:cNvSpPr/>
            <p:nvPr/>
          </p:nvSpPr>
          <p:spPr>
            <a:xfrm>
              <a:off x="-49595650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773" y="1"/>
                  </a:moveTo>
                  <a:lnTo>
                    <a:pt x="1" y="1418"/>
                  </a:lnTo>
                  <a:lnTo>
                    <a:pt x="1985" y="2458"/>
                  </a:lnTo>
                  <a:lnTo>
                    <a:pt x="4852" y="1040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g9005e74667_5_576"/>
            <p:cNvSpPr/>
            <p:nvPr/>
          </p:nvSpPr>
          <p:spPr>
            <a:xfrm>
              <a:off x="-497649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0" y="1"/>
                  </a:moveTo>
                  <a:lnTo>
                    <a:pt x="0" y="3309"/>
                  </a:lnTo>
                  <a:cubicBezTo>
                    <a:pt x="0" y="3403"/>
                    <a:pt x="63" y="3529"/>
                    <a:pt x="189" y="3624"/>
                  </a:cubicBezTo>
                  <a:lnTo>
                    <a:pt x="2804" y="5073"/>
                  </a:lnTo>
                  <a:lnTo>
                    <a:pt x="2804" y="1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g9005e74667_5_576"/>
            <p:cNvSpPr/>
            <p:nvPr/>
          </p:nvSpPr>
          <p:spPr>
            <a:xfrm>
              <a:off x="-495357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2804" y="1"/>
                  </a:moveTo>
                  <a:lnTo>
                    <a:pt x="0" y="1419"/>
                  </a:lnTo>
                  <a:lnTo>
                    <a:pt x="0" y="5073"/>
                  </a:lnTo>
                  <a:lnTo>
                    <a:pt x="2583" y="3624"/>
                  </a:lnTo>
                  <a:cubicBezTo>
                    <a:pt x="2709" y="3529"/>
                    <a:pt x="2804" y="3403"/>
                    <a:pt x="2804" y="3309"/>
                  </a:cubicBezTo>
                  <a:lnTo>
                    <a:pt x="2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g9005e74667_5_576"/>
            <p:cNvSpPr/>
            <p:nvPr/>
          </p:nvSpPr>
          <p:spPr>
            <a:xfrm>
              <a:off x="-49685425" y="3183375"/>
              <a:ext cx="140200" cy="69925"/>
            </a:xfrm>
            <a:custGeom>
              <a:avLst/>
              <a:gdLst/>
              <a:ahLst/>
              <a:cxnLst/>
              <a:rect l="l" t="t" r="r" b="b"/>
              <a:pathLst>
                <a:path w="5608" h="2797" extrusionOk="0">
                  <a:moveTo>
                    <a:pt x="2792" y="0"/>
                  </a:moveTo>
                  <a:cubicBezTo>
                    <a:pt x="2741" y="0"/>
                    <a:pt x="2694" y="8"/>
                    <a:pt x="2647" y="24"/>
                  </a:cubicBezTo>
                  <a:lnTo>
                    <a:pt x="0" y="1378"/>
                  </a:lnTo>
                  <a:lnTo>
                    <a:pt x="2804" y="2796"/>
                  </a:lnTo>
                  <a:lnTo>
                    <a:pt x="5608" y="1378"/>
                  </a:lnTo>
                  <a:lnTo>
                    <a:pt x="2962" y="24"/>
                  </a:lnTo>
                  <a:cubicBezTo>
                    <a:pt x="2899" y="8"/>
                    <a:pt x="2843" y="0"/>
                    <a:pt x="2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g9005e74667_5_576"/>
          <p:cNvGrpSpPr/>
          <p:nvPr/>
        </p:nvGrpSpPr>
        <p:grpSpPr>
          <a:xfrm>
            <a:off x="1267598" y="2839137"/>
            <a:ext cx="2650128" cy="664576"/>
            <a:chOff x="1177200" y="2523438"/>
            <a:chExt cx="2735475" cy="694800"/>
          </a:xfrm>
        </p:grpSpPr>
        <p:cxnSp>
          <p:nvCxnSpPr>
            <p:cNvPr id="719" name="Google Shape;719;g9005e74667_5_576"/>
            <p:cNvCxnSpPr/>
            <p:nvPr/>
          </p:nvCxnSpPr>
          <p:spPr>
            <a:xfrm>
              <a:off x="3437175" y="2870838"/>
              <a:ext cx="475500" cy="0"/>
            </a:xfrm>
            <a:prstGeom prst="straightConnector1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720" name="Google Shape;720;g9005e74667_5_576"/>
            <p:cNvSpPr/>
            <p:nvPr/>
          </p:nvSpPr>
          <p:spPr>
            <a:xfrm>
              <a:off x="2750638" y="2523438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g9005e74667_5_576"/>
            <p:cNvSpPr/>
            <p:nvPr/>
          </p:nvSpPr>
          <p:spPr>
            <a:xfrm>
              <a:off x="2832853" y="2605653"/>
              <a:ext cx="530368" cy="530368"/>
            </a:xfrm>
            <a:custGeom>
              <a:avLst/>
              <a:gdLst/>
              <a:ahLst/>
              <a:cxnLst/>
              <a:rect l="l" t="t" r="r" b="b"/>
              <a:pathLst>
                <a:path w="18598" h="18598" extrusionOk="0">
                  <a:moveTo>
                    <a:pt x="9299" y="0"/>
                  </a:moveTo>
                  <a:cubicBezTo>
                    <a:pt x="4167" y="0"/>
                    <a:pt x="0" y="4167"/>
                    <a:pt x="0" y="9299"/>
                  </a:cubicBezTo>
                  <a:cubicBezTo>
                    <a:pt x="0" y="14442"/>
                    <a:pt x="4167" y="18598"/>
                    <a:pt x="9299" y="18598"/>
                  </a:cubicBezTo>
                  <a:cubicBezTo>
                    <a:pt x="14443" y="18598"/>
                    <a:pt x="18598" y="14442"/>
                    <a:pt x="18598" y="9299"/>
                  </a:cubicBezTo>
                  <a:cubicBezTo>
                    <a:pt x="18598" y="4167"/>
                    <a:pt x="14443" y="0"/>
                    <a:pt x="9299" y="0"/>
                  </a:cubicBezTo>
                  <a:close/>
                </a:path>
              </a:pathLst>
            </a:custGeom>
            <a:solidFill>
              <a:srgbClr val="468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g9005e74667_5_576"/>
            <p:cNvSpPr/>
            <p:nvPr/>
          </p:nvSpPr>
          <p:spPr>
            <a:xfrm>
              <a:off x="2887692" y="2660478"/>
              <a:ext cx="420690" cy="420719"/>
            </a:xfrm>
            <a:custGeom>
              <a:avLst/>
              <a:gdLst/>
              <a:ahLst/>
              <a:cxnLst/>
              <a:rect l="l" t="t" r="r" b="b"/>
              <a:pathLst>
                <a:path w="14752" h="14753" extrusionOk="0">
                  <a:moveTo>
                    <a:pt x="7370" y="1"/>
                  </a:moveTo>
                  <a:cubicBezTo>
                    <a:pt x="3310" y="1"/>
                    <a:pt x="0" y="3311"/>
                    <a:pt x="0" y="7371"/>
                  </a:cubicBezTo>
                  <a:cubicBezTo>
                    <a:pt x="0" y="11443"/>
                    <a:pt x="3310" y="14753"/>
                    <a:pt x="7370" y="14753"/>
                  </a:cubicBezTo>
                  <a:cubicBezTo>
                    <a:pt x="11442" y="14753"/>
                    <a:pt x="14752" y="11443"/>
                    <a:pt x="14752" y="7371"/>
                  </a:cubicBezTo>
                  <a:cubicBezTo>
                    <a:pt x="14752" y="3311"/>
                    <a:pt x="11442" y="1"/>
                    <a:pt x="7370" y="1"/>
                  </a:cubicBezTo>
                  <a:close/>
                </a:path>
              </a:pathLst>
            </a:custGeom>
            <a:solidFill>
              <a:srgbClr val="58B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g9005e74667_5_576"/>
            <p:cNvSpPr txBox="1"/>
            <p:nvPr/>
          </p:nvSpPr>
          <p:spPr>
            <a:xfrm>
              <a:off x="1177200" y="2523463"/>
              <a:ext cx="14322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Mind-Body Bridging</a:t>
              </a:r>
              <a:endParaRPr sz="1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24" name="Google Shape;724;g9005e74667_5_576"/>
          <p:cNvGrpSpPr/>
          <p:nvPr/>
        </p:nvGrpSpPr>
        <p:grpSpPr>
          <a:xfrm>
            <a:off x="769601" y="3546816"/>
            <a:ext cx="3278664" cy="1025009"/>
            <a:chOff x="752154" y="3263300"/>
            <a:chExt cx="3295471" cy="1071625"/>
          </a:xfrm>
        </p:grpSpPr>
        <p:sp>
          <p:nvSpPr>
            <p:cNvPr id="725" name="Google Shape;725;g9005e74667_5_576"/>
            <p:cNvSpPr/>
            <p:nvPr/>
          </p:nvSpPr>
          <p:spPr>
            <a:xfrm>
              <a:off x="3438400" y="3263300"/>
              <a:ext cx="609225" cy="714650"/>
            </a:xfrm>
            <a:custGeom>
              <a:avLst/>
              <a:gdLst/>
              <a:ahLst/>
              <a:cxnLst/>
              <a:rect l="l" t="t" r="r" b="b"/>
              <a:pathLst>
                <a:path w="24369" h="28586" extrusionOk="0">
                  <a:moveTo>
                    <a:pt x="0" y="28586"/>
                  </a:moveTo>
                  <a:lnTo>
                    <a:pt x="24369" y="28586"/>
                  </a:lnTo>
                  <a:lnTo>
                    <a:pt x="24369" y="0"/>
                  </a:lnTo>
                </a:path>
              </a:pathLst>
            </a:cu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sp>
        <p:sp>
          <p:nvSpPr>
            <p:cNvPr id="726" name="Google Shape;726;g9005e74667_5_576"/>
            <p:cNvSpPr/>
            <p:nvPr/>
          </p:nvSpPr>
          <p:spPr>
            <a:xfrm>
              <a:off x="2750638" y="3640125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g9005e74667_5_576"/>
            <p:cNvSpPr/>
            <p:nvPr/>
          </p:nvSpPr>
          <p:spPr>
            <a:xfrm>
              <a:off x="2832853" y="3722341"/>
              <a:ext cx="530368" cy="530368"/>
            </a:xfrm>
            <a:custGeom>
              <a:avLst/>
              <a:gdLst/>
              <a:ahLst/>
              <a:cxnLst/>
              <a:rect l="l" t="t" r="r" b="b"/>
              <a:pathLst>
                <a:path w="18598" h="18598" extrusionOk="0">
                  <a:moveTo>
                    <a:pt x="9299" y="0"/>
                  </a:moveTo>
                  <a:cubicBezTo>
                    <a:pt x="4167" y="0"/>
                    <a:pt x="0" y="4156"/>
                    <a:pt x="0" y="9299"/>
                  </a:cubicBezTo>
                  <a:cubicBezTo>
                    <a:pt x="0" y="14431"/>
                    <a:pt x="4167" y="18598"/>
                    <a:pt x="9299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0"/>
                    <a:pt x="9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g9005e74667_5_576"/>
            <p:cNvSpPr/>
            <p:nvPr/>
          </p:nvSpPr>
          <p:spPr>
            <a:xfrm>
              <a:off x="2887692" y="3777257"/>
              <a:ext cx="420690" cy="420719"/>
            </a:xfrm>
            <a:custGeom>
              <a:avLst/>
              <a:gdLst/>
              <a:ahLst/>
              <a:cxnLst/>
              <a:rect l="l" t="t" r="r" b="b"/>
              <a:pathLst>
                <a:path w="14752" h="14753" extrusionOk="0">
                  <a:moveTo>
                    <a:pt x="7370" y="0"/>
                  </a:moveTo>
                  <a:cubicBezTo>
                    <a:pt x="3310" y="0"/>
                    <a:pt x="0" y="3310"/>
                    <a:pt x="0" y="7382"/>
                  </a:cubicBezTo>
                  <a:cubicBezTo>
                    <a:pt x="0" y="11442"/>
                    <a:pt x="3310" y="14752"/>
                    <a:pt x="7370" y="14752"/>
                  </a:cubicBezTo>
                  <a:cubicBezTo>
                    <a:pt x="11442" y="14752"/>
                    <a:pt x="14752" y="11442"/>
                    <a:pt x="14752" y="7382"/>
                  </a:cubicBezTo>
                  <a:cubicBezTo>
                    <a:pt x="14752" y="3310"/>
                    <a:pt x="11442" y="0"/>
                    <a:pt x="7370" y="0"/>
                  </a:cubicBezTo>
                  <a:close/>
                </a:path>
              </a:pathLst>
            </a:custGeom>
            <a:solidFill>
              <a:srgbClr val="ECE8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g9005e74667_5_576"/>
            <p:cNvSpPr txBox="1"/>
            <p:nvPr/>
          </p:nvSpPr>
          <p:spPr>
            <a:xfrm>
              <a:off x="752154" y="3640113"/>
              <a:ext cx="1857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Transcendental Meditation</a:t>
              </a:r>
              <a:endParaRPr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30" name="Google Shape;730;g9005e74667_5_576"/>
          <p:cNvGrpSpPr/>
          <p:nvPr/>
        </p:nvGrpSpPr>
        <p:grpSpPr>
          <a:xfrm>
            <a:off x="2992859" y="4107472"/>
            <a:ext cx="270406" cy="264316"/>
            <a:chOff x="-49031025" y="3920175"/>
            <a:chExt cx="303350" cy="300325"/>
          </a:xfrm>
        </p:grpSpPr>
        <p:sp>
          <p:nvSpPr>
            <p:cNvPr id="731" name="Google Shape;731;g9005e74667_5_576"/>
            <p:cNvSpPr/>
            <p:nvPr/>
          </p:nvSpPr>
          <p:spPr>
            <a:xfrm>
              <a:off x="-49031025" y="4131875"/>
              <a:ext cx="109600" cy="88625"/>
            </a:xfrm>
            <a:custGeom>
              <a:avLst/>
              <a:gdLst/>
              <a:ahLst/>
              <a:cxnLst/>
              <a:rect l="l" t="t" r="r" b="b"/>
              <a:pathLst>
                <a:path w="4384" h="3545" extrusionOk="0">
                  <a:moveTo>
                    <a:pt x="472" y="1"/>
                  </a:moveTo>
                  <a:cubicBezTo>
                    <a:pt x="202" y="1"/>
                    <a:pt x="0" y="326"/>
                    <a:pt x="225" y="551"/>
                  </a:cubicBezTo>
                  <a:lnTo>
                    <a:pt x="2336" y="3387"/>
                  </a:lnTo>
                  <a:cubicBezTo>
                    <a:pt x="2399" y="3481"/>
                    <a:pt x="2494" y="3544"/>
                    <a:pt x="2620" y="3544"/>
                  </a:cubicBezTo>
                  <a:lnTo>
                    <a:pt x="4384" y="3544"/>
                  </a:lnTo>
                  <a:lnTo>
                    <a:pt x="2620" y="583"/>
                  </a:lnTo>
                  <a:lnTo>
                    <a:pt x="572" y="16"/>
                  </a:lnTo>
                  <a:cubicBezTo>
                    <a:pt x="538" y="5"/>
                    <a:pt x="505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g9005e74667_5_576"/>
            <p:cNvSpPr/>
            <p:nvPr/>
          </p:nvSpPr>
          <p:spPr>
            <a:xfrm>
              <a:off x="-48921450" y="3920175"/>
              <a:ext cx="79575" cy="130975"/>
            </a:xfrm>
            <a:custGeom>
              <a:avLst/>
              <a:gdLst/>
              <a:ahLst/>
              <a:cxnLst/>
              <a:rect l="l" t="t" r="r" b="b"/>
              <a:pathLst>
                <a:path w="3183" h="5239" extrusionOk="0">
                  <a:moveTo>
                    <a:pt x="302" y="1"/>
                  </a:moveTo>
                  <a:cubicBezTo>
                    <a:pt x="275" y="1"/>
                    <a:pt x="248" y="3"/>
                    <a:pt x="221" y="9"/>
                  </a:cubicBezTo>
                  <a:cubicBezTo>
                    <a:pt x="64" y="40"/>
                    <a:pt x="1" y="198"/>
                    <a:pt x="1" y="355"/>
                  </a:cubicBezTo>
                  <a:lnTo>
                    <a:pt x="64" y="1269"/>
                  </a:lnTo>
                  <a:lnTo>
                    <a:pt x="2584" y="5239"/>
                  </a:lnTo>
                  <a:lnTo>
                    <a:pt x="3183" y="4199"/>
                  </a:lnTo>
                  <a:lnTo>
                    <a:pt x="631" y="166"/>
                  </a:lnTo>
                  <a:cubicBezTo>
                    <a:pt x="553" y="62"/>
                    <a:pt x="431" y="1"/>
                    <a:pt x="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g9005e74667_5_576"/>
            <p:cNvSpPr/>
            <p:nvPr/>
          </p:nvSpPr>
          <p:spPr>
            <a:xfrm>
              <a:off x="-48842675" y="4008100"/>
              <a:ext cx="115000" cy="53300"/>
            </a:xfrm>
            <a:custGeom>
              <a:avLst/>
              <a:gdLst/>
              <a:ahLst/>
              <a:cxnLst/>
              <a:rect l="l" t="t" r="r" b="b"/>
              <a:pathLst>
                <a:path w="4600" h="2132" extrusionOk="0">
                  <a:moveTo>
                    <a:pt x="1359" y="0"/>
                  </a:moveTo>
                  <a:cubicBezTo>
                    <a:pt x="1245" y="0"/>
                    <a:pt x="1132" y="57"/>
                    <a:pt x="1072" y="178"/>
                  </a:cubicBezTo>
                  <a:lnTo>
                    <a:pt x="0" y="2131"/>
                  </a:lnTo>
                  <a:lnTo>
                    <a:pt x="4191" y="2131"/>
                  </a:lnTo>
                  <a:cubicBezTo>
                    <a:pt x="4317" y="2131"/>
                    <a:pt x="4506" y="2005"/>
                    <a:pt x="4537" y="1848"/>
                  </a:cubicBezTo>
                  <a:cubicBezTo>
                    <a:pt x="4600" y="1690"/>
                    <a:pt x="4537" y="1533"/>
                    <a:pt x="4380" y="1469"/>
                  </a:cubicBezTo>
                  <a:lnTo>
                    <a:pt x="1544" y="52"/>
                  </a:lnTo>
                  <a:cubicBezTo>
                    <a:pt x="1488" y="18"/>
                    <a:pt x="1423" y="0"/>
                    <a:pt x="1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g9005e74667_5_576"/>
            <p:cNvSpPr/>
            <p:nvPr/>
          </p:nvSpPr>
          <p:spPr>
            <a:xfrm>
              <a:off x="-48838750" y="4078700"/>
              <a:ext cx="51225" cy="66975"/>
            </a:xfrm>
            <a:custGeom>
              <a:avLst/>
              <a:gdLst/>
              <a:ahLst/>
              <a:cxnLst/>
              <a:rect l="l" t="t" r="r" b="b"/>
              <a:pathLst>
                <a:path w="2049" h="2679" extrusionOk="0">
                  <a:moveTo>
                    <a:pt x="1" y="0"/>
                  </a:moveTo>
                  <a:lnTo>
                    <a:pt x="1734" y="2678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g9005e74667_5_576"/>
            <p:cNvSpPr/>
            <p:nvPr/>
          </p:nvSpPr>
          <p:spPr>
            <a:xfrm>
              <a:off x="-48975000" y="3920575"/>
              <a:ext cx="173300" cy="248725"/>
            </a:xfrm>
            <a:custGeom>
              <a:avLst/>
              <a:gdLst/>
              <a:ahLst/>
              <a:cxnLst/>
              <a:rect l="l" t="t" r="r" b="b"/>
              <a:pathLst>
                <a:path w="6932" h="9949" extrusionOk="0">
                  <a:moveTo>
                    <a:pt x="374" y="0"/>
                  </a:moveTo>
                  <a:cubicBezTo>
                    <a:pt x="334" y="0"/>
                    <a:pt x="293" y="8"/>
                    <a:pt x="253" y="24"/>
                  </a:cubicBezTo>
                  <a:cubicBezTo>
                    <a:pt x="95" y="87"/>
                    <a:pt x="1" y="245"/>
                    <a:pt x="1" y="402"/>
                  </a:cubicBezTo>
                  <a:lnTo>
                    <a:pt x="694" y="7585"/>
                  </a:lnTo>
                  <a:lnTo>
                    <a:pt x="6932" y="9948"/>
                  </a:lnTo>
                  <a:lnTo>
                    <a:pt x="694" y="182"/>
                  </a:lnTo>
                  <a:cubicBezTo>
                    <a:pt x="600" y="65"/>
                    <a:pt x="489" y="0"/>
                    <a:pt x="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g9005e74667_5_576"/>
            <p:cNvSpPr/>
            <p:nvPr/>
          </p:nvSpPr>
          <p:spPr>
            <a:xfrm>
              <a:off x="-48955300" y="4129900"/>
              <a:ext cx="151250" cy="89800"/>
            </a:xfrm>
            <a:custGeom>
              <a:avLst/>
              <a:gdLst/>
              <a:ahLst/>
              <a:cxnLst/>
              <a:rect l="l" t="t" r="r" b="b"/>
              <a:pathLst>
                <a:path w="6050" h="3592" extrusionOk="0">
                  <a:moveTo>
                    <a:pt x="0" y="0"/>
                  </a:moveTo>
                  <a:lnTo>
                    <a:pt x="2174" y="3592"/>
                  </a:lnTo>
                  <a:lnTo>
                    <a:pt x="5167" y="3592"/>
                  </a:lnTo>
                  <a:cubicBezTo>
                    <a:pt x="5293" y="3592"/>
                    <a:pt x="5419" y="3529"/>
                    <a:pt x="5482" y="3403"/>
                  </a:cubicBezTo>
                  <a:lnTo>
                    <a:pt x="6049" y="2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7" name="Google Shape;737;g9005e74667_5_576"/>
          <p:cNvGrpSpPr/>
          <p:nvPr/>
        </p:nvGrpSpPr>
        <p:grpSpPr>
          <a:xfrm>
            <a:off x="5839318" y="4092356"/>
            <a:ext cx="297927" cy="294179"/>
            <a:chOff x="5007500" y="1048825"/>
            <a:chExt cx="366725" cy="375900"/>
          </a:xfrm>
        </p:grpSpPr>
        <p:sp>
          <p:nvSpPr>
            <p:cNvPr id="738" name="Google Shape;738;g9005e74667_5_576"/>
            <p:cNvSpPr/>
            <p:nvPr/>
          </p:nvSpPr>
          <p:spPr>
            <a:xfrm>
              <a:off x="5201650" y="1048850"/>
              <a:ext cx="47700" cy="50275"/>
            </a:xfrm>
            <a:custGeom>
              <a:avLst/>
              <a:gdLst/>
              <a:ahLst/>
              <a:cxnLst/>
              <a:rect l="l" t="t" r="r" b="b"/>
              <a:pathLst>
                <a:path w="1908" h="2011" extrusionOk="0">
                  <a:moveTo>
                    <a:pt x="952" y="0"/>
                  </a:moveTo>
                  <a:cubicBezTo>
                    <a:pt x="924" y="0"/>
                    <a:pt x="896" y="10"/>
                    <a:pt x="873" y="31"/>
                  </a:cubicBezTo>
                  <a:cubicBezTo>
                    <a:pt x="873" y="31"/>
                    <a:pt x="868" y="36"/>
                    <a:pt x="868" y="41"/>
                  </a:cubicBezTo>
                  <a:lnTo>
                    <a:pt x="41" y="904"/>
                  </a:lnTo>
                  <a:cubicBezTo>
                    <a:pt x="1" y="949"/>
                    <a:pt x="1" y="1021"/>
                    <a:pt x="41" y="1067"/>
                  </a:cubicBezTo>
                  <a:lnTo>
                    <a:pt x="864" y="1971"/>
                  </a:lnTo>
                  <a:cubicBezTo>
                    <a:pt x="888" y="1997"/>
                    <a:pt x="920" y="2011"/>
                    <a:pt x="952" y="2011"/>
                  </a:cubicBezTo>
                  <a:cubicBezTo>
                    <a:pt x="980" y="2011"/>
                    <a:pt x="1008" y="2001"/>
                    <a:pt x="1031" y="1979"/>
                  </a:cubicBezTo>
                  <a:cubicBezTo>
                    <a:pt x="1035" y="1979"/>
                    <a:pt x="1040" y="1975"/>
                    <a:pt x="1040" y="1971"/>
                  </a:cubicBezTo>
                  <a:lnTo>
                    <a:pt x="1868" y="1067"/>
                  </a:lnTo>
                  <a:cubicBezTo>
                    <a:pt x="1908" y="1021"/>
                    <a:pt x="1908" y="949"/>
                    <a:pt x="1863" y="904"/>
                  </a:cubicBezTo>
                  <a:lnTo>
                    <a:pt x="1040" y="41"/>
                  </a:lnTo>
                  <a:cubicBezTo>
                    <a:pt x="1016" y="14"/>
                    <a:pt x="984" y="0"/>
                    <a:pt x="95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g9005e74667_5_576"/>
            <p:cNvSpPr/>
            <p:nvPr/>
          </p:nvSpPr>
          <p:spPr>
            <a:xfrm>
              <a:off x="5217925" y="1048825"/>
              <a:ext cx="31425" cy="50300"/>
            </a:xfrm>
            <a:custGeom>
              <a:avLst/>
              <a:gdLst/>
              <a:ahLst/>
              <a:cxnLst/>
              <a:rect l="l" t="t" r="r" b="b"/>
              <a:pathLst>
                <a:path w="1257" h="2012" extrusionOk="0">
                  <a:moveTo>
                    <a:pt x="304" y="1"/>
                  </a:moveTo>
                  <a:cubicBezTo>
                    <a:pt x="273" y="1"/>
                    <a:pt x="241" y="13"/>
                    <a:pt x="217" y="37"/>
                  </a:cubicBezTo>
                  <a:lnTo>
                    <a:pt x="0" y="267"/>
                  </a:lnTo>
                  <a:lnTo>
                    <a:pt x="629" y="932"/>
                  </a:lnTo>
                  <a:cubicBezTo>
                    <a:pt x="692" y="995"/>
                    <a:pt x="692" y="1099"/>
                    <a:pt x="633" y="1167"/>
                  </a:cubicBezTo>
                  <a:lnTo>
                    <a:pt x="59" y="1805"/>
                  </a:lnTo>
                  <a:lnTo>
                    <a:pt x="213" y="1972"/>
                  </a:lnTo>
                  <a:cubicBezTo>
                    <a:pt x="217" y="1976"/>
                    <a:pt x="222" y="1980"/>
                    <a:pt x="222" y="1980"/>
                  </a:cubicBezTo>
                  <a:cubicBezTo>
                    <a:pt x="245" y="2002"/>
                    <a:pt x="274" y="2012"/>
                    <a:pt x="303" y="2012"/>
                  </a:cubicBezTo>
                  <a:cubicBezTo>
                    <a:pt x="335" y="2012"/>
                    <a:pt x="367" y="1998"/>
                    <a:pt x="389" y="1972"/>
                  </a:cubicBezTo>
                  <a:lnTo>
                    <a:pt x="1212" y="1068"/>
                  </a:lnTo>
                  <a:cubicBezTo>
                    <a:pt x="1257" y="1022"/>
                    <a:pt x="1257" y="950"/>
                    <a:pt x="1212" y="905"/>
                  </a:cubicBezTo>
                  <a:lnTo>
                    <a:pt x="389" y="37"/>
                  </a:lnTo>
                  <a:cubicBezTo>
                    <a:pt x="389" y="37"/>
                    <a:pt x="384" y="37"/>
                    <a:pt x="384" y="32"/>
                  </a:cubicBezTo>
                  <a:cubicBezTo>
                    <a:pt x="361" y="11"/>
                    <a:pt x="33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g9005e74667_5_576"/>
            <p:cNvSpPr/>
            <p:nvPr/>
          </p:nvSpPr>
          <p:spPr>
            <a:xfrm>
              <a:off x="5177250" y="1099425"/>
              <a:ext cx="137975" cy="60075"/>
            </a:xfrm>
            <a:custGeom>
              <a:avLst/>
              <a:gdLst/>
              <a:ahLst/>
              <a:cxnLst/>
              <a:rect l="l" t="t" r="r" b="b"/>
              <a:pathLst>
                <a:path w="5519" h="2403" extrusionOk="0">
                  <a:moveTo>
                    <a:pt x="4512" y="0"/>
                  </a:moveTo>
                  <a:cubicBezTo>
                    <a:pt x="4443" y="0"/>
                    <a:pt x="4373" y="25"/>
                    <a:pt x="4317" y="75"/>
                  </a:cubicBezTo>
                  <a:cubicBezTo>
                    <a:pt x="3530" y="761"/>
                    <a:pt x="2915" y="910"/>
                    <a:pt x="2915" y="910"/>
                  </a:cubicBezTo>
                  <a:cubicBezTo>
                    <a:pt x="2593" y="1004"/>
                    <a:pt x="2250" y="1056"/>
                    <a:pt x="1909" y="1056"/>
                  </a:cubicBezTo>
                  <a:cubicBezTo>
                    <a:pt x="1704" y="1056"/>
                    <a:pt x="1500" y="1037"/>
                    <a:pt x="1302" y="997"/>
                  </a:cubicBezTo>
                  <a:cubicBezTo>
                    <a:pt x="1031" y="943"/>
                    <a:pt x="768" y="843"/>
                    <a:pt x="547" y="680"/>
                  </a:cubicBezTo>
                  <a:cubicBezTo>
                    <a:pt x="493" y="639"/>
                    <a:pt x="425" y="557"/>
                    <a:pt x="353" y="503"/>
                  </a:cubicBezTo>
                  <a:cubicBezTo>
                    <a:pt x="326" y="476"/>
                    <a:pt x="290" y="454"/>
                    <a:pt x="249" y="445"/>
                  </a:cubicBezTo>
                  <a:cubicBezTo>
                    <a:pt x="236" y="442"/>
                    <a:pt x="223" y="441"/>
                    <a:pt x="211" y="441"/>
                  </a:cubicBezTo>
                  <a:cubicBezTo>
                    <a:pt x="98" y="441"/>
                    <a:pt x="1" y="531"/>
                    <a:pt x="46" y="657"/>
                  </a:cubicBezTo>
                  <a:cubicBezTo>
                    <a:pt x="430" y="1675"/>
                    <a:pt x="1361" y="2293"/>
                    <a:pt x="2423" y="2393"/>
                  </a:cubicBezTo>
                  <a:cubicBezTo>
                    <a:pt x="2491" y="2399"/>
                    <a:pt x="2561" y="2402"/>
                    <a:pt x="2632" y="2402"/>
                  </a:cubicBezTo>
                  <a:cubicBezTo>
                    <a:pt x="3490" y="2402"/>
                    <a:pt x="4495" y="1963"/>
                    <a:pt x="5162" y="1462"/>
                  </a:cubicBezTo>
                  <a:cubicBezTo>
                    <a:pt x="5243" y="1398"/>
                    <a:pt x="5320" y="1335"/>
                    <a:pt x="5397" y="1263"/>
                  </a:cubicBezTo>
                  <a:cubicBezTo>
                    <a:pt x="5510" y="1154"/>
                    <a:pt x="5519" y="974"/>
                    <a:pt x="5410" y="856"/>
                  </a:cubicBezTo>
                  <a:lnTo>
                    <a:pt x="4728" y="96"/>
                  </a:lnTo>
                  <a:cubicBezTo>
                    <a:pt x="4672" y="33"/>
                    <a:pt x="4593" y="0"/>
                    <a:pt x="45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g9005e74667_5_576"/>
            <p:cNvSpPr/>
            <p:nvPr/>
          </p:nvSpPr>
          <p:spPr>
            <a:xfrm>
              <a:off x="5177700" y="1111675"/>
              <a:ext cx="137525" cy="47825"/>
            </a:xfrm>
            <a:custGeom>
              <a:avLst/>
              <a:gdLst/>
              <a:ahLst/>
              <a:cxnLst/>
              <a:rect l="l" t="t" r="r" b="b"/>
              <a:pathLst>
                <a:path w="5501" h="1913" extrusionOk="0">
                  <a:moveTo>
                    <a:pt x="59" y="0"/>
                  </a:moveTo>
                  <a:cubicBezTo>
                    <a:pt x="14" y="46"/>
                    <a:pt x="1" y="109"/>
                    <a:pt x="28" y="167"/>
                  </a:cubicBezTo>
                  <a:cubicBezTo>
                    <a:pt x="412" y="1185"/>
                    <a:pt x="1343" y="1803"/>
                    <a:pt x="2405" y="1903"/>
                  </a:cubicBezTo>
                  <a:cubicBezTo>
                    <a:pt x="2473" y="1909"/>
                    <a:pt x="2543" y="1912"/>
                    <a:pt x="2614" y="1912"/>
                  </a:cubicBezTo>
                  <a:cubicBezTo>
                    <a:pt x="3472" y="1912"/>
                    <a:pt x="4477" y="1473"/>
                    <a:pt x="5144" y="972"/>
                  </a:cubicBezTo>
                  <a:cubicBezTo>
                    <a:pt x="5225" y="908"/>
                    <a:pt x="5302" y="845"/>
                    <a:pt x="5379" y="773"/>
                  </a:cubicBezTo>
                  <a:cubicBezTo>
                    <a:pt x="5492" y="664"/>
                    <a:pt x="5501" y="484"/>
                    <a:pt x="5392" y="366"/>
                  </a:cubicBezTo>
                  <a:lnTo>
                    <a:pt x="5284" y="244"/>
                  </a:lnTo>
                  <a:cubicBezTo>
                    <a:pt x="5275" y="253"/>
                    <a:pt x="5267" y="263"/>
                    <a:pt x="5257" y="271"/>
                  </a:cubicBezTo>
                  <a:cubicBezTo>
                    <a:pt x="5181" y="344"/>
                    <a:pt x="5104" y="407"/>
                    <a:pt x="5022" y="470"/>
                  </a:cubicBezTo>
                  <a:cubicBezTo>
                    <a:pt x="4354" y="975"/>
                    <a:pt x="3352" y="1411"/>
                    <a:pt x="2494" y="1411"/>
                  </a:cubicBezTo>
                  <a:cubicBezTo>
                    <a:pt x="2423" y="1411"/>
                    <a:pt x="2352" y="1408"/>
                    <a:pt x="2283" y="1402"/>
                  </a:cubicBezTo>
                  <a:cubicBezTo>
                    <a:pt x="1343" y="1315"/>
                    <a:pt x="506" y="818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g9005e74667_5_576"/>
            <p:cNvSpPr/>
            <p:nvPr/>
          </p:nvSpPr>
          <p:spPr>
            <a:xfrm>
              <a:off x="5007500" y="1146975"/>
              <a:ext cx="366725" cy="277750"/>
            </a:xfrm>
            <a:custGeom>
              <a:avLst/>
              <a:gdLst/>
              <a:ahLst/>
              <a:cxnLst/>
              <a:rect l="l" t="t" r="r" b="b"/>
              <a:pathLst>
                <a:path w="14669" h="11110" extrusionOk="0">
                  <a:moveTo>
                    <a:pt x="4380" y="0"/>
                  </a:moveTo>
                  <a:cubicBezTo>
                    <a:pt x="3922" y="0"/>
                    <a:pt x="3460" y="75"/>
                    <a:pt x="3043" y="193"/>
                  </a:cubicBezTo>
                  <a:cubicBezTo>
                    <a:pt x="2238" y="414"/>
                    <a:pt x="1397" y="835"/>
                    <a:pt x="1704" y="1797"/>
                  </a:cubicBezTo>
                  <a:cubicBezTo>
                    <a:pt x="1764" y="1991"/>
                    <a:pt x="1877" y="2145"/>
                    <a:pt x="2075" y="2208"/>
                  </a:cubicBezTo>
                  <a:cubicBezTo>
                    <a:pt x="2108" y="2219"/>
                    <a:pt x="2142" y="2224"/>
                    <a:pt x="2176" y="2224"/>
                  </a:cubicBezTo>
                  <a:cubicBezTo>
                    <a:pt x="2294" y="2224"/>
                    <a:pt x="2415" y="2165"/>
                    <a:pt x="2528" y="2110"/>
                  </a:cubicBezTo>
                  <a:cubicBezTo>
                    <a:pt x="2843" y="1951"/>
                    <a:pt x="3179" y="1816"/>
                    <a:pt x="3517" y="1707"/>
                  </a:cubicBezTo>
                  <a:cubicBezTo>
                    <a:pt x="3773" y="1622"/>
                    <a:pt x="4064" y="1560"/>
                    <a:pt x="4346" y="1560"/>
                  </a:cubicBezTo>
                  <a:cubicBezTo>
                    <a:pt x="4754" y="1560"/>
                    <a:pt x="5145" y="1691"/>
                    <a:pt x="5388" y="2073"/>
                  </a:cubicBezTo>
                  <a:cubicBezTo>
                    <a:pt x="5741" y="2625"/>
                    <a:pt x="5434" y="3113"/>
                    <a:pt x="4964" y="3456"/>
                  </a:cubicBezTo>
                  <a:cubicBezTo>
                    <a:pt x="4625" y="3700"/>
                    <a:pt x="4195" y="3800"/>
                    <a:pt x="3857" y="4048"/>
                  </a:cubicBezTo>
                  <a:cubicBezTo>
                    <a:pt x="3554" y="4275"/>
                    <a:pt x="3494" y="4726"/>
                    <a:pt x="3527" y="5075"/>
                  </a:cubicBezTo>
                  <a:cubicBezTo>
                    <a:pt x="3544" y="5273"/>
                    <a:pt x="3544" y="5496"/>
                    <a:pt x="3626" y="5680"/>
                  </a:cubicBezTo>
                  <a:cubicBezTo>
                    <a:pt x="3765" y="5992"/>
                    <a:pt x="4136" y="5965"/>
                    <a:pt x="4426" y="6042"/>
                  </a:cubicBezTo>
                  <a:cubicBezTo>
                    <a:pt x="4864" y="6159"/>
                    <a:pt x="5248" y="6309"/>
                    <a:pt x="5551" y="6666"/>
                  </a:cubicBezTo>
                  <a:cubicBezTo>
                    <a:pt x="5995" y="7194"/>
                    <a:pt x="6076" y="8104"/>
                    <a:pt x="5651" y="8669"/>
                  </a:cubicBezTo>
                  <a:cubicBezTo>
                    <a:pt x="5388" y="9020"/>
                    <a:pt x="4782" y="9150"/>
                    <a:pt x="4200" y="9150"/>
                  </a:cubicBezTo>
                  <a:cubicBezTo>
                    <a:pt x="3804" y="9150"/>
                    <a:pt x="3419" y="9090"/>
                    <a:pt x="3160" y="8999"/>
                  </a:cubicBezTo>
                  <a:cubicBezTo>
                    <a:pt x="2572" y="8795"/>
                    <a:pt x="2157" y="8429"/>
                    <a:pt x="1710" y="8018"/>
                  </a:cubicBezTo>
                  <a:cubicBezTo>
                    <a:pt x="1497" y="7828"/>
                    <a:pt x="1297" y="7620"/>
                    <a:pt x="1099" y="7416"/>
                  </a:cubicBezTo>
                  <a:cubicBezTo>
                    <a:pt x="940" y="7253"/>
                    <a:pt x="733" y="6815"/>
                    <a:pt x="475" y="6810"/>
                  </a:cubicBezTo>
                  <a:cubicBezTo>
                    <a:pt x="472" y="6810"/>
                    <a:pt x="469" y="6810"/>
                    <a:pt x="467" y="6810"/>
                  </a:cubicBezTo>
                  <a:cubicBezTo>
                    <a:pt x="1" y="6810"/>
                    <a:pt x="471" y="7915"/>
                    <a:pt x="556" y="8126"/>
                  </a:cubicBezTo>
                  <a:cubicBezTo>
                    <a:pt x="869" y="8899"/>
                    <a:pt x="1320" y="9658"/>
                    <a:pt x="1975" y="10188"/>
                  </a:cubicBezTo>
                  <a:cubicBezTo>
                    <a:pt x="2696" y="10763"/>
                    <a:pt x="3615" y="11110"/>
                    <a:pt x="4539" y="11110"/>
                  </a:cubicBezTo>
                  <a:cubicBezTo>
                    <a:pt x="4711" y="11110"/>
                    <a:pt x="4883" y="11098"/>
                    <a:pt x="5054" y="11073"/>
                  </a:cubicBezTo>
                  <a:cubicBezTo>
                    <a:pt x="5547" y="11006"/>
                    <a:pt x="6012" y="10806"/>
                    <a:pt x="6402" y="10495"/>
                  </a:cubicBezTo>
                  <a:cubicBezTo>
                    <a:pt x="7007" y="9992"/>
                    <a:pt x="7283" y="9243"/>
                    <a:pt x="7387" y="8483"/>
                  </a:cubicBezTo>
                  <a:cubicBezTo>
                    <a:pt x="7441" y="8094"/>
                    <a:pt x="7454" y="7705"/>
                    <a:pt x="7437" y="7313"/>
                  </a:cubicBezTo>
                  <a:cubicBezTo>
                    <a:pt x="7395" y="6462"/>
                    <a:pt x="7314" y="6042"/>
                    <a:pt x="8209" y="5744"/>
                  </a:cubicBezTo>
                  <a:cubicBezTo>
                    <a:pt x="9177" y="5423"/>
                    <a:pt x="9624" y="4749"/>
                    <a:pt x="10289" y="4017"/>
                  </a:cubicBezTo>
                  <a:cubicBezTo>
                    <a:pt x="10645" y="3622"/>
                    <a:pt x="11091" y="3240"/>
                    <a:pt x="11535" y="3240"/>
                  </a:cubicBezTo>
                  <a:cubicBezTo>
                    <a:pt x="11784" y="3240"/>
                    <a:pt x="12032" y="3359"/>
                    <a:pt x="12264" y="3664"/>
                  </a:cubicBezTo>
                  <a:cubicBezTo>
                    <a:pt x="13074" y="4736"/>
                    <a:pt x="12893" y="6503"/>
                    <a:pt x="12029" y="7484"/>
                  </a:cubicBezTo>
                  <a:cubicBezTo>
                    <a:pt x="11711" y="7844"/>
                    <a:pt x="11219" y="8010"/>
                    <a:pt x="10719" y="8010"/>
                  </a:cubicBezTo>
                  <a:cubicBezTo>
                    <a:pt x="10239" y="8010"/>
                    <a:pt x="9750" y="7856"/>
                    <a:pt x="9403" y="7570"/>
                  </a:cubicBezTo>
                  <a:cubicBezTo>
                    <a:pt x="9350" y="7527"/>
                    <a:pt x="9307" y="7508"/>
                    <a:pt x="9273" y="7508"/>
                  </a:cubicBezTo>
                  <a:cubicBezTo>
                    <a:pt x="9090" y="7508"/>
                    <a:pt x="9133" y="8023"/>
                    <a:pt x="9141" y="8148"/>
                  </a:cubicBezTo>
                  <a:cubicBezTo>
                    <a:pt x="9200" y="9089"/>
                    <a:pt x="9995" y="9812"/>
                    <a:pt x="10931" y="9852"/>
                  </a:cubicBezTo>
                  <a:cubicBezTo>
                    <a:pt x="10969" y="9854"/>
                    <a:pt x="11006" y="9855"/>
                    <a:pt x="11044" y="9855"/>
                  </a:cubicBezTo>
                  <a:cubicBezTo>
                    <a:pt x="11394" y="9855"/>
                    <a:pt x="11742" y="9777"/>
                    <a:pt x="12056" y="9622"/>
                  </a:cubicBezTo>
                  <a:cubicBezTo>
                    <a:pt x="14303" y="8515"/>
                    <a:pt x="14669" y="4880"/>
                    <a:pt x="13535" y="2905"/>
                  </a:cubicBezTo>
                  <a:cubicBezTo>
                    <a:pt x="13327" y="2539"/>
                    <a:pt x="13078" y="2200"/>
                    <a:pt x="12788" y="1897"/>
                  </a:cubicBezTo>
                  <a:cubicBezTo>
                    <a:pt x="12376" y="1457"/>
                    <a:pt x="11766" y="1190"/>
                    <a:pt x="11159" y="1190"/>
                  </a:cubicBezTo>
                  <a:cubicBezTo>
                    <a:pt x="11030" y="1190"/>
                    <a:pt x="10900" y="1202"/>
                    <a:pt x="10773" y="1228"/>
                  </a:cubicBezTo>
                  <a:cubicBezTo>
                    <a:pt x="9936" y="1395"/>
                    <a:pt x="9602" y="2064"/>
                    <a:pt x="9217" y="2738"/>
                  </a:cubicBezTo>
                  <a:cubicBezTo>
                    <a:pt x="9010" y="3099"/>
                    <a:pt x="8788" y="3456"/>
                    <a:pt x="8526" y="3781"/>
                  </a:cubicBezTo>
                  <a:cubicBezTo>
                    <a:pt x="8192" y="4202"/>
                    <a:pt x="7748" y="4501"/>
                    <a:pt x="7260" y="4704"/>
                  </a:cubicBezTo>
                  <a:cubicBezTo>
                    <a:pt x="6999" y="4813"/>
                    <a:pt x="6523" y="5019"/>
                    <a:pt x="6151" y="5019"/>
                  </a:cubicBezTo>
                  <a:cubicBezTo>
                    <a:pt x="6014" y="5019"/>
                    <a:pt x="5892" y="4991"/>
                    <a:pt x="5800" y="4921"/>
                  </a:cubicBezTo>
                  <a:cubicBezTo>
                    <a:pt x="5660" y="4812"/>
                    <a:pt x="5642" y="4614"/>
                    <a:pt x="5701" y="4451"/>
                  </a:cubicBezTo>
                  <a:cubicBezTo>
                    <a:pt x="5764" y="4265"/>
                    <a:pt x="6066" y="4171"/>
                    <a:pt x="6221" y="4090"/>
                  </a:cubicBezTo>
                  <a:cubicBezTo>
                    <a:pt x="7531" y="3407"/>
                    <a:pt x="7333" y="1603"/>
                    <a:pt x="6347" y="681"/>
                  </a:cubicBezTo>
                  <a:cubicBezTo>
                    <a:pt x="5819" y="186"/>
                    <a:pt x="5103" y="0"/>
                    <a:pt x="43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g9005e74667_5_576"/>
            <p:cNvSpPr/>
            <p:nvPr/>
          </p:nvSpPr>
          <p:spPr>
            <a:xfrm>
              <a:off x="5276800" y="1176750"/>
              <a:ext cx="97425" cy="216625"/>
            </a:xfrm>
            <a:custGeom>
              <a:avLst/>
              <a:gdLst/>
              <a:ahLst/>
              <a:cxnLst/>
              <a:rect l="l" t="t" r="r" b="b"/>
              <a:pathLst>
                <a:path w="3897" h="8665" extrusionOk="0">
                  <a:moveTo>
                    <a:pt x="389" y="1"/>
                  </a:moveTo>
                  <a:cubicBezTo>
                    <a:pt x="297" y="1"/>
                    <a:pt x="205" y="7"/>
                    <a:pt x="114" y="19"/>
                  </a:cubicBezTo>
                  <a:cubicBezTo>
                    <a:pt x="629" y="87"/>
                    <a:pt x="1108" y="331"/>
                    <a:pt x="1470" y="706"/>
                  </a:cubicBezTo>
                  <a:cubicBezTo>
                    <a:pt x="1754" y="1009"/>
                    <a:pt x="2008" y="1348"/>
                    <a:pt x="2215" y="1714"/>
                  </a:cubicBezTo>
                  <a:cubicBezTo>
                    <a:pt x="3345" y="3689"/>
                    <a:pt x="2980" y="7324"/>
                    <a:pt x="737" y="8431"/>
                  </a:cubicBezTo>
                  <a:cubicBezTo>
                    <a:pt x="506" y="8544"/>
                    <a:pt x="254" y="8617"/>
                    <a:pt x="1" y="8648"/>
                  </a:cubicBezTo>
                  <a:cubicBezTo>
                    <a:pt x="55" y="8653"/>
                    <a:pt x="105" y="8657"/>
                    <a:pt x="159" y="8661"/>
                  </a:cubicBezTo>
                  <a:cubicBezTo>
                    <a:pt x="197" y="8663"/>
                    <a:pt x="234" y="8664"/>
                    <a:pt x="272" y="8664"/>
                  </a:cubicBezTo>
                  <a:cubicBezTo>
                    <a:pt x="622" y="8664"/>
                    <a:pt x="970" y="8586"/>
                    <a:pt x="1284" y="8431"/>
                  </a:cubicBezTo>
                  <a:cubicBezTo>
                    <a:pt x="3531" y="7324"/>
                    <a:pt x="3897" y="3689"/>
                    <a:pt x="2763" y="1714"/>
                  </a:cubicBezTo>
                  <a:cubicBezTo>
                    <a:pt x="2555" y="1348"/>
                    <a:pt x="2302" y="1009"/>
                    <a:pt x="2016" y="706"/>
                  </a:cubicBezTo>
                  <a:cubicBezTo>
                    <a:pt x="1600" y="266"/>
                    <a:pt x="993" y="1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g9005e74667_5_576"/>
          <p:cNvGrpSpPr/>
          <p:nvPr/>
        </p:nvGrpSpPr>
        <p:grpSpPr>
          <a:xfrm>
            <a:off x="5854612" y="3039240"/>
            <a:ext cx="266796" cy="264602"/>
            <a:chOff x="-49764975" y="3551225"/>
            <a:chExt cx="299300" cy="300650"/>
          </a:xfrm>
        </p:grpSpPr>
        <p:sp>
          <p:nvSpPr>
            <p:cNvPr id="745" name="Google Shape;745;g9005e74667_5_576"/>
            <p:cNvSpPr/>
            <p:nvPr/>
          </p:nvSpPr>
          <p:spPr>
            <a:xfrm>
              <a:off x="-4976497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g9005e74667_5_576"/>
            <p:cNvSpPr/>
            <p:nvPr/>
          </p:nvSpPr>
          <p:spPr>
            <a:xfrm>
              <a:off x="-49763400" y="3598250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g9005e74667_5_576"/>
            <p:cNvSpPr/>
            <p:nvPr/>
          </p:nvSpPr>
          <p:spPr>
            <a:xfrm>
              <a:off x="-49763400" y="3703975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g9005e74667_5_576"/>
            <p:cNvSpPr/>
            <p:nvPr/>
          </p:nvSpPr>
          <p:spPr>
            <a:xfrm>
              <a:off x="-4950112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g9005e74667_5_576"/>
            <p:cNvSpPr/>
            <p:nvPr/>
          </p:nvSpPr>
          <p:spPr>
            <a:xfrm>
              <a:off x="-49499550" y="3598250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g9005e74667_5_576"/>
            <p:cNvSpPr/>
            <p:nvPr/>
          </p:nvSpPr>
          <p:spPr>
            <a:xfrm>
              <a:off x="-49499550" y="3704575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g9005e74667_5_576"/>
            <p:cNvSpPr/>
            <p:nvPr/>
          </p:nvSpPr>
          <p:spPr>
            <a:xfrm>
              <a:off x="-49725600" y="3551225"/>
              <a:ext cx="215050" cy="210875"/>
            </a:xfrm>
            <a:custGeom>
              <a:avLst/>
              <a:gdLst/>
              <a:ahLst/>
              <a:cxnLst/>
              <a:rect l="l" t="t" r="r" b="b"/>
              <a:pathLst>
                <a:path w="8602" h="8435" extrusionOk="0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g9005e74667_5_576"/>
            <p:cNvSpPr/>
            <p:nvPr/>
          </p:nvSpPr>
          <p:spPr>
            <a:xfrm>
              <a:off x="-49633450" y="3697475"/>
              <a:ext cx="35475" cy="65400"/>
            </a:xfrm>
            <a:custGeom>
              <a:avLst/>
              <a:gdLst/>
              <a:ahLst/>
              <a:cxnLst/>
              <a:rect l="l" t="t" r="r" b="b"/>
              <a:pathLst>
                <a:path w="141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g9005e74667_5_576"/>
            <p:cNvSpPr/>
            <p:nvPr/>
          </p:nvSpPr>
          <p:spPr>
            <a:xfrm>
              <a:off x="-49676775" y="3780975"/>
              <a:ext cx="123675" cy="34675"/>
            </a:xfrm>
            <a:custGeom>
              <a:avLst/>
              <a:gdLst/>
              <a:ahLst/>
              <a:cxnLst/>
              <a:rect l="l" t="t" r="r" b="b"/>
              <a:pathLst>
                <a:path w="4947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g9005e74667_5_576"/>
            <p:cNvSpPr/>
            <p:nvPr/>
          </p:nvSpPr>
          <p:spPr>
            <a:xfrm>
              <a:off x="-49630300" y="3651800"/>
              <a:ext cx="29150" cy="31325"/>
            </a:xfrm>
            <a:custGeom>
              <a:avLst/>
              <a:gdLst/>
              <a:ahLst/>
              <a:cxnLst/>
              <a:rect l="l" t="t" r="r" b="b"/>
              <a:pathLst>
                <a:path w="1166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g9005e74667_5_576"/>
            <p:cNvSpPr/>
            <p:nvPr/>
          </p:nvSpPr>
          <p:spPr>
            <a:xfrm>
              <a:off x="-49657875" y="3833750"/>
              <a:ext cx="85100" cy="18125"/>
            </a:xfrm>
            <a:custGeom>
              <a:avLst/>
              <a:gdLst/>
              <a:ahLst/>
              <a:cxnLst/>
              <a:rect l="l" t="t" r="r" b="b"/>
              <a:pathLst>
                <a:path w="3404" h="725" extrusionOk="0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6" name="Google Shape;756;g9005e74667_5_576"/>
          <p:cNvSpPr/>
          <p:nvPr/>
        </p:nvSpPr>
        <p:spPr>
          <a:xfrm>
            <a:off x="5839486" y="1879297"/>
            <a:ext cx="297921" cy="294162"/>
          </a:xfrm>
          <a:custGeom>
            <a:avLst/>
            <a:gdLst/>
            <a:ahLst/>
            <a:cxnLst/>
            <a:rect l="l" t="t" r="r" b="b"/>
            <a:pathLst>
              <a:path w="16789" h="19015" extrusionOk="0">
                <a:moveTo>
                  <a:pt x="8835" y="0"/>
                </a:moveTo>
                <a:lnTo>
                  <a:pt x="5096" y="3072"/>
                </a:lnTo>
                <a:lnTo>
                  <a:pt x="8835" y="6156"/>
                </a:lnTo>
                <a:lnTo>
                  <a:pt x="8835" y="3965"/>
                </a:lnTo>
                <a:cubicBezTo>
                  <a:pt x="12311" y="4191"/>
                  <a:pt x="15074" y="7084"/>
                  <a:pt x="15074" y="10621"/>
                </a:cubicBezTo>
                <a:cubicBezTo>
                  <a:pt x="15074" y="14300"/>
                  <a:pt x="12073" y="17300"/>
                  <a:pt x="8394" y="17300"/>
                </a:cubicBezTo>
                <a:cubicBezTo>
                  <a:pt x="4715" y="17300"/>
                  <a:pt x="1715" y="14300"/>
                  <a:pt x="1715" y="10621"/>
                </a:cubicBezTo>
                <a:cubicBezTo>
                  <a:pt x="1715" y="8763"/>
                  <a:pt x="2477" y="7084"/>
                  <a:pt x="3703" y="5870"/>
                </a:cubicBezTo>
                <a:lnTo>
                  <a:pt x="2477" y="4668"/>
                </a:lnTo>
                <a:cubicBezTo>
                  <a:pt x="941" y="6192"/>
                  <a:pt x="0" y="8299"/>
                  <a:pt x="0" y="10621"/>
                </a:cubicBezTo>
                <a:cubicBezTo>
                  <a:pt x="0" y="15252"/>
                  <a:pt x="3763" y="19015"/>
                  <a:pt x="8394" y="19015"/>
                </a:cubicBezTo>
                <a:cubicBezTo>
                  <a:pt x="13026" y="19015"/>
                  <a:pt x="16788" y="15252"/>
                  <a:pt x="16788" y="10621"/>
                </a:cubicBezTo>
                <a:cubicBezTo>
                  <a:pt x="16788" y="6132"/>
                  <a:pt x="13264" y="2465"/>
                  <a:pt x="8835" y="2227"/>
                </a:cubicBezTo>
                <a:lnTo>
                  <a:pt x="8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7" name="Google Shape;757;g9005e74667_5_576"/>
          <p:cNvGrpSpPr/>
          <p:nvPr/>
        </p:nvGrpSpPr>
        <p:grpSpPr>
          <a:xfrm>
            <a:off x="2979501" y="3024302"/>
            <a:ext cx="297929" cy="294181"/>
            <a:chOff x="4385946" y="2688587"/>
            <a:chExt cx="337941" cy="418227"/>
          </a:xfrm>
        </p:grpSpPr>
        <p:sp>
          <p:nvSpPr>
            <p:cNvPr id="758" name="Google Shape;758;g9005e74667_5_576"/>
            <p:cNvSpPr/>
            <p:nvPr/>
          </p:nvSpPr>
          <p:spPr>
            <a:xfrm>
              <a:off x="4385946" y="2842414"/>
              <a:ext cx="337941" cy="264400"/>
            </a:xfrm>
            <a:custGeom>
              <a:avLst/>
              <a:gdLst/>
              <a:ahLst/>
              <a:cxnLst/>
              <a:rect l="l" t="t" r="r" b="b"/>
              <a:pathLst>
                <a:path w="14884" h="11645" extrusionOk="0">
                  <a:moveTo>
                    <a:pt x="2823" y="0"/>
                  </a:moveTo>
                  <a:cubicBezTo>
                    <a:pt x="1358" y="0"/>
                    <a:pt x="1" y="1262"/>
                    <a:pt x="1" y="2727"/>
                  </a:cubicBezTo>
                  <a:lnTo>
                    <a:pt x="1" y="8489"/>
                  </a:lnTo>
                  <a:cubicBezTo>
                    <a:pt x="739" y="9192"/>
                    <a:pt x="1489" y="9799"/>
                    <a:pt x="2382" y="10287"/>
                  </a:cubicBezTo>
                  <a:lnTo>
                    <a:pt x="2382" y="4155"/>
                  </a:lnTo>
                  <a:cubicBezTo>
                    <a:pt x="2382" y="3691"/>
                    <a:pt x="2763" y="3274"/>
                    <a:pt x="3227" y="3251"/>
                  </a:cubicBezTo>
                  <a:cubicBezTo>
                    <a:pt x="3241" y="3250"/>
                    <a:pt x="3255" y="3250"/>
                    <a:pt x="3270" y="3250"/>
                  </a:cubicBezTo>
                  <a:cubicBezTo>
                    <a:pt x="3741" y="3250"/>
                    <a:pt x="4168" y="3634"/>
                    <a:pt x="4168" y="4108"/>
                  </a:cubicBezTo>
                  <a:lnTo>
                    <a:pt x="4168" y="11073"/>
                  </a:lnTo>
                  <a:cubicBezTo>
                    <a:pt x="5204" y="11442"/>
                    <a:pt x="6323" y="11644"/>
                    <a:pt x="7514" y="11644"/>
                  </a:cubicBezTo>
                  <a:cubicBezTo>
                    <a:pt x="8692" y="11644"/>
                    <a:pt x="9823" y="11442"/>
                    <a:pt x="10859" y="11073"/>
                  </a:cubicBezTo>
                  <a:lnTo>
                    <a:pt x="10859" y="4155"/>
                  </a:lnTo>
                  <a:cubicBezTo>
                    <a:pt x="10859" y="3691"/>
                    <a:pt x="11169" y="3274"/>
                    <a:pt x="11633" y="3251"/>
                  </a:cubicBezTo>
                  <a:cubicBezTo>
                    <a:pt x="11648" y="3250"/>
                    <a:pt x="11662" y="3250"/>
                    <a:pt x="11676" y="3250"/>
                  </a:cubicBezTo>
                  <a:cubicBezTo>
                    <a:pt x="12154" y="3250"/>
                    <a:pt x="12502" y="3634"/>
                    <a:pt x="12502" y="4108"/>
                  </a:cubicBezTo>
                  <a:lnTo>
                    <a:pt x="12502" y="10287"/>
                  </a:lnTo>
                  <a:cubicBezTo>
                    <a:pt x="13395" y="9799"/>
                    <a:pt x="14133" y="9192"/>
                    <a:pt x="14884" y="8489"/>
                  </a:cubicBezTo>
                  <a:lnTo>
                    <a:pt x="14884" y="2727"/>
                  </a:lnTo>
                  <a:cubicBezTo>
                    <a:pt x="14884" y="1262"/>
                    <a:pt x="13812" y="0"/>
                    <a:pt x="12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g9005e74667_5_576"/>
            <p:cNvSpPr/>
            <p:nvPr/>
          </p:nvSpPr>
          <p:spPr>
            <a:xfrm>
              <a:off x="4493545" y="2688587"/>
              <a:ext cx="129237" cy="129509"/>
            </a:xfrm>
            <a:custGeom>
              <a:avLst/>
              <a:gdLst/>
              <a:ahLst/>
              <a:cxnLst/>
              <a:rect l="l" t="t" r="r" b="b"/>
              <a:pathLst>
                <a:path w="5692" h="5704" extrusionOk="0">
                  <a:moveTo>
                    <a:pt x="2846" y="1"/>
                  </a:moveTo>
                  <a:cubicBezTo>
                    <a:pt x="1274" y="1"/>
                    <a:pt x="0" y="1286"/>
                    <a:pt x="0" y="2858"/>
                  </a:cubicBezTo>
                  <a:cubicBezTo>
                    <a:pt x="0" y="4430"/>
                    <a:pt x="1274" y="5704"/>
                    <a:pt x="2846" y="5704"/>
                  </a:cubicBezTo>
                  <a:cubicBezTo>
                    <a:pt x="4418" y="5704"/>
                    <a:pt x="5692" y="4430"/>
                    <a:pt x="5692" y="2858"/>
                  </a:cubicBezTo>
                  <a:cubicBezTo>
                    <a:pt x="5692" y="1286"/>
                    <a:pt x="4418" y="1"/>
                    <a:pt x="2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Slide_35_theme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4008" y="1862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8fd6f960eb_4_29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2: Connectedness 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(n=12)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767" name="Google Shape;767;g8fd6f960eb_4_29"/>
          <p:cNvGraphicFramePr/>
          <p:nvPr/>
        </p:nvGraphicFramePr>
        <p:xfrm>
          <a:off x="457200" y="1227550"/>
          <a:ext cx="8229600" cy="3283098"/>
        </p:xfrm>
        <a:graphic>
          <a:graphicData uri="http://schemas.openxmlformats.org/drawingml/2006/table">
            <a:tbl>
              <a:tblPr>
                <a:noFill/>
                <a:tableStyleId>{8880403C-E943-4EC8-A668-73F549B75C02}</a:tableStyleId>
              </a:tblPr>
              <a:tblGrid>
                <a:gridCol w="136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6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Authors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Intervention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Results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65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I: Quantitative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Azad Marzabadi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&amp; Zadeh,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2014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11</a:t>
                      </a:r>
                      <a:endParaRPr sz="12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War Victims with PTSD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 weeks of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 Training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0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Nakamura et al., 2017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16</a:t>
                      </a:r>
                      <a:endParaRPr sz="12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 with PTSD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weeks of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Mind-Body Bridging Program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↓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PTSD symptoms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Clinically significant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 skills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↓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Depression scores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Rosen et al.,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2018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17</a:t>
                      </a:r>
                      <a:endParaRPr sz="12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Women with Breast Cancer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 weeks of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 Training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Clinically significant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 skills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68" name="Google Shape;768;g8fd6f960eb_4_29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_36_theme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8653" y="1395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9005e74667_5_583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2: Connectedness 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(n=12)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776" name="Google Shape;776;g9005e74667_5_583"/>
          <p:cNvGraphicFramePr/>
          <p:nvPr/>
        </p:nvGraphicFramePr>
        <p:xfrm>
          <a:off x="457200" y="1227550"/>
          <a:ext cx="8229600" cy="3305921"/>
        </p:xfrm>
        <a:graphic>
          <a:graphicData uri="http://schemas.openxmlformats.org/drawingml/2006/table">
            <a:tbl>
              <a:tblPr>
                <a:noFill/>
                <a:tableStyleId>{8880403C-E943-4EC8-A668-73F549B75C02}</a:tableStyleId>
              </a:tblPr>
              <a:tblGrid>
                <a:gridCol w="119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Authors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Intervention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Results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5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II: Quantitative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Bormann et al., 2018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18</a:t>
                      </a:r>
                      <a:endParaRPr sz="12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 with PTSD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weeks of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Mantram Repetition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↓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PTSD symptoms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Kang et al.,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2018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19</a:t>
                      </a:r>
                      <a:endParaRPr sz="12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 with PTSD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 weeks of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Transcendental Meditation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↓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PTSD symptoms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 skills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0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Mennin et al., 2015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</a:t>
                      </a:r>
                      <a:endParaRPr sz="12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Individuals with GAD and Depression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 Weeks of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Emotion Regulation Therapy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↓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Depression symptoms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↓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Anxiety symptoms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77" name="Google Shape;777;g9005e74667_5_583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_37_theme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929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9005e74667_5_589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2: Connectedness 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(n=12)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785" name="Google Shape;785;g9005e74667_5_589"/>
          <p:cNvGraphicFramePr/>
          <p:nvPr/>
        </p:nvGraphicFramePr>
        <p:xfrm>
          <a:off x="457200" y="1227550"/>
          <a:ext cx="8315825" cy="3275875"/>
        </p:xfrm>
        <a:graphic>
          <a:graphicData uri="http://schemas.openxmlformats.org/drawingml/2006/table">
            <a:tbl>
              <a:tblPr>
                <a:noFill/>
                <a:tableStyleId>{8880403C-E943-4EC8-A668-73F549B75C02}</a:tableStyleId>
              </a:tblPr>
              <a:tblGrid>
                <a:gridCol w="120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Authors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Intervention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Results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875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III: Quantitative 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Buttner et al., 2016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21</a:t>
                      </a:r>
                      <a:endParaRPr sz="1200" u="none" strike="noStrike" cap="none">
                        <a:solidFill>
                          <a:srgbClr val="434343"/>
                        </a:solidFill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 with PTSD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 week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Mantram Repetition Program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 skills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Spirituality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Clinically significant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●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Program development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6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McCarthy et al., 2017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23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 with PTSD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 weeks of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Trauma-sensitive Yoga Program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↓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PTSD Symptoms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↓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Depression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Clinically significant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boto"/>
                        <a:buChar char="●"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Program development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86" name="Google Shape;786;g9005e74667_5_589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_38_theme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1331" y="130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9005e74667_5_595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2: Connectedness 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(n=12)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4" name="Google Shape;794;g9005e74667_5_595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95" name="Google Shape;795;g9005e74667_5_595"/>
          <p:cNvGraphicFramePr/>
          <p:nvPr/>
        </p:nvGraphicFramePr>
        <p:xfrm>
          <a:off x="414075" y="1227538"/>
          <a:ext cx="8315825" cy="3361076"/>
        </p:xfrm>
        <a:graphic>
          <a:graphicData uri="http://schemas.openxmlformats.org/drawingml/2006/table">
            <a:tbl>
              <a:tblPr>
                <a:noFill/>
                <a:tableStyleId>{8880403C-E943-4EC8-A668-73F549B75C02}</a:tableStyleId>
              </a:tblPr>
              <a:tblGrid>
                <a:gridCol w="120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Authors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Intervention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Results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15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III: Mixed Methods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Atreya et al., 2018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Patients with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Colorectal Cancer and their Caregivers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 week audio-based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 Program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 significant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↓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Psychological distress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 skills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Spirituality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Gaddy,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2018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29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 at MH Facility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 weeks of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Integrative Medicine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 significant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Justice &amp; Brems, 2019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30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 with PTSD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10-weeks of 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Trauma-Informed Yoga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 significant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00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IV: Qualitative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McCall et al., 2015</a:t>
                      </a:r>
                      <a:r>
                        <a:rPr lang="en-US" sz="12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25</a:t>
                      </a:r>
                      <a:endParaRPr sz="12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Adult Cancer Patients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Yoga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Clinically significant</a:t>
                      </a:r>
                      <a:endParaRPr sz="12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Roboto"/>
                        <a:buChar char="↑"/>
                      </a:pPr>
                      <a:r>
                        <a:rPr lang="en-US" sz="12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Connection to body, breathe, emotions, and mental formations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Slide_39_theme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7984" y="1209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31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2: Connectedness 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(n=12)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3" name="Google Shape;803;p31"/>
          <p:cNvSpPr txBox="1"/>
          <p:nvPr/>
        </p:nvSpPr>
        <p:spPr>
          <a:xfrm>
            <a:off x="516600" y="1164150"/>
            <a:ext cx="81108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There is </a:t>
            </a:r>
            <a:r>
              <a:rPr lang="en-US" sz="16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strong evidence </a:t>
            </a:r>
            <a:r>
              <a:rPr lang="en-US" sz="1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showing that at different levels of the therapeutic process, connectedness to different factors within and surrounding the client increased quality of life to clients experiencing life-altering conditions </a:t>
            </a:r>
            <a:endParaRPr sz="16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4" name="Google Shape;804;p31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5" name="Google Shape;805;p31"/>
          <p:cNvGrpSpPr/>
          <p:nvPr/>
        </p:nvGrpSpPr>
        <p:grpSpPr>
          <a:xfrm>
            <a:off x="4121510" y="3011843"/>
            <a:ext cx="907760" cy="866751"/>
            <a:chOff x="4002963" y="2345088"/>
            <a:chExt cx="1051500" cy="1051500"/>
          </a:xfrm>
        </p:grpSpPr>
        <p:sp>
          <p:nvSpPr>
            <p:cNvPr id="806" name="Google Shape;806;p31"/>
            <p:cNvSpPr/>
            <p:nvPr/>
          </p:nvSpPr>
          <p:spPr>
            <a:xfrm>
              <a:off x="4002963" y="2345088"/>
              <a:ext cx="1051500" cy="10515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4091125" y="2435213"/>
              <a:ext cx="871250" cy="871250"/>
            </a:xfrm>
            <a:custGeom>
              <a:avLst/>
              <a:gdLst/>
              <a:ahLst/>
              <a:cxnLst/>
              <a:rect l="l" t="t" r="r" b="b"/>
              <a:pathLst>
                <a:path w="34850" h="34850" extrusionOk="0">
                  <a:moveTo>
                    <a:pt x="17419" y="0"/>
                  </a:moveTo>
                  <a:cubicBezTo>
                    <a:pt x="7799" y="0"/>
                    <a:pt x="0" y="7811"/>
                    <a:pt x="0" y="17431"/>
                  </a:cubicBezTo>
                  <a:cubicBezTo>
                    <a:pt x="0" y="27051"/>
                    <a:pt x="7799" y="34850"/>
                    <a:pt x="17419" y="34850"/>
                  </a:cubicBezTo>
                  <a:cubicBezTo>
                    <a:pt x="27039" y="34850"/>
                    <a:pt x="34850" y="27051"/>
                    <a:pt x="34850" y="17431"/>
                  </a:cubicBezTo>
                  <a:cubicBezTo>
                    <a:pt x="34850" y="7811"/>
                    <a:pt x="27039" y="0"/>
                    <a:pt x="1741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4155263" y="2499350"/>
              <a:ext cx="742975" cy="742975"/>
            </a:xfrm>
            <a:custGeom>
              <a:avLst/>
              <a:gdLst/>
              <a:ahLst/>
              <a:cxnLst/>
              <a:rect l="l" t="t" r="r" b="b"/>
              <a:pathLst>
                <a:path w="29719" h="29719" extrusionOk="0">
                  <a:moveTo>
                    <a:pt x="14859" y="0"/>
                  </a:moveTo>
                  <a:cubicBezTo>
                    <a:pt x="6668" y="0"/>
                    <a:pt x="0" y="6668"/>
                    <a:pt x="0" y="14859"/>
                  </a:cubicBezTo>
                  <a:cubicBezTo>
                    <a:pt x="0" y="23051"/>
                    <a:pt x="6668" y="29718"/>
                    <a:pt x="14859" y="29718"/>
                  </a:cubicBezTo>
                  <a:cubicBezTo>
                    <a:pt x="23051" y="29718"/>
                    <a:pt x="29718" y="23051"/>
                    <a:pt x="29718" y="14859"/>
                  </a:cubicBezTo>
                  <a:cubicBezTo>
                    <a:pt x="29718" y="6668"/>
                    <a:pt x="23051" y="0"/>
                    <a:pt x="14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9" name="Google Shape;809;p31"/>
          <p:cNvGrpSpPr/>
          <p:nvPr/>
        </p:nvGrpSpPr>
        <p:grpSpPr>
          <a:xfrm>
            <a:off x="4410076" y="3293280"/>
            <a:ext cx="321980" cy="304160"/>
            <a:chOff x="-64406125" y="3362225"/>
            <a:chExt cx="318225" cy="314800"/>
          </a:xfrm>
        </p:grpSpPr>
        <p:sp>
          <p:nvSpPr>
            <p:cNvPr id="810" name="Google Shape;810;p31"/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31"/>
          <p:cNvGrpSpPr/>
          <p:nvPr/>
        </p:nvGrpSpPr>
        <p:grpSpPr>
          <a:xfrm>
            <a:off x="5116712" y="3158857"/>
            <a:ext cx="3031795" cy="572724"/>
            <a:chOff x="5155750" y="2523438"/>
            <a:chExt cx="3511867" cy="694800"/>
          </a:xfrm>
        </p:grpSpPr>
        <p:cxnSp>
          <p:nvCxnSpPr>
            <p:cNvPr id="813" name="Google Shape;813;p31"/>
            <p:cNvCxnSpPr/>
            <p:nvPr/>
          </p:nvCxnSpPr>
          <p:spPr>
            <a:xfrm>
              <a:off x="5155750" y="2870850"/>
              <a:ext cx="546600" cy="0"/>
            </a:xfrm>
            <a:prstGeom prst="straightConnector1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814" name="Google Shape;814;p31"/>
            <p:cNvSpPr/>
            <p:nvPr/>
          </p:nvSpPr>
          <p:spPr>
            <a:xfrm>
              <a:off x="5702700" y="2523438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5784785" y="2605537"/>
              <a:ext cx="530629" cy="530601"/>
            </a:xfrm>
            <a:custGeom>
              <a:avLst/>
              <a:gdLst/>
              <a:ahLst/>
              <a:cxnLst/>
              <a:rect l="l" t="t" r="r" b="b"/>
              <a:pathLst>
                <a:path w="18599" h="18598" extrusionOk="0">
                  <a:moveTo>
                    <a:pt x="9300" y="0"/>
                  </a:moveTo>
                  <a:cubicBezTo>
                    <a:pt x="4168" y="0"/>
                    <a:pt x="1" y="4167"/>
                    <a:pt x="1" y="9299"/>
                  </a:cubicBezTo>
                  <a:cubicBezTo>
                    <a:pt x="1" y="14442"/>
                    <a:pt x="4168" y="18598"/>
                    <a:pt x="9300" y="18598"/>
                  </a:cubicBezTo>
                  <a:cubicBezTo>
                    <a:pt x="14443" y="18598"/>
                    <a:pt x="18598" y="14442"/>
                    <a:pt x="18598" y="9299"/>
                  </a:cubicBezTo>
                  <a:cubicBezTo>
                    <a:pt x="18598" y="4167"/>
                    <a:pt x="14443" y="0"/>
                    <a:pt x="9300" y="0"/>
                  </a:cubicBezTo>
                  <a:close/>
                </a:path>
              </a:pathLst>
            </a:custGeom>
            <a:solidFill>
              <a:srgbClr val="468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5839648" y="2660386"/>
              <a:ext cx="420903" cy="420903"/>
            </a:xfrm>
            <a:custGeom>
              <a:avLst/>
              <a:gdLst/>
              <a:ahLst/>
              <a:cxnLst/>
              <a:rect l="l" t="t" r="r" b="b"/>
              <a:pathLst>
                <a:path w="14753" h="14753" extrusionOk="0">
                  <a:moveTo>
                    <a:pt x="7371" y="1"/>
                  </a:moveTo>
                  <a:cubicBezTo>
                    <a:pt x="3311" y="1"/>
                    <a:pt x="1" y="3311"/>
                    <a:pt x="1" y="7371"/>
                  </a:cubicBezTo>
                  <a:cubicBezTo>
                    <a:pt x="1" y="11443"/>
                    <a:pt x="3311" y="14753"/>
                    <a:pt x="7371" y="14753"/>
                  </a:cubicBezTo>
                  <a:cubicBezTo>
                    <a:pt x="11443" y="14753"/>
                    <a:pt x="14753" y="11443"/>
                    <a:pt x="14753" y="7371"/>
                  </a:cubicBezTo>
                  <a:cubicBezTo>
                    <a:pt x="14753" y="3311"/>
                    <a:pt x="11443" y="1"/>
                    <a:pt x="7371" y="1"/>
                  </a:cubicBezTo>
                  <a:close/>
                </a:path>
              </a:pathLst>
            </a:custGeom>
            <a:solidFill>
              <a:srgbClr val="58B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 txBox="1"/>
            <p:nvPr/>
          </p:nvSpPr>
          <p:spPr>
            <a:xfrm>
              <a:off x="6532517" y="2622513"/>
              <a:ext cx="2135100" cy="5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Mindfulness (2)</a:t>
              </a:r>
              <a:endParaRPr sz="1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18" name="Google Shape;818;p31"/>
          <p:cNvGrpSpPr/>
          <p:nvPr/>
        </p:nvGrpSpPr>
        <p:grpSpPr>
          <a:xfrm>
            <a:off x="4994166" y="3770745"/>
            <a:ext cx="3323171" cy="881321"/>
            <a:chOff x="5013800" y="3265750"/>
            <a:chExt cx="3849381" cy="1069175"/>
          </a:xfrm>
        </p:grpSpPr>
        <p:sp>
          <p:nvSpPr>
            <p:cNvPr id="819" name="Google Shape;819;p31"/>
            <p:cNvSpPr/>
            <p:nvPr/>
          </p:nvSpPr>
          <p:spPr>
            <a:xfrm>
              <a:off x="5013800" y="3265750"/>
              <a:ext cx="694790" cy="712200"/>
            </a:xfrm>
            <a:custGeom>
              <a:avLst/>
              <a:gdLst/>
              <a:ahLst/>
              <a:cxnLst/>
              <a:rect l="l" t="t" r="r" b="b"/>
              <a:pathLst>
                <a:path w="25399" h="28488" extrusionOk="0">
                  <a:moveTo>
                    <a:pt x="25399" y="28488"/>
                  </a:moveTo>
                  <a:lnTo>
                    <a:pt x="4364" y="28488"/>
                  </a:lnTo>
                  <a:lnTo>
                    <a:pt x="4364" y="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sp>
        <p:sp>
          <p:nvSpPr>
            <p:cNvPr id="820" name="Google Shape;820;p31"/>
            <p:cNvSpPr/>
            <p:nvPr/>
          </p:nvSpPr>
          <p:spPr>
            <a:xfrm>
              <a:off x="5702700" y="3640125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5784785" y="3722225"/>
              <a:ext cx="530629" cy="530601"/>
            </a:xfrm>
            <a:custGeom>
              <a:avLst/>
              <a:gdLst/>
              <a:ahLst/>
              <a:cxnLst/>
              <a:rect l="l" t="t" r="r" b="b"/>
              <a:pathLst>
                <a:path w="18599" h="18598" extrusionOk="0">
                  <a:moveTo>
                    <a:pt x="9300" y="0"/>
                  </a:moveTo>
                  <a:cubicBezTo>
                    <a:pt x="4168" y="0"/>
                    <a:pt x="1" y="4156"/>
                    <a:pt x="1" y="9299"/>
                  </a:cubicBezTo>
                  <a:cubicBezTo>
                    <a:pt x="1" y="14431"/>
                    <a:pt x="4168" y="18598"/>
                    <a:pt x="9300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0"/>
                    <a:pt x="9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5839648" y="3777073"/>
              <a:ext cx="420903" cy="420903"/>
            </a:xfrm>
            <a:custGeom>
              <a:avLst/>
              <a:gdLst/>
              <a:ahLst/>
              <a:cxnLst/>
              <a:rect l="l" t="t" r="r" b="b"/>
              <a:pathLst>
                <a:path w="14753" h="14753" extrusionOk="0">
                  <a:moveTo>
                    <a:pt x="7371" y="0"/>
                  </a:moveTo>
                  <a:cubicBezTo>
                    <a:pt x="3311" y="0"/>
                    <a:pt x="1" y="3310"/>
                    <a:pt x="1" y="7382"/>
                  </a:cubicBezTo>
                  <a:cubicBezTo>
                    <a:pt x="1" y="11442"/>
                    <a:pt x="3311" y="14752"/>
                    <a:pt x="7371" y="14752"/>
                  </a:cubicBezTo>
                  <a:cubicBezTo>
                    <a:pt x="11443" y="14752"/>
                    <a:pt x="14753" y="11442"/>
                    <a:pt x="14753" y="7382"/>
                  </a:cubicBezTo>
                  <a:cubicBezTo>
                    <a:pt x="14753" y="3310"/>
                    <a:pt x="11443" y="0"/>
                    <a:pt x="7371" y="0"/>
                  </a:cubicBezTo>
                  <a:close/>
                </a:path>
              </a:pathLst>
            </a:custGeom>
            <a:solidFill>
              <a:srgbClr val="ECE8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 txBox="1"/>
            <p:nvPr/>
          </p:nvSpPr>
          <p:spPr>
            <a:xfrm>
              <a:off x="6532481" y="3739218"/>
              <a:ext cx="2330700" cy="5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Yoga (4)</a:t>
              </a:r>
              <a:endParaRPr sz="1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24" name="Google Shape;824;p31"/>
          <p:cNvGrpSpPr/>
          <p:nvPr/>
        </p:nvGrpSpPr>
        <p:grpSpPr>
          <a:xfrm>
            <a:off x="5042641" y="2172119"/>
            <a:ext cx="2892171" cy="1039854"/>
            <a:chOff x="5069950" y="1326375"/>
            <a:chExt cx="3350135" cy="1261500"/>
          </a:xfrm>
        </p:grpSpPr>
        <p:sp>
          <p:nvSpPr>
            <p:cNvPr id="825" name="Google Shape;825;p31"/>
            <p:cNvSpPr/>
            <p:nvPr/>
          </p:nvSpPr>
          <p:spPr>
            <a:xfrm>
              <a:off x="5069950" y="1674650"/>
              <a:ext cx="639875" cy="913225"/>
            </a:xfrm>
            <a:custGeom>
              <a:avLst/>
              <a:gdLst/>
              <a:ahLst/>
              <a:cxnLst/>
              <a:rect l="l" t="t" r="r" b="b"/>
              <a:pathLst>
                <a:path w="25595" h="36529" extrusionOk="0">
                  <a:moveTo>
                    <a:pt x="25595" y="0"/>
                  </a:moveTo>
                  <a:lnTo>
                    <a:pt x="9316" y="0"/>
                  </a:lnTo>
                  <a:lnTo>
                    <a:pt x="9316" y="36529"/>
                  </a:lnTo>
                  <a:lnTo>
                    <a:pt x="0" y="36529"/>
                  </a:lnTo>
                </a:path>
              </a:pathLst>
            </a:cu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sp>
        <p:sp>
          <p:nvSpPr>
            <p:cNvPr id="826" name="Google Shape;826;p31"/>
            <p:cNvSpPr/>
            <p:nvPr/>
          </p:nvSpPr>
          <p:spPr>
            <a:xfrm>
              <a:off x="5702700" y="1326375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5784785" y="1408460"/>
              <a:ext cx="530629" cy="530629"/>
            </a:xfrm>
            <a:custGeom>
              <a:avLst/>
              <a:gdLst/>
              <a:ahLst/>
              <a:cxnLst/>
              <a:rect l="l" t="t" r="r" b="b"/>
              <a:pathLst>
                <a:path w="18599" h="18599" extrusionOk="0">
                  <a:moveTo>
                    <a:pt x="9300" y="1"/>
                  </a:moveTo>
                  <a:cubicBezTo>
                    <a:pt x="4168" y="1"/>
                    <a:pt x="1" y="4156"/>
                    <a:pt x="1" y="9299"/>
                  </a:cubicBezTo>
                  <a:cubicBezTo>
                    <a:pt x="1" y="14431"/>
                    <a:pt x="4168" y="18598"/>
                    <a:pt x="9300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1"/>
                    <a:pt x="9300" y="1"/>
                  </a:cubicBezTo>
                  <a:close/>
                </a:path>
              </a:pathLst>
            </a:custGeom>
            <a:solidFill>
              <a:srgbClr val="C62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5839648" y="1463323"/>
              <a:ext cx="420903" cy="420903"/>
            </a:xfrm>
            <a:custGeom>
              <a:avLst/>
              <a:gdLst/>
              <a:ahLst/>
              <a:cxnLst/>
              <a:rect l="l" t="t" r="r" b="b"/>
              <a:pathLst>
                <a:path w="14753" h="14753" extrusionOk="0">
                  <a:moveTo>
                    <a:pt x="7371" y="0"/>
                  </a:moveTo>
                  <a:cubicBezTo>
                    <a:pt x="3311" y="0"/>
                    <a:pt x="1" y="3310"/>
                    <a:pt x="1" y="7382"/>
                  </a:cubicBezTo>
                  <a:cubicBezTo>
                    <a:pt x="1" y="11442"/>
                    <a:pt x="3311" y="14752"/>
                    <a:pt x="7371" y="14752"/>
                  </a:cubicBezTo>
                  <a:cubicBezTo>
                    <a:pt x="11443" y="14752"/>
                    <a:pt x="14753" y="11442"/>
                    <a:pt x="14753" y="7382"/>
                  </a:cubicBezTo>
                  <a:cubicBezTo>
                    <a:pt x="14753" y="3310"/>
                    <a:pt x="11443" y="0"/>
                    <a:pt x="7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 txBox="1"/>
            <p:nvPr/>
          </p:nvSpPr>
          <p:spPr>
            <a:xfrm>
              <a:off x="6532485" y="1425437"/>
              <a:ext cx="18876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Mantram Repetition (2)</a:t>
              </a:r>
              <a:endParaRPr sz="1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30" name="Google Shape;830;p31"/>
          <p:cNvGrpSpPr/>
          <p:nvPr/>
        </p:nvGrpSpPr>
        <p:grpSpPr>
          <a:xfrm>
            <a:off x="773450" y="2172119"/>
            <a:ext cx="3743247" cy="793403"/>
            <a:chOff x="124751" y="1326375"/>
            <a:chExt cx="4335974" cy="962517"/>
          </a:xfrm>
        </p:grpSpPr>
        <p:sp>
          <p:nvSpPr>
            <p:cNvPr id="831" name="Google Shape;831;p31"/>
            <p:cNvSpPr/>
            <p:nvPr/>
          </p:nvSpPr>
          <p:spPr>
            <a:xfrm>
              <a:off x="3434725" y="1674650"/>
              <a:ext cx="1026000" cy="614242"/>
            </a:xfrm>
            <a:custGeom>
              <a:avLst/>
              <a:gdLst/>
              <a:ahLst/>
              <a:cxnLst/>
              <a:rect l="l" t="t" r="r" b="b"/>
              <a:pathLst>
                <a:path w="41040" h="23291" extrusionOk="0">
                  <a:moveTo>
                    <a:pt x="0" y="0"/>
                  </a:moveTo>
                  <a:lnTo>
                    <a:pt x="41040" y="0"/>
                  </a:lnTo>
                  <a:lnTo>
                    <a:pt x="41040" y="23291"/>
                  </a:lnTo>
                </a:path>
              </a:pathLst>
            </a:cu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sp>
        <p:sp>
          <p:nvSpPr>
            <p:cNvPr id="832" name="Google Shape;832;p31"/>
            <p:cNvSpPr/>
            <p:nvPr/>
          </p:nvSpPr>
          <p:spPr>
            <a:xfrm>
              <a:off x="2750638" y="1326375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2832853" y="1408577"/>
              <a:ext cx="530368" cy="530397"/>
            </a:xfrm>
            <a:custGeom>
              <a:avLst/>
              <a:gdLst/>
              <a:ahLst/>
              <a:cxnLst/>
              <a:rect l="l" t="t" r="r" b="b"/>
              <a:pathLst>
                <a:path w="18598" h="18599" extrusionOk="0">
                  <a:moveTo>
                    <a:pt x="9299" y="1"/>
                  </a:moveTo>
                  <a:cubicBezTo>
                    <a:pt x="4167" y="1"/>
                    <a:pt x="0" y="4156"/>
                    <a:pt x="0" y="9299"/>
                  </a:cubicBezTo>
                  <a:cubicBezTo>
                    <a:pt x="0" y="14431"/>
                    <a:pt x="4167" y="18598"/>
                    <a:pt x="9299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1"/>
                    <a:pt x="9299" y="1"/>
                  </a:cubicBezTo>
                  <a:close/>
                </a:path>
              </a:pathLst>
            </a:custGeom>
            <a:solidFill>
              <a:srgbClr val="C62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2887692" y="1463416"/>
              <a:ext cx="420690" cy="420719"/>
            </a:xfrm>
            <a:custGeom>
              <a:avLst/>
              <a:gdLst/>
              <a:ahLst/>
              <a:cxnLst/>
              <a:rect l="l" t="t" r="r" b="b"/>
              <a:pathLst>
                <a:path w="14752" h="14753" extrusionOk="0">
                  <a:moveTo>
                    <a:pt x="7370" y="0"/>
                  </a:moveTo>
                  <a:cubicBezTo>
                    <a:pt x="3310" y="0"/>
                    <a:pt x="0" y="3310"/>
                    <a:pt x="0" y="7382"/>
                  </a:cubicBezTo>
                  <a:cubicBezTo>
                    <a:pt x="0" y="11442"/>
                    <a:pt x="3310" y="14752"/>
                    <a:pt x="7370" y="14752"/>
                  </a:cubicBezTo>
                  <a:cubicBezTo>
                    <a:pt x="11442" y="14752"/>
                    <a:pt x="14752" y="11442"/>
                    <a:pt x="14752" y="7382"/>
                  </a:cubicBezTo>
                  <a:cubicBezTo>
                    <a:pt x="14752" y="3310"/>
                    <a:pt x="11442" y="0"/>
                    <a:pt x="7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 txBox="1"/>
            <p:nvPr/>
          </p:nvSpPr>
          <p:spPr>
            <a:xfrm>
              <a:off x="124751" y="1391469"/>
              <a:ext cx="2585400" cy="6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Emotion-Regulation Therapy</a:t>
              </a:r>
              <a:endParaRPr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36" name="Google Shape;836;p31"/>
          <p:cNvGrpSpPr/>
          <p:nvPr/>
        </p:nvGrpSpPr>
        <p:grpSpPr>
          <a:xfrm>
            <a:off x="3221408" y="2345250"/>
            <a:ext cx="237734" cy="226886"/>
            <a:chOff x="-49764975" y="3183375"/>
            <a:chExt cx="299300" cy="299125"/>
          </a:xfrm>
        </p:grpSpPr>
        <p:sp>
          <p:nvSpPr>
            <p:cNvPr id="837" name="Google Shape;837;p31"/>
            <p:cNvSpPr/>
            <p:nvPr/>
          </p:nvSpPr>
          <p:spPr>
            <a:xfrm>
              <a:off x="-49606675" y="3233575"/>
              <a:ext cx="70125" cy="103200"/>
            </a:xfrm>
            <a:custGeom>
              <a:avLst/>
              <a:gdLst/>
              <a:ahLst/>
              <a:cxnLst/>
              <a:rect l="l" t="t" r="r" b="b"/>
              <a:pathLst>
                <a:path w="2805" h="4128" extrusionOk="0">
                  <a:moveTo>
                    <a:pt x="2805" y="1"/>
                  </a:moveTo>
                  <a:lnTo>
                    <a:pt x="1" y="1355"/>
                  </a:lnTo>
                  <a:lnTo>
                    <a:pt x="1" y="4128"/>
                  </a:lnTo>
                  <a:lnTo>
                    <a:pt x="2805" y="2710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-496767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2080" y="0"/>
                  </a:moveTo>
                  <a:lnTo>
                    <a:pt x="1" y="1072"/>
                  </a:lnTo>
                  <a:lnTo>
                    <a:pt x="1" y="4726"/>
                  </a:lnTo>
                  <a:lnTo>
                    <a:pt x="2080" y="35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-49694100" y="3233575"/>
              <a:ext cx="69325" cy="103200"/>
            </a:xfrm>
            <a:custGeom>
              <a:avLst/>
              <a:gdLst/>
              <a:ahLst/>
              <a:cxnLst/>
              <a:rect l="l" t="t" r="r" b="b"/>
              <a:pathLst>
                <a:path w="2773" h="4128" extrusionOk="0">
                  <a:moveTo>
                    <a:pt x="1" y="1"/>
                  </a:moveTo>
                  <a:lnTo>
                    <a:pt x="1" y="2710"/>
                  </a:lnTo>
                  <a:lnTo>
                    <a:pt x="2773" y="4128"/>
                  </a:lnTo>
                  <a:lnTo>
                    <a:pt x="2773" y="13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-49756325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048" y="1"/>
                  </a:moveTo>
                  <a:lnTo>
                    <a:pt x="1" y="1040"/>
                  </a:lnTo>
                  <a:lnTo>
                    <a:pt x="2836" y="2458"/>
                  </a:lnTo>
                  <a:lnTo>
                    <a:pt x="4852" y="141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-496066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1" y="0"/>
                  </a:moveTo>
                  <a:lnTo>
                    <a:pt x="1" y="3529"/>
                  </a:lnTo>
                  <a:lnTo>
                    <a:pt x="2080" y="4726"/>
                  </a:lnTo>
                  <a:lnTo>
                    <a:pt x="2080" y="10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-49595650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773" y="1"/>
                  </a:moveTo>
                  <a:lnTo>
                    <a:pt x="1" y="1418"/>
                  </a:lnTo>
                  <a:lnTo>
                    <a:pt x="1985" y="2458"/>
                  </a:lnTo>
                  <a:lnTo>
                    <a:pt x="4852" y="1040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-497649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0" y="1"/>
                  </a:moveTo>
                  <a:lnTo>
                    <a:pt x="0" y="3309"/>
                  </a:lnTo>
                  <a:cubicBezTo>
                    <a:pt x="0" y="3403"/>
                    <a:pt x="63" y="3529"/>
                    <a:pt x="189" y="3624"/>
                  </a:cubicBezTo>
                  <a:lnTo>
                    <a:pt x="2804" y="5073"/>
                  </a:lnTo>
                  <a:lnTo>
                    <a:pt x="2804" y="1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-495357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2804" y="1"/>
                  </a:moveTo>
                  <a:lnTo>
                    <a:pt x="0" y="1419"/>
                  </a:lnTo>
                  <a:lnTo>
                    <a:pt x="0" y="5073"/>
                  </a:lnTo>
                  <a:lnTo>
                    <a:pt x="2583" y="3624"/>
                  </a:lnTo>
                  <a:cubicBezTo>
                    <a:pt x="2709" y="3529"/>
                    <a:pt x="2804" y="3403"/>
                    <a:pt x="2804" y="3309"/>
                  </a:cubicBezTo>
                  <a:lnTo>
                    <a:pt x="2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-49685425" y="3183375"/>
              <a:ext cx="140200" cy="69925"/>
            </a:xfrm>
            <a:custGeom>
              <a:avLst/>
              <a:gdLst/>
              <a:ahLst/>
              <a:cxnLst/>
              <a:rect l="l" t="t" r="r" b="b"/>
              <a:pathLst>
                <a:path w="5608" h="2797" extrusionOk="0">
                  <a:moveTo>
                    <a:pt x="2792" y="0"/>
                  </a:moveTo>
                  <a:cubicBezTo>
                    <a:pt x="2741" y="0"/>
                    <a:pt x="2694" y="8"/>
                    <a:pt x="2647" y="24"/>
                  </a:cubicBezTo>
                  <a:lnTo>
                    <a:pt x="0" y="1378"/>
                  </a:lnTo>
                  <a:lnTo>
                    <a:pt x="2804" y="2796"/>
                  </a:lnTo>
                  <a:lnTo>
                    <a:pt x="5608" y="1378"/>
                  </a:lnTo>
                  <a:lnTo>
                    <a:pt x="2962" y="24"/>
                  </a:lnTo>
                  <a:cubicBezTo>
                    <a:pt x="2899" y="8"/>
                    <a:pt x="2843" y="0"/>
                    <a:pt x="2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6" name="Google Shape;846;p31"/>
          <p:cNvGrpSpPr/>
          <p:nvPr/>
        </p:nvGrpSpPr>
        <p:grpSpPr>
          <a:xfrm>
            <a:off x="858750" y="3158857"/>
            <a:ext cx="3184816" cy="572724"/>
            <a:chOff x="223557" y="2523438"/>
            <a:chExt cx="3689118" cy="694800"/>
          </a:xfrm>
        </p:grpSpPr>
        <p:cxnSp>
          <p:nvCxnSpPr>
            <p:cNvPr id="847" name="Google Shape;847;p31"/>
            <p:cNvCxnSpPr/>
            <p:nvPr/>
          </p:nvCxnSpPr>
          <p:spPr>
            <a:xfrm>
              <a:off x="3437175" y="2870838"/>
              <a:ext cx="475500" cy="0"/>
            </a:xfrm>
            <a:prstGeom prst="straightConnector1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848" name="Google Shape;848;p31"/>
            <p:cNvSpPr/>
            <p:nvPr/>
          </p:nvSpPr>
          <p:spPr>
            <a:xfrm>
              <a:off x="2750638" y="2523438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2832853" y="2605653"/>
              <a:ext cx="530368" cy="530368"/>
            </a:xfrm>
            <a:custGeom>
              <a:avLst/>
              <a:gdLst/>
              <a:ahLst/>
              <a:cxnLst/>
              <a:rect l="l" t="t" r="r" b="b"/>
              <a:pathLst>
                <a:path w="18598" h="18598" extrusionOk="0">
                  <a:moveTo>
                    <a:pt x="9299" y="0"/>
                  </a:moveTo>
                  <a:cubicBezTo>
                    <a:pt x="4167" y="0"/>
                    <a:pt x="0" y="4167"/>
                    <a:pt x="0" y="9299"/>
                  </a:cubicBezTo>
                  <a:cubicBezTo>
                    <a:pt x="0" y="14442"/>
                    <a:pt x="4167" y="18598"/>
                    <a:pt x="9299" y="18598"/>
                  </a:cubicBezTo>
                  <a:cubicBezTo>
                    <a:pt x="14443" y="18598"/>
                    <a:pt x="18598" y="14442"/>
                    <a:pt x="18598" y="9299"/>
                  </a:cubicBezTo>
                  <a:cubicBezTo>
                    <a:pt x="18598" y="4167"/>
                    <a:pt x="14443" y="0"/>
                    <a:pt x="9299" y="0"/>
                  </a:cubicBezTo>
                  <a:close/>
                </a:path>
              </a:pathLst>
            </a:custGeom>
            <a:solidFill>
              <a:srgbClr val="468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2887692" y="2660478"/>
              <a:ext cx="420690" cy="420719"/>
            </a:xfrm>
            <a:custGeom>
              <a:avLst/>
              <a:gdLst/>
              <a:ahLst/>
              <a:cxnLst/>
              <a:rect l="l" t="t" r="r" b="b"/>
              <a:pathLst>
                <a:path w="14752" h="14753" extrusionOk="0">
                  <a:moveTo>
                    <a:pt x="7370" y="1"/>
                  </a:moveTo>
                  <a:cubicBezTo>
                    <a:pt x="3310" y="1"/>
                    <a:pt x="0" y="3311"/>
                    <a:pt x="0" y="7371"/>
                  </a:cubicBezTo>
                  <a:cubicBezTo>
                    <a:pt x="0" y="11443"/>
                    <a:pt x="3310" y="14753"/>
                    <a:pt x="7370" y="14753"/>
                  </a:cubicBezTo>
                  <a:cubicBezTo>
                    <a:pt x="11442" y="14753"/>
                    <a:pt x="14752" y="11443"/>
                    <a:pt x="14752" y="7371"/>
                  </a:cubicBezTo>
                  <a:cubicBezTo>
                    <a:pt x="14752" y="3311"/>
                    <a:pt x="11442" y="1"/>
                    <a:pt x="7370" y="1"/>
                  </a:cubicBezTo>
                  <a:close/>
                </a:path>
              </a:pathLst>
            </a:custGeom>
            <a:solidFill>
              <a:srgbClr val="58B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 txBox="1"/>
            <p:nvPr/>
          </p:nvSpPr>
          <p:spPr>
            <a:xfrm>
              <a:off x="223557" y="2523454"/>
              <a:ext cx="23859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Mind-Body Bridging</a:t>
              </a:r>
              <a:endParaRPr sz="1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52" name="Google Shape;852;p31"/>
          <p:cNvGrpSpPr/>
          <p:nvPr/>
        </p:nvGrpSpPr>
        <p:grpSpPr>
          <a:xfrm>
            <a:off x="858740" y="3768726"/>
            <a:ext cx="3300917" cy="883340"/>
            <a:chOff x="324086" y="3263300"/>
            <a:chExt cx="3723539" cy="1071625"/>
          </a:xfrm>
        </p:grpSpPr>
        <p:sp>
          <p:nvSpPr>
            <p:cNvPr id="853" name="Google Shape;853;p31"/>
            <p:cNvSpPr/>
            <p:nvPr/>
          </p:nvSpPr>
          <p:spPr>
            <a:xfrm>
              <a:off x="3438400" y="3263300"/>
              <a:ext cx="609225" cy="714650"/>
            </a:xfrm>
            <a:custGeom>
              <a:avLst/>
              <a:gdLst/>
              <a:ahLst/>
              <a:cxnLst/>
              <a:rect l="l" t="t" r="r" b="b"/>
              <a:pathLst>
                <a:path w="24369" h="28586" extrusionOk="0">
                  <a:moveTo>
                    <a:pt x="0" y="28586"/>
                  </a:moveTo>
                  <a:lnTo>
                    <a:pt x="24369" y="28586"/>
                  </a:lnTo>
                  <a:lnTo>
                    <a:pt x="24369" y="0"/>
                  </a:lnTo>
                </a:path>
              </a:pathLst>
            </a:cu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</p:sp>
        <p:sp>
          <p:nvSpPr>
            <p:cNvPr id="854" name="Google Shape;854;p31"/>
            <p:cNvSpPr/>
            <p:nvPr/>
          </p:nvSpPr>
          <p:spPr>
            <a:xfrm>
              <a:off x="2750638" y="3640125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rgbClr val="869F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2832853" y="3722341"/>
              <a:ext cx="530368" cy="530368"/>
            </a:xfrm>
            <a:custGeom>
              <a:avLst/>
              <a:gdLst/>
              <a:ahLst/>
              <a:cxnLst/>
              <a:rect l="l" t="t" r="r" b="b"/>
              <a:pathLst>
                <a:path w="18598" h="18598" extrusionOk="0">
                  <a:moveTo>
                    <a:pt x="9299" y="0"/>
                  </a:moveTo>
                  <a:cubicBezTo>
                    <a:pt x="4167" y="0"/>
                    <a:pt x="0" y="4156"/>
                    <a:pt x="0" y="9299"/>
                  </a:cubicBezTo>
                  <a:cubicBezTo>
                    <a:pt x="0" y="14431"/>
                    <a:pt x="4167" y="18598"/>
                    <a:pt x="9299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0"/>
                    <a:pt x="9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2887692" y="3777257"/>
              <a:ext cx="420690" cy="420719"/>
            </a:xfrm>
            <a:custGeom>
              <a:avLst/>
              <a:gdLst/>
              <a:ahLst/>
              <a:cxnLst/>
              <a:rect l="l" t="t" r="r" b="b"/>
              <a:pathLst>
                <a:path w="14752" h="14753" extrusionOk="0">
                  <a:moveTo>
                    <a:pt x="7370" y="0"/>
                  </a:moveTo>
                  <a:cubicBezTo>
                    <a:pt x="3310" y="0"/>
                    <a:pt x="0" y="3310"/>
                    <a:pt x="0" y="7382"/>
                  </a:cubicBezTo>
                  <a:cubicBezTo>
                    <a:pt x="0" y="11442"/>
                    <a:pt x="3310" y="14752"/>
                    <a:pt x="7370" y="14752"/>
                  </a:cubicBezTo>
                  <a:cubicBezTo>
                    <a:pt x="11442" y="14752"/>
                    <a:pt x="14752" y="11442"/>
                    <a:pt x="14752" y="7382"/>
                  </a:cubicBezTo>
                  <a:cubicBezTo>
                    <a:pt x="14752" y="3310"/>
                    <a:pt x="11442" y="0"/>
                    <a:pt x="7370" y="0"/>
                  </a:cubicBezTo>
                  <a:close/>
                </a:path>
              </a:pathLst>
            </a:custGeom>
            <a:solidFill>
              <a:srgbClr val="ECE8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1"/>
            <p:cNvSpPr txBox="1"/>
            <p:nvPr/>
          </p:nvSpPr>
          <p:spPr>
            <a:xfrm>
              <a:off x="324086" y="3640126"/>
              <a:ext cx="22854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Transcendental Meditation</a:t>
              </a:r>
              <a:endParaRPr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58" name="Google Shape;858;p31"/>
          <p:cNvGrpSpPr/>
          <p:nvPr/>
        </p:nvGrpSpPr>
        <p:grpSpPr>
          <a:xfrm>
            <a:off x="3219798" y="4252055"/>
            <a:ext cx="240951" cy="227797"/>
            <a:chOff x="-49031025" y="3920175"/>
            <a:chExt cx="303350" cy="300325"/>
          </a:xfrm>
        </p:grpSpPr>
        <p:sp>
          <p:nvSpPr>
            <p:cNvPr id="859" name="Google Shape;859;p31"/>
            <p:cNvSpPr/>
            <p:nvPr/>
          </p:nvSpPr>
          <p:spPr>
            <a:xfrm>
              <a:off x="-49031025" y="4131875"/>
              <a:ext cx="109600" cy="88625"/>
            </a:xfrm>
            <a:custGeom>
              <a:avLst/>
              <a:gdLst/>
              <a:ahLst/>
              <a:cxnLst/>
              <a:rect l="l" t="t" r="r" b="b"/>
              <a:pathLst>
                <a:path w="4384" h="3545" extrusionOk="0">
                  <a:moveTo>
                    <a:pt x="472" y="1"/>
                  </a:moveTo>
                  <a:cubicBezTo>
                    <a:pt x="202" y="1"/>
                    <a:pt x="0" y="326"/>
                    <a:pt x="225" y="551"/>
                  </a:cubicBezTo>
                  <a:lnTo>
                    <a:pt x="2336" y="3387"/>
                  </a:lnTo>
                  <a:cubicBezTo>
                    <a:pt x="2399" y="3481"/>
                    <a:pt x="2494" y="3544"/>
                    <a:pt x="2620" y="3544"/>
                  </a:cubicBezTo>
                  <a:lnTo>
                    <a:pt x="4384" y="3544"/>
                  </a:lnTo>
                  <a:lnTo>
                    <a:pt x="2620" y="583"/>
                  </a:lnTo>
                  <a:lnTo>
                    <a:pt x="572" y="16"/>
                  </a:lnTo>
                  <a:cubicBezTo>
                    <a:pt x="538" y="5"/>
                    <a:pt x="505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-48921450" y="3920175"/>
              <a:ext cx="79575" cy="130975"/>
            </a:xfrm>
            <a:custGeom>
              <a:avLst/>
              <a:gdLst/>
              <a:ahLst/>
              <a:cxnLst/>
              <a:rect l="l" t="t" r="r" b="b"/>
              <a:pathLst>
                <a:path w="3183" h="5239" extrusionOk="0">
                  <a:moveTo>
                    <a:pt x="302" y="1"/>
                  </a:moveTo>
                  <a:cubicBezTo>
                    <a:pt x="275" y="1"/>
                    <a:pt x="248" y="3"/>
                    <a:pt x="221" y="9"/>
                  </a:cubicBezTo>
                  <a:cubicBezTo>
                    <a:pt x="64" y="40"/>
                    <a:pt x="1" y="198"/>
                    <a:pt x="1" y="355"/>
                  </a:cubicBezTo>
                  <a:lnTo>
                    <a:pt x="64" y="1269"/>
                  </a:lnTo>
                  <a:lnTo>
                    <a:pt x="2584" y="5239"/>
                  </a:lnTo>
                  <a:lnTo>
                    <a:pt x="3183" y="4199"/>
                  </a:lnTo>
                  <a:lnTo>
                    <a:pt x="631" y="166"/>
                  </a:lnTo>
                  <a:cubicBezTo>
                    <a:pt x="553" y="62"/>
                    <a:pt x="431" y="1"/>
                    <a:pt x="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-48842675" y="4008100"/>
              <a:ext cx="115000" cy="53300"/>
            </a:xfrm>
            <a:custGeom>
              <a:avLst/>
              <a:gdLst/>
              <a:ahLst/>
              <a:cxnLst/>
              <a:rect l="l" t="t" r="r" b="b"/>
              <a:pathLst>
                <a:path w="4600" h="2132" extrusionOk="0">
                  <a:moveTo>
                    <a:pt x="1359" y="0"/>
                  </a:moveTo>
                  <a:cubicBezTo>
                    <a:pt x="1245" y="0"/>
                    <a:pt x="1132" y="57"/>
                    <a:pt x="1072" y="178"/>
                  </a:cubicBezTo>
                  <a:lnTo>
                    <a:pt x="0" y="2131"/>
                  </a:lnTo>
                  <a:lnTo>
                    <a:pt x="4191" y="2131"/>
                  </a:lnTo>
                  <a:cubicBezTo>
                    <a:pt x="4317" y="2131"/>
                    <a:pt x="4506" y="2005"/>
                    <a:pt x="4537" y="1848"/>
                  </a:cubicBezTo>
                  <a:cubicBezTo>
                    <a:pt x="4600" y="1690"/>
                    <a:pt x="4537" y="1533"/>
                    <a:pt x="4380" y="1469"/>
                  </a:cubicBezTo>
                  <a:lnTo>
                    <a:pt x="1544" y="52"/>
                  </a:lnTo>
                  <a:cubicBezTo>
                    <a:pt x="1488" y="18"/>
                    <a:pt x="1423" y="0"/>
                    <a:pt x="1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-48838750" y="4078700"/>
              <a:ext cx="51225" cy="66975"/>
            </a:xfrm>
            <a:custGeom>
              <a:avLst/>
              <a:gdLst/>
              <a:ahLst/>
              <a:cxnLst/>
              <a:rect l="l" t="t" r="r" b="b"/>
              <a:pathLst>
                <a:path w="2049" h="2679" extrusionOk="0">
                  <a:moveTo>
                    <a:pt x="1" y="0"/>
                  </a:moveTo>
                  <a:lnTo>
                    <a:pt x="1734" y="2678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-48975000" y="3920575"/>
              <a:ext cx="173300" cy="248725"/>
            </a:xfrm>
            <a:custGeom>
              <a:avLst/>
              <a:gdLst/>
              <a:ahLst/>
              <a:cxnLst/>
              <a:rect l="l" t="t" r="r" b="b"/>
              <a:pathLst>
                <a:path w="6932" h="9949" extrusionOk="0">
                  <a:moveTo>
                    <a:pt x="374" y="0"/>
                  </a:moveTo>
                  <a:cubicBezTo>
                    <a:pt x="334" y="0"/>
                    <a:pt x="293" y="8"/>
                    <a:pt x="253" y="24"/>
                  </a:cubicBezTo>
                  <a:cubicBezTo>
                    <a:pt x="95" y="87"/>
                    <a:pt x="1" y="245"/>
                    <a:pt x="1" y="402"/>
                  </a:cubicBezTo>
                  <a:lnTo>
                    <a:pt x="694" y="7585"/>
                  </a:lnTo>
                  <a:lnTo>
                    <a:pt x="6932" y="9948"/>
                  </a:lnTo>
                  <a:lnTo>
                    <a:pt x="694" y="182"/>
                  </a:lnTo>
                  <a:cubicBezTo>
                    <a:pt x="600" y="65"/>
                    <a:pt x="489" y="0"/>
                    <a:pt x="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-48955300" y="4129900"/>
              <a:ext cx="151250" cy="89800"/>
            </a:xfrm>
            <a:custGeom>
              <a:avLst/>
              <a:gdLst/>
              <a:ahLst/>
              <a:cxnLst/>
              <a:rect l="l" t="t" r="r" b="b"/>
              <a:pathLst>
                <a:path w="6050" h="3592" extrusionOk="0">
                  <a:moveTo>
                    <a:pt x="0" y="0"/>
                  </a:moveTo>
                  <a:lnTo>
                    <a:pt x="2174" y="3592"/>
                  </a:lnTo>
                  <a:lnTo>
                    <a:pt x="5167" y="3592"/>
                  </a:lnTo>
                  <a:cubicBezTo>
                    <a:pt x="5293" y="3592"/>
                    <a:pt x="5419" y="3529"/>
                    <a:pt x="5482" y="3403"/>
                  </a:cubicBezTo>
                  <a:lnTo>
                    <a:pt x="6049" y="2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31"/>
          <p:cNvGrpSpPr/>
          <p:nvPr/>
        </p:nvGrpSpPr>
        <p:grpSpPr>
          <a:xfrm>
            <a:off x="5755706" y="4238983"/>
            <a:ext cx="265472" cy="253545"/>
            <a:chOff x="5007500" y="1048825"/>
            <a:chExt cx="366725" cy="375900"/>
          </a:xfrm>
        </p:grpSpPr>
        <p:sp>
          <p:nvSpPr>
            <p:cNvPr id="866" name="Google Shape;866;p31"/>
            <p:cNvSpPr/>
            <p:nvPr/>
          </p:nvSpPr>
          <p:spPr>
            <a:xfrm>
              <a:off x="5201650" y="1048850"/>
              <a:ext cx="47700" cy="50275"/>
            </a:xfrm>
            <a:custGeom>
              <a:avLst/>
              <a:gdLst/>
              <a:ahLst/>
              <a:cxnLst/>
              <a:rect l="l" t="t" r="r" b="b"/>
              <a:pathLst>
                <a:path w="1908" h="2011" extrusionOk="0">
                  <a:moveTo>
                    <a:pt x="952" y="0"/>
                  </a:moveTo>
                  <a:cubicBezTo>
                    <a:pt x="924" y="0"/>
                    <a:pt x="896" y="10"/>
                    <a:pt x="873" y="31"/>
                  </a:cubicBezTo>
                  <a:cubicBezTo>
                    <a:pt x="873" y="31"/>
                    <a:pt x="868" y="36"/>
                    <a:pt x="868" y="41"/>
                  </a:cubicBezTo>
                  <a:lnTo>
                    <a:pt x="41" y="904"/>
                  </a:lnTo>
                  <a:cubicBezTo>
                    <a:pt x="1" y="949"/>
                    <a:pt x="1" y="1021"/>
                    <a:pt x="41" y="1067"/>
                  </a:cubicBezTo>
                  <a:lnTo>
                    <a:pt x="864" y="1971"/>
                  </a:lnTo>
                  <a:cubicBezTo>
                    <a:pt x="888" y="1997"/>
                    <a:pt x="920" y="2011"/>
                    <a:pt x="952" y="2011"/>
                  </a:cubicBezTo>
                  <a:cubicBezTo>
                    <a:pt x="980" y="2011"/>
                    <a:pt x="1008" y="2001"/>
                    <a:pt x="1031" y="1979"/>
                  </a:cubicBezTo>
                  <a:cubicBezTo>
                    <a:pt x="1035" y="1979"/>
                    <a:pt x="1040" y="1975"/>
                    <a:pt x="1040" y="1971"/>
                  </a:cubicBezTo>
                  <a:lnTo>
                    <a:pt x="1868" y="1067"/>
                  </a:lnTo>
                  <a:cubicBezTo>
                    <a:pt x="1908" y="1021"/>
                    <a:pt x="1908" y="949"/>
                    <a:pt x="1863" y="904"/>
                  </a:cubicBezTo>
                  <a:lnTo>
                    <a:pt x="1040" y="41"/>
                  </a:lnTo>
                  <a:cubicBezTo>
                    <a:pt x="1016" y="14"/>
                    <a:pt x="984" y="0"/>
                    <a:pt x="95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5217925" y="1048825"/>
              <a:ext cx="31425" cy="50300"/>
            </a:xfrm>
            <a:custGeom>
              <a:avLst/>
              <a:gdLst/>
              <a:ahLst/>
              <a:cxnLst/>
              <a:rect l="l" t="t" r="r" b="b"/>
              <a:pathLst>
                <a:path w="1257" h="2012" extrusionOk="0">
                  <a:moveTo>
                    <a:pt x="304" y="1"/>
                  </a:moveTo>
                  <a:cubicBezTo>
                    <a:pt x="273" y="1"/>
                    <a:pt x="241" y="13"/>
                    <a:pt x="217" y="37"/>
                  </a:cubicBezTo>
                  <a:lnTo>
                    <a:pt x="0" y="267"/>
                  </a:lnTo>
                  <a:lnTo>
                    <a:pt x="629" y="932"/>
                  </a:lnTo>
                  <a:cubicBezTo>
                    <a:pt x="692" y="995"/>
                    <a:pt x="692" y="1099"/>
                    <a:pt x="633" y="1167"/>
                  </a:cubicBezTo>
                  <a:lnTo>
                    <a:pt x="59" y="1805"/>
                  </a:lnTo>
                  <a:lnTo>
                    <a:pt x="213" y="1972"/>
                  </a:lnTo>
                  <a:cubicBezTo>
                    <a:pt x="217" y="1976"/>
                    <a:pt x="222" y="1980"/>
                    <a:pt x="222" y="1980"/>
                  </a:cubicBezTo>
                  <a:cubicBezTo>
                    <a:pt x="245" y="2002"/>
                    <a:pt x="274" y="2012"/>
                    <a:pt x="303" y="2012"/>
                  </a:cubicBezTo>
                  <a:cubicBezTo>
                    <a:pt x="335" y="2012"/>
                    <a:pt x="367" y="1998"/>
                    <a:pt x="389" y="1972"/>
                  </a:cubicBezTo>
                  <a:lnTo>
                    <a:pt x="1212" y="1068"/>
                  </a:lnTo>
                  <a:cubicBezTo>
                    <a:pt x="1257" y="1022"/>
                    <a:pt x="1257" y="950"/>
                    <a:pt x="1212" y="905"/>
                  </a:cubicBezTo>
                  <a:lnTo>
                    <a:pt x="389" y="37"/>
                  </a:lnTo>
                  <a:cubicBezTo>
                    <a:pt x="389" y="37"/>
                    <a:pt x="384" y="37"/>
                    <a:pt x="384" y="32"/>
                  </a:cubicBezTo>
                  <a:cubicBezTo>
                    <a:pt x="361" y="11"/>
                    <a:pt x="33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5177250" y="1099425"/>
              <a:ext cx="137975" cy="60075"/>
            </a:xfrm>
            <a:custGeom>
              <a:avLst/>
              <a:gdLst/>
              <a:ahLst/>
              <a:cxnLst/>
              <a:rect l="l" t="t" r="r" b="b"/>
              <a:pathLst>
                <a:path w="5519" h="2403" extrusionOk="0">
                  <a:moveTo>
                    <a:pt x="4512" y="0"/>
                  </a:moveTo>
                  <a:cubicBezTo>
                    <a:pt x="4443" y="0"/>
                    <a:pt x="4373" y="25"/>
                    <a:pt x="4317" y="75"/>
                  </a:cubicBezTo>
                  <a:cubicBezTo>
                    <a:pt x="3530" y="761"/>
                    <a:pt x="2915" y="910"/>
                    <a:pt x="2915" y="910"/>
                  </a:cubicBezTo>
                  <a:cubicBezTo>
                    <a:pt x="2593" y="1004"/>
                    <a:pt x="2250" y="1056"/>
                    <a:pt x="1909" y="1056"/>
                  </a:cubicBezTo>
                  <a:cubicBezTo>
                    <a:pt x="1704" y="1056"/>
                    <a:pt x="1500" y="1037"/>
                    <a:pt x="1302" y="997"/>
                  </a:cubicBezTo>
                  <a:cubicBezTo>
                    <a:pt x="1031" y="943"/>
                    <a:pt x="768" y="843"/>
                    <a:pt x="547" y="680"/>
                  </a:cubicBezTo>
                  <a:cubicBezTo>
                    <a:pt x="493" y="639"/>
                    <a:pt x="425" y="557"/>
                    <a:pt x="353" y="503"/>
                  </a:cubicBezTo>
                  <a:cubicBezTo>
                    <a:pt x="326" y="476"/>
                    <a:pt x="290" y="454"/>
                    <a:pt x="249" y="445"/>
                  </a:cubicBezTo>
                  <a:cubicBezTo>
                    <a:pt x="236" y="442"/>
                    <a:pt x="223" y="441"/>
                    <a:pt x="211" y="441"/>
                  </a:cubicBezTo>
                  <a:cubicBezTo>
                    <a:pt x="98" y="441"/>
                    <a:pt x="1" y="531"/>
                    <a:pt x="46" y="657"/>
                  </a:cubicBezTo>
                  <a:cubicBezTo>
                    <a:pt x="430" y="1675"/>
                    <a:pt x="1361" y="2293"/>
                    <a:pt x="2423" y="2393"/>
                  </a:cubicBezTo>
                  <a:cubicBezTo>
                    <a:pt x="2491" y="2399"/>
                    <a:pt x="2561" y="2402"/>
                    <a:pt x="2632" y="2402"/>
                  </a:cubicBezTo>
                  <a:cubicBezTo>
                    <a:pt x="3490" y="2402"/>
                    <a:pt x="4495" y="1963"/>
                    <a:pt x="5162" y="1462"/>
                  </a:cubicBezTo>
                  <a:cubicBezTo>
                    <a:pt x="5243" y="1398"/>
                    <a:pt x="5320" y="1335"/>
                    <a:pt x="5397" y="1263"/>
                  </a:cubicBezTo>
                  <a:cubicBezTo>
                    <a:pt x="5510" y="1154"/>
                    <a:pt x="5519" y="974"/>
                    <a:pt x="5410" y="856"/>
                  </a:cubicBezTo>
                  <a:lnTo>
                    <a:pt x="4728" y="96"/>
                  </a:lnTo>
                  <a:cubicBezTo>
                    <a:pt x="4672" y="33"/>
                    <a:pt x="4593" y="0"/>
                    <a:pt x="45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5177700" y="1111675"/>
              <a:ext cx="137525" cy="47825"/>
            </a:xfrm>
            <a:custGeom>
              <a:avLst/>
              <a:gdLst/>
              <a:ahLst/>
              <a:cxnLst/>
              <a:rect l="l" t="t" r="r" b="b"/>
              <a:pathLst>
                <a:path w="5501" h="1913" extrusionOk="0">
                  <a:moveTo>
                    <a:pt x="59" y="0"/>
                  </a:moveTo>
                  <a:cubicBezTo>
                    <a:pt x="14" y="46"/>
                    <a:pt x="1" y="109"/>
                    <a:pt x="28" y="167"/>
                  </a:cubicBezTo>
                  <a:cubicBezTo>
                    <a:pt x="412" y="1185"/>
                    <a:pt x="1343" y="1803"/>
                    <a:pt x="2405" y="1903"/>
                  </a:cubicBezTo>
                  <a:cubicBezTo>
                    <a:pt x="2473" y="1909"/>
                    <a:pt x="2543" y="1912"/>
                    <a:pt x="2614" y="1912"/>
                  </a:cubicBezTo>
                  <a:cubicBezTo>
                    <a:pt x="3472" y="1912"/>
                    <a:pt x="4477" y="1473"/>
                    <a:pt x="5144" y="972"/>
                  </a:cubicBezTo>
                  <a:cubicBezTo>
                    <a:pt x="5225" y="908"/>
                    <a:pt x="5302" y="845"/>
                    <a:pt x="5379" y="773"/>
                  </a:cubicBezTo>
                  <a:cubicBezTo>
                    <a:pt x="5492" y="664"/>
                    <a:pt x="5501" y="484"/>
                    <a:pt x="5392" y="366"/>
                  </a:cubicBezTo>
                  <a:lnTo>
                    <a:pt x="5284" y="244"/>
                  </a:lnTo>
                  <a:cubicBezTo>
                    <a:pt x="5275" y="253"/>
                    <a:pt x="5267" y="263"/>
                    <a:pt x="5257" y="271"/>
                  </a:cubicBezTo>
                  <a:cubicBezTo>
                    <a:pt x="5181" y="344"/>
                    <a:pt x="5104" y="407"/>
                    <a:pt x="5022" y="470"/>
                  </a:cubicBezTo>
                  <a:cubicBezTo>
                    <a:pt x="4354" y="975"/>
                    <a:pt x="3352" y="1411"/>
                    <a:pt x="2494" y="1411"/>
                  </a:cubicBezTo>
                  <a:cubicBezTo>
                    <a:pt x="2423" y="1411"/>
                    <a:pt x="2352" y="1408"/>
                    <a:pt x="2283" y="1402"/>
                  </a:cubicBezTo>
                  <a:cubicBezTo>
                    <a:pt x="1343" y="1315"/>
                    <a:pt x="506" y="818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5007500" y="1146975"/>
              <a:ext cx="366725" cy="277750"/>
            </a:xfrm>
            <a:custGeom>
              <a:avLst/>
              <a:gdLst/>
              <a:ahLst/>
              <a:cxnLst/>
              <a:rect l="l" t="t" r="r" b="b"/>
              <a:pathLst>
                <a:path w="14669" h="11110" extrusionOk="0">
                  <a:moveTo>
                    <a:pt x="4380" y="0"/>
                  </a:moveTo>
                  <a:cubicBezTo>
                    <a:pt x="3922" y="0"/>
                    <a:pt x="3460" y="75"/>
                    <a:pt x="3043" y="193"/>
                  </a:cubicBezTo>
                  <a:cubicBezTo>
                    <a:pt x="2238" y="414"/>
                    <a:pt x="1397" y="835"/>
                    <a:pt x="1704" y="1797"/>
                  </a:cubicBezTo>
                  <a:cubicBezTo>
                    <a:pt x="1764" y="1991"/>
                    <a:pt x="1877" y="2145"/>
                    <a:pt x="2075" y="2208"/>
                  </a:cubicBezTo>
                  <a:cubicBezTo>
                    <a:pt x="2108" y="2219"/>
                    <a:pt x="2142" y="2224"/>
                    <a:pt x="2176" y="2224"/>
                  </a:cubicBezTo>
                  <a:cubicBezTo>
                    <a:pt x="2294" y="2224"/>
                    <a:pt x="2415" y="2165"/>
                    <a:pt x="2528" y="2110"/>
                  </a:cubicBezTo>
                  <a:cubicBezTo>
                    <a:pt x="2843" y="1951"/>
                    <a:pt x="3179" y="1816"/>
                    <a:pt x="3517" y="1707"/>
                  </a:cubicBezTo>
                  <a:cubicBezTo>
                    <a:pt x="3773" y="1622"/>
                    <a:pt x="4064" y="1560"/>
                    <a:pt x="4346" y="1560"/>
                  </a:cubicBezTo>
                  <a:cubicBezTo>
                    <a:pt x="4754" y="1560"/>
                    <a:pt x="5145" y="1691"/>
                    <a:pt x="5388" y="2073"/>
                  </a:cubicBezTo>
                  <a:cubicBezTo>
                    <a:pt x="5741" y="2625"/>
                    <a:pt x="5434" y="3113"/>
                    <a:pt x="4964" y="3456"/>
                  </a:cubicBezTo>
                  <a:cubicBezTo>
                    <a:pt x="4625" y="3700"/>
                    <a:pt x="4195" y="3800"/>
                    <a:pt x="3857" y="4048"/>
                  </a:cubicBezTo>
                  <a:cubicBezTo>
                    <a:pt x="3554" y="4275"/>
                    <a:pt x="3494" y="4726"/>
                    <a:pt x="3527" y="5075"/>
                  </a:cubicBezTo>
                  <a:cubicBezTo>
                    <a:pt x="3544" y="5273"/>
                    <a:pt x="3544" y="5496"/>
                    <a:pt x="3626" y="5680"/>
                  </a:cubicBezTo>
                  <a:cubicBezTo>
                    <a:pt x="3765" y="5992"/>
                    <a:pt x="4136" y="5965"/>
                    <a:pt x="4426" y="6042"/>
                  </a:cubicBezTo>
                  <a:cubicBezTo>
                    <a:pt x="4864" y="6159"/>
                    <a:pt x="5248" y="6309"/>
                    <a:pt x="5551" y="6666"/>
                  </a:cubicBezTo>
                  <a:cubicBezTo>
                    <a:pt x="5995" y="7194"/>
                    <a:pt x="6076" y="8104"/>
                    <a:pt x="5651" y="8669"/>
                  </a:cubicBezTo>
                  <a:cubicBezTo>
                    <a:pt x="5388" y="9020"/>
                    <a:pt x="4782" y="9150"/>
                    <a:pt x="4200" y="9150"/>
                  </a:cubicBezTo>
                  <a:cubicBezTo>
                    <a:pt x="3804" y="9150"/>
                    <a:pt x="3419" y="9090"/>
                    <a:pt x="3160" y="8999"/>
                  </a:cubicBezTo>
                  <a:cubicBezTo>
                    <a:pt x="2572" y="8795"/>
                    <a:pt x="2157" y="8429"/>
                    <a:pt x="1710" y="8018"/>
                  </a:cubicBezTo>
                  <a:cubicBezTo>
                    <a:pt x="1497" y="7828"/>
                    <a:pt x="1297" y="7620"/>
                    <a:pt x="1099" y="7416"/>
                  </a:cubicBezTo>
                  <a:cubicBezTo>
                    <a:pt x="940" y="7253"/>
                    <a:pt x="733" y="6815"/>
                    <a:pt x="475" y="6810"/>
                  </a:cubicBezTo>
                  <a:cubicBezTo>
                    <a:pt x="472" y="6810"/>
                    <a:pt x="469" y="6810"/>
                    <a:pt x="467" y="6810"/>
                  </a:cubicBezTo>
                  <a:cubicBezTo>
                    <a:pt x="1" y="6810"/>
                    <a:pt x="471" y="7915"/>
                    <a:pt x="556" y="8126"/>
                  </a:cubicBezTo>
                  <a:cubicBezTo>
                    <a:pt x="869" y="8899"/>
                    <a:pt x="1320" y="9658"/>
                    <a:pt x="1975" y="10188"/>
                  </a:cubicBezTo>
                  <a:cubicBezTo>
                    <a:pt x="2696" y="10763"/>
                    <a:pt x="3615" y="11110"/>
                    <a:pt x="4539" y="11110"/>
                  </a:cubicBezTo>
                  <a:cubicBezTo>
                    <a:pt x="4711" y="11110"/>
                    <a:pt x="4883" y="11098"/>
                    <a:pt x="5054" y="11073"/>
                  </a:cubicBezTo>
                  <a:cubicBezTo>
                    <a:pt x="5547" y="11006"/>
                    <a:pt x="6012" y="10806"/>
                    <a:pt x="6402" y="10495"/>
                  </a:cubicBezTo>
                  <a:cubicBezTo>
                    <a:pt x="7007" y="9992"/>
                    <a:pt x="7283" y="9243"/>
                    <a:pt x="7387" y="8483"/>
                  </a:cubicBezTo>
                  <a:cubicBezTo>
                    <a:pt x="7441" y="8094"/>
                    <a:pt x="7454" y="7705"/>
                    <a:pt x="7437" y="7313"/>
                  </a:cubicBezTo>
                  <a:cubicBezTo>
                    <a:pt x="7395" y="6462"/>
                    <a:pt x="7314" y="6042"/>
                    <a:pt x="8209" y="5744"/>
                  </a:cubicBezTo>
                  <a:cubicBezTo>
                    <a:pt x="9177" y="5423"/>
                    <a:pt x="9624" y="4749"/>
                    <a:pt x="10289" y="4017"/>
                  </a:cubicBezTo>
                  <a:cubicBezTo>
                    <a:pt x="10645" y="3622"/>
                    <a:pt x="11091" y="3240"/>
                    <a:pt x="11535" y="3240"/>
                  </a:cubicBezTo>
                  <a:cubicBezTo>
                    <a:pt x="11784" y="3240"/>
                    <a:pt x="12032" y="3359"/>
                    <a:pt x="12264" y="3664"/>
                  </a:cubicBezTo>
                  <a:cubicBezTo>
                    <a:pt x="13074" y="4736"/>
                    <a:pt x="12893" y="6503"/>
                    <a:pt x="12029" y="7484"/>
                  </a:cubicBezTo>
                  <a:cubicBezTo>
                    <a:pt x="11711" y="7844"/>
                    <a:pt x="11219" y="8010"/>
                    <a:pt x="10719" y="8010"/>
                  </a:cubicBezTo>
                  <a:cubicBezTo>
                    <a:pt x="10239" y="8010"/>
                    <a:pt x="9750" y="7856"/>
                    <a:pt x="9403" y="7570"/>
                  </a:cubicBezTo>
                  <a:cubicBezTo>
                    <a:pt x="9350" y="7527"/>
                    <a:pt x="9307" y="7508"/>
                    <a:pt x="9273" y="7508"/>
                  </a:cubicBezTo>
                  <a:cubicBezTo>
                    <a:pt x="9090" y="7508"/>
                    <a:pt x="9133" y="8023"/>
                    <a:pt x="9141" y="8148"/>
                  </a:cubicBezTo>
                  <a:cubicBezTo>
                    <a:pt x="9200" y="9089"/>
                    <a:pt x="9995" y="9812"/>
                    <a:pt x="10931" y="9852"/>
                  </a:cubicBezTo>
                  <a:cubicBezTo>
                    <a:pt x="10969" y="9854"/>
                    <a:pt x="11006" y="9855"/>
                    <a:pt x="11044" y="9855"/>
                  </a:cubicBezTo>
                  <a:cubicBezTo>
                    <a:pt x="11394" y="9855"/>
                    <a:pt x="11742" y="9777"/>
                    <a:pt x="12056" y="9622"/>
                  </a:cubicBezTo>
                  <a:cubicBezTo>
                    <a:pt x="14303" y="8515"/>
                    <a:pt x="14669" y="4880"/>
                    <a:pt x="13535" y="2905"/>
                  </a:cubicBezTo>
                  <a:cubicBezTo>
                    <a:pt x="13327" y="2539"/>
                    <a:pt x="13078" y="2200"/>
                    <a:pt x="12788" y="1897"/>
                  </a:cubicBezTo>
                  <a:cubicBezTo>
                    <a:pt x="12376" y="1457"/>
                    <a:pt x="11766" y="1190"/>
                    <a:pt x="11159" y="1190"/>
                  </a:cubicBezTo>
                  <a:cubicBezTo>
                    <a:pt x="11030" y="1190"/>
                    <a:pt x="10900" y="1202"/>
                    <a:pt x="10773" y="1228"/>
                  </a:cubicBezTo>
                  <a:cubicBezTo>
                    <a:pt x="9936" y="1395"/>
                    <a:pt x="9602" y="2064"/>
                    <a:pt x="9217" y="2738"/>
                  </a:cubicBezTo>
                  <a:cubicBezTo>
                    <a:pt x="9010" y="3099"/>
                    <a:pt x="8788" y="3456"/>
                    <a:pt x="8526" y="3781"/>
                  </a:cubicBezTo>
                  <a:cubicBezTo>
                    <a:pt x="8192" y="4202"/>
                    <a:pt x="7748" y="4501"/>
                    <a:pt x="7260" y="4704"/>
                  </a:cubicBezTo>
                  <a:cubicBezTo>
                    <a:pt x="6999" y="4813"/>
                    <a:pt x="6523" y="5019"/>
                    <a:pt x="6151" y="5019"/>
                  </a:cubicBezTo>
                  <a:cubicBezTo>
                    <a:pt x="6014" y="5019"/>
                    <a:pt x="5892" y="4991"/>
                    <a:pt x="5800" y="4921"/>
                  </a:cubicBezTo>
                  <a:cubicBezTo>
                    <a:pt x="5660" y="4812"/>
                    <a:pt x="5642" y="4614"/>
                    <a:pt x="5701" y="4451"/>
                  </a:cubicBezTo>
                  <a:cubicBezTo>
                    <a:pt x="5764" y="4265"/>
                    <a:pt x="6066" y="4171"/>
                    <a:pt x="6221" y="4090"/>
                  </a:cubicBezTo>
                  <a:cubicBezTo>
                    <a:pt x="7531" y="3407"/>
                    <a:pt x="7333" y="1603"/>
                    <a:pt x="6347" y="681"/>
                  </a:cubicBezTo>
                  <a:cubicBezTo>
                    <a:pt x="5819" y="186"/>
                    <a:pt x="5103" y="0"/>
                    <a:pt x="43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5276800" y="1176750"/>
              <a:ext cx="97425" cy="216625"/>
            </a:xfrm>
            <a:custGeom>
              <a:avLst/>
              <a:gdLst/>
              <a:ahLst/>
              <a:cxnLst/>
              <a:rect l="l" t="t" r="r" b="b"/>
              <a:pathLst>
                <a:path w="3897" h="8665" extrusionOk="0">
                  <a:moveTo>
                    <a:pt x="389" y="1"/>
                  </a:moveTo>
                  <a:cubicBezTo>
                    <a:pt x="297" y="1"/>
                    <a:pt x="205" y="7"/>
                    <a:pt x="114" y="19"/>
                  </a:cubicBezTo>
                  <a:cubicBezTo>
                    <a:pt x="629" y="87"/>
                    <a:pt x="1108" y="331"/>
                    <a:pt x="1470" y="706"/>
                  </a:cubicBezTo>
                  <a:cubicBezTo>
                    <a:pt x="1754" y="1009"/>
                    <a:pt x="2008" y="1348"/>
                    <a:pt x="2215" y="1714"/>
                  </a:cubicBezTo>
                  <a:cubicBezTo>
                    <a:pt x="3345" y="3689"/>
                    <a:pt x="2980" y="7324"/>
                    <a:pt x="737" y="8431"/>
                  </a:cubicBezTo>
                  <a:cubicBezTo>
                    <a:pt x="506" y="8544"/>
                    <a:pt x="254" y="8617"/>
                    <a:pt x="1" y="8648"/>
                  </a:cubicBezTo>
                  <a:cubicBezTo>
                    <a:pt x="55" y="8653"/>
                    <a:pt x="105" y="8657"/>
                    <a:pt x="159" y="8661"/>
                  </a:cubicBezTo>
                  <a:cubicBezTo>
                    <a:pt x="197" y="8663"/>
                    <a:pt x="234" y="8664"/>
                    <a:pt x="272" y="8664"/>
                  </a:cubicBezTo>
                  <a:cubicBezTo>
                    <a:pt x="622" y="8664"/>
                    <a:pt x="970" y="8586"/>
                    <a:pt x="1284" y="8431"/>
                  </a:cubicBezTo>
                  <a:cubicBezTo>
                    <a:pt x="3531" y="7324"/>
                    <a:pt x="3897" y="3689"/>
                    <a:pt x="2763" y="1714"/>
                  </a:cubicBezTo>
                  <a:cubicBezTo>
                    <a:pt x="2555" y="1348"/>
                    <a:pt x="2302" y="1009"/>
                    <a:pt x="2016" y="706"/>
                  </a:cubicBezTo>
                  <a:cubicBezTo>
                    <a:pt x="1600" y="266"/>
                    <a:pt x="993" y="1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2" name="Google Shape;872;p31"/>
          <p:cNvGrpSpPr/>
          <p:nvPr/>
        </p:nvGrpSpPr>
        <p:grpSpPr>
          <a:xfrm>
            <a:off x="5769854" y="3331439"/>
            <a:ext cx="237734" cy="228043"/>
            <a:chOff x="-49764975" y="3551225"/>
            <a:chExt cx="299300" cy="300650"/>
          </a:xfrm>
        </p:grpSpPr>
        <p:sp>
          <p:nvSpPr>
            <p:cNvPr id="873" name="Google Shape;873;p31"/>
            <p:cNvSpPr/>
            <p:nvPr/>
          </p:nvSpPr>
          <p:spPr>
            <a:xfrm>
              <a:off x="-4976497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-49763400" y="3598250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-49763400" y="3703975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-4950112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-49499550" y="3598250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-49499550" y="3704575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-49725600" y="3551225"/>
              <a:ext cx="215050" cy="210875"/>
            </a:xfrm>
            <a:custGeom>
              <a:avLst/>
              <a:gdLst/>
              <a:ahLst/>
              <a:cxnLst/>
              <a:rect l="l" t="t" r="r" b="b"/>
              <a:pathLst>
                <a:path w="8602" h="8435" extrusionOk="0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-49633450" y="3697475"/>
              <a:ext cx="35475" cy="65400"/>
            </a:xfrm>
            <a:custGeom>
              <a:avLst/>
              <a:gdLst/>
              <a:ahLst/>
              <a:cxnLst/>
              <a:rect l="l" t="t" r="r" b="b"/>
              <a:pathLst>
                <a:path w="141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-49676775" y="3780975"/>
              <a:ext cx="123675" cy="34675"/>
            </a:xfrm>
            <a:custGeom>
              <a:avLst/>
              <a:gdLst/>
              <a:ahLst/>
              <a:cxnLst/>
              <a:rect l="l" t="t" r="r" b="b"/>
              <a:pathLst>
                <a:path w="4947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-49630300" y="3651800"/>
              <a:ext cx="29150" cy="31325"/>
            </a:xfrm>
            <a:custGeom>
              <a:avLst/>
              <a:gdLst/>
              <a:ahLst/>
              <a:cxnLst/>
              <a:rect l="l" t="t" r="r" b="b"/>
              <a:pathLst>
                <a:path w="1166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-49657875" y="3833750"/>
              <a:ext cx="85100" cy="18125"/>
            </a:xfrm>
            <a:custGeom>
              <a:avLst/>
              <a:gdLst/>
              <a:ahLst/>
              <a:cxnLst/>
              <a:rect l="l" t="t" r="r" b="b"/>
              <a:pathLst>
                <a:path w="3404" h="725" extrusionOk="0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4" name="Google Shape;884;p31"/>
          <p:cNvSpPr/>
          <p:nvPr/>
        </p:nvSpPr>
        <p:spPr>
          <a:xfrm>
            <a:off x="5755924" y="2331703"/>
            <a:ext cx="265476" cy="253517"/>
          </a:xfrm>
          <a:custGeom>
            <a:avLst/>
            <a:gdLst/>
            <a:ahLst/>
            <a:cxnLst/>
            <a:rect l="l" t="t" r="r" b="b"/>
            <a:pathLst>
              <a:path w="16789" h="19015" extrusionOk="0">
                <a:moveTo>
                  <a:pt x="8835" y="0"/>
                </a:moveTo>
                <a:lnTo>
                  <a:pt x="5096" y="3072"/>
                </a:lnTo>
                <a:lnTo>
                  <a:pt x="8835" y="6156"/>
                </a:lnTo>
                <a:lnTo>
                  <a:pt x="8835" y="3965"/>
                </a:lnTo>
                <a:cubicBezTo>
                  <a:pt x="12311" y="4191"/>
                  <a:pt x="15074" y="7084"/>
                  <a:pt x="15074" y="10621"/>
                </a:cubicBezTo>
                <a:cubicBezTo>
                  <a:pt x="15074" y="14300"/>
                  <a:pt x="12073" y="17300"/>
                  <a:pt x="8394" y="17300"/>
                </a:cubicBezTo>
                <a:cubicBezTo>
                  <a:pt x="4715" y="17300"/>
                  <a:pt x="1715" y="14300"/>
                  <a:pt x="1715" y="10621"/>
                </a:cubicBezTo>
                <a:cubicBezTo>
                  <a:pt x="1715" y="8763"/>
                  <a:pt x="2477" y="7084"/>
                  <a:pt x="3703" y="5870"/>
                </a:cubicBezTo>
                <a:lnTo>
                  <a:pt x="2477" y="4668"/>
                </a:lnTo>
                <a:cubicBezTo>
                  <a:pt x="941" y="6192"/>
                  <a:pt x="0" y="8299"/>
                  <a:pt x="0" y="10621"/>
                </a:cubicBezTo>
                <a:cubicBezTo>
                  <a:pt x="0" y="15252"/>
                  <a:pt x="3763" y="19015"/>
                  <a:pt x="8394" y="19015"/>
                </a:cubicBezTo>
                <a:cubicBezTo>
                  <a:pt x="13026" y="19015"/>
                  <a:pt x="16788" y="15252"/>
                  <a:pt x="16788" y="10621"/>
                </a:cubicBezTo>
                <a:cubicBezTo>
                  <a:pt x="16788" y="6132"/>
                  <a:pt x="13264" y="2465"/>
                  <a:pt x="8835" y="2227"/>
                </a:cubicBezTo>
                <a:lnTo>
                  <a:pt x="8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5" name="Google Shape;885;p31"/>
          <p:cNvGrpSpPr/>
          <p:nvPr/>
        </p:nvGrpSpPr>
        <p:grpSpPr>
          <a:xfrm>
            <a:off x="3207551" y="3318492"/>
            <a:ext cx="265487" cy="253530"/>
            <a:chOff x="4385946" y="2688587"/>
            <a:chExt cx="337941" cy="418227"/>
          </a:xfrm>
        </p:grpSpPr>
        <p:sp>
          <p:nvSpPr>
            <p:cNvPr id="886" name="Google Shape;886;p31"/>
            <p:cNvSpPr/>
            <p:nvPr/>
          </p:nvSpPr>
          <p:spPr>
            <a:xfrm>
              <a:off x="4385946" y="2842414"/>
              <a:ext cx="337941" cy="264400"/>
            </a:xfrm>
            <a:custGeom>
              <a:avLst/>
              <a:gdLst/>
              <a:ahLst/>
              <a:cxnLst/>
              <a:rect l="l" t="t" r="r" b="b"/>
              <a:pathLst>
                <a:path w="14884" h="11645" extrusionOk="0">
                  <a:moveTo>
                    <a:pt x="2823" y="0"/>
                  </a:moveTo>
                  <a:cubicBezTo>
                    <a:pt x="1358" y="0"/>
                    <a:pt x="1" y="1262"/>
                    <a:pt x="1" y="2727"/>
                  </a:cubicBezTo>
                  <a:lnTo>
                    <a:pt x="1" y="8489"/>
                  </a:lnTo>
                  <a:cubicBezTo>
                    <a:pt x="739" y="9192"/>
                    <a:pt x="1489" y="9799"/>
                    <a:pt x="2382" y="10287"/>
                  </a:cubicBezTo>
                  <a:lnTo>
                    <a:pt x="2382" y="4155"/>
                  </a:lnTo>
                  <a:cubicBezTo>
                    <a:pt x="2382" y="3691"/>
                    <a:pt x="2763" y="3274"/>
                    <a:pt x="3227" y="3251"/>
                  </a:cubicBezTo>
                  <a:cubicBezTo>
                    <a:pt x="3241" y="3250"/>
                    <a:pt x="3255" y="3250"/>
                    <a:pt x="3270" y="3250"/>
                  </a:cubicBezTo>
                  <a:cubicBezTo>
                    <a:pt x="3741" y="3250"/>
                    <a:pt x="4168" y="3634"/>
                    <a:pt x="4168" y="4108"/>
                  </a:cubicBezTo>
                  <a:lnTo>
                    <a:pt x="4168" y="11073"/>
                  </a:lnTo>
                  <a:cubicBezTo>
                    <a:pt x="5204" y="11442"/>
                    <a:pt x="6323" y="11644"/>
                    <a:pt x="7514" y="11644"/>
                  </a:cubicBezTo>
                  <a:cubicBezTo>
                    <a:pt x="8692" y="11644"/>
                    <a:pt x="9823" y="11442"/>
                    <a:pt x="10859" y="11073"/>
                  </a:cubicBezTo>
                  <a:lnTo>
                    <a:pt x="10859" y="4155"/>
                  </a:lnTo>
                  <a:cubicBezTo>
                    <a:pt x="10859" y="3691"/>
                    <a:pt x="11169" y="3274"/>
                    <a:pt x="11633" y="3251"/>
                  </a:cubicBezTo>
                  <a:cubicBezTo>
                    <a:pt x="11648" y="3250"/>
                    <a:pt x="11662" y="3250"/>
                    <a:pt x="11676" y="3250"/>
                  </a:cubicBezTo>
                  <a:cubicBezTo>
                    <a:pt x="12154" y="3250"/>
                    <a:pt x="12502" y="3634"/>
                    <a:pt x="12502" y="4108"/>
                  </a:cubicBezTo>
                  <a:lnTo>
                    <a:pt x="12502" y="10287"/>
                  </a:lnTo>
                  <a:cubicBezTo>
                    <a:pt x="13395" y="9799"/>
                    <a:pt x="14133" y="9192"/>
                    <a:pt x="14884" y="8489"/>
                  </a:cubicBezTo>
                  <a:lnTo>
                    <a:pt x="14884" y="2727"/>
                  </a:lnTo>
                  <a:cubicBezTo>
                    <a:pt x="14884" y="1262"/>
                    <a:pt x="13812" y="0"/>
                    <a:pt x="12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4493545" y="2688587"/>
              <a:ext cx="129237" cy="129509"/>
            </a:xfrm>
            <a:custGeom>
              <a:avLst/>
              <a:gdLst/>
              <a:ahLst/>
              <a:cxnLst/>
              <a:rect l="l" t="t" r="r" b="b"/>
              <a:pathLst>
                <a:path w="5692" h="5704" extrusionOk="0">
                  <a:moveTo>
                    <a:pt x="2846" y="1"/>
                  </a:moveTo>
                  <a:cubicBezTo>
                    <a:pt x="1274" y="1"/>
                    <a:pt x="0" y="1286"/>
                    <a:pt x="0" y="2858"/>
                  </a:cubicBezTo>
                  <a:cubicBezTo>
                    <a:pt x="0" y="4430"/>
                    <a:pt x="1274" y="5704"/>
                    <a:pt x="2846" y="5704"/>
                  </a:cubicBezTo>
                  <a:cubicBezTo>
                    <a:pt x="4418" y="5704"/>
                    <a:pt x="5692" y="4430"/>
                    <a:pt x="5692" y="2858"/>
                  </a:cubicBezTo>
                  <a:cubicBezTo>
                    <a:pt x="5692" y="1286"/>
                    <a:pt x="4418" y="1"/>
                    <a:pt x="2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Slide_40_theme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6485" y="102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457200" y="182533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3: Coping</a:t>
            </a:r>
            <a:r>
              <a:rPr lang="en-US" baseline="30000">
                <a:solidFill>
                  <a:srgbClr val="434343"/>
                </a:solidFill>
              </a:rPr>
              <a:t>33</a:t>
            </a:r>
            <a:r>
              <a:rPr lang="en-US">
                <a:solidFill>
                  <a:srgbClr val="434343"/>
                </a:solidFill>
              </a:rPr>
              <a:t> 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(n = 12)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895" name="Google Shape;895;p32"/>
          <p:cNvSpPr txBox="1">
            <a:spLocks noGrp="1"/>
          </p:cNvSpPr>
          <p:nvPr>
            <p:ph type="body" idx="1"/>
          </p:nvPr>
        </p:nvSpPr>
        <p:spPr>
          <a:xfrm>
            <a:off x="457200" y="862878"/>
            <a:ext cx="82296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b="1" u="sng">
                <a:latin typeface="Roboto"/>
                <a:ea typeface="Roboto"/>
                <a:cs typeface="Roboto"/>
                <a:sym typeface="Roboto"/>
              </a:rPr>
              <a:t>Strong Evidence</a:t>
            </a:r>
            <a:r>
              <a:rPr lang="en-US" sz="1800" b="1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Level 1 (2), Level II (3), Level III (4), Level IV (3)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Management of emotional and physical health symptom severity to increase QoL and spiritual well-being </a:t>
            </a:r>
            <a:r>
              <a:rPr lang="en-US" sz="1800" baseline="30000">
                <a:latin typeface="Roboto"/>
                <a:ea typeface="Roboto"/>
                <a:cs typeface="Roboto"/>
                <a:sym typeface="Roboto"/>
              </a:rPr>
              <a:t>23, 33</a:t>
            </a:r>
            <a:endParaRPr sz="1800" baseline="300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Strategies: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137160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■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Goal Setting/Routines</a:t>
            </a:r>
            <a:r>
              <a:rPr lang="en-US" sz="1800" baseline="30000">
                <a:latin typeface="Roboto"/>
                <a:ea typeface="Roboto"/>
                <a:cs typeface="Roboto"/>
                <a:sym typeface="Roboto"/>
              </a:rPr>
              <a:t>8, 12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137160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■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Self-Acceptance</a:t>
            </a:r>
            <a:r>
              <a:rPr lang="en-US" sz="1800" baseline="30000">
                <a:latin typeface="Roboto"/>
                <a:ea typeface="Roboto"/>
                <a:cs typeface="Roboto"/>
                <a:sym typeface="Roboto"/>
              </a:rPr>
              <a:t>11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137160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■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Taking Back Control</a:t>
            </a:r>
            <a:r>
              <a:rPr lang="en-US" sz="1800" baseline="30000">
                <a:latin typeface="Roboto"/>
                <a:ea typeface="Roboto"/>
                <a:cs typeface="Roboto"/>
                <a:sym typeface="Roboto"/>
              </a:rPr>
              <a:t>8, 10, 12, 17, 18, 19, 20, 21, 25</a:t>
            </a: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137160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■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Social Support</a:t>
            </a:r>
            <a:r>
              <a:rPr lang="en-US" sz="1800" baseline="30000">
                <a:latin typeface="Roboto"/>
                <a:ea typeface="Roboto"/>
                <a:cs typeface="Roboto"/>
                <a:sym typeface="Roboto"/>
              </a:rPr>
              <a:t>8, 10, 11, 12, 22, 29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6" name="Google Shape;896;p32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32"/>
          <p:cNvSpPr txBox="1"/>
          <p:nvPr/>
        </p:nvSpPr>
        <p:spPr>
          <a:xfrm>
            <a:off x="7428850" y="4716963"/>
            <a:ext cx="15648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33. Coping, n.d.</a:t>
            </a:r>
            <a:endParaRPr sz="1200" b="0" i="0" u="none" strike="noStrike" cap="none" dirty="0">
              <a:solidFill>
                <a:schemeClr val="bg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" name="slide 39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5976" y="929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>
            <a:spLocks noGrp="1"/>
          </p:cNvSpPr>
          <p:nvPr>
            <p:ph type="title"/>
          </p:nvPr>
        </p:nvSpPr>
        <p:spPr>
          <a:xfrm>
            <a:off x="457200" y="214133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Relevance to Occupational Therapy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>
            <a:off x="457200" y="977250"/>
            <a:ext cx="8129100" cy="3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Spirituality is an important dimension for consideration within occupational therapy practice and within the concept of </a:t>
            </a:r>
            <a:r>
              <a:rPr lang="en-US" sz="2000" b="1" i="1" dirty="0">
                <a:solidFill>
                  <a:srgbClr val="011E40"/>
                </a:solidFill>
                <a:latin typeface="Roboto"/>
                <a:ea typeface="Roboto"/>
                <a:cs typeface="Roboto"/>
                <a:sym typeface="Roboto"/>
              </a:rPr>
              <a:t>holism</a:t>
            </a: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, and it should be treated and evaluated as a part of therapy</a:t>
            </a:r>
            <a:r>
              <a:rPr lang="en-US" sz="2000" baseline="30000" dirty="0">
                <a:latin typeface="Roboto Light"/>
                <a:ea typeface="Roboto Light"/>
                <a:cs typeface="Roboto Light"/>
                <a:sym typeface="Roboto Light"/>
              </a:rPr>
              <a:t>1 </a:t>
            </a: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b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</a:br>
            <a:endParaRPr sz="20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When attempting to find and describe factors affecting occupational performance and engagement, spirituality is a part of the contemporary paradigm of occupational therapy</a:t>
            </a:r>
            <a:r>
              <a:rPr lang="en-US" sz="2000" baseline="30000" dirty="0"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.</a:t>
            </a:r>
            <a:br>
              <a:rPr lang="en-US" sz="2000" dirty="0">
                <a:latin typeface="Roboto"/>
                <a:ea typeface="Roboto"/>
                <a:cs typeface="Roboto"/>
                <a:sym typeface="Roboto"/>
              </a:rPr>
            </a:br>
            <a:endParaRPr sz="20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The spiritual dimension of a person may have an effect on an individual’s human 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needs</a:t>
            </a: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purpose</a:t>
            </a: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well-being</a:t>
            </a: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, as well as 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quality of life</a:t>
            </a:r>
            <a:r>
              <a:rPr lang="en-US" sz="2000" baseline="30000" dirty="0"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20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4" name="Google Shape;174;p10"/>
          <p:cNvSpPr txBox="1"/>
          <p:nvPr/>
        </p:nvSpPr>
        <p:spPr>
          <a:xfrm>
            <a:off x="7442100" y="4571824"/>
            <a:ext cx="1601400" cy="4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200"/>
            </a:pPr>
            <a:r>
              <a:rPr lang="en-US" sz="120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1. AOTA, 2014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4. Jones et al., 2016</a:t>
            </a:r>
            <a:endParaRPr sz="1200" b="0" i="0" u="none" strike="noStrike" cap="none" dirty="0">
              <a:solidFill>
                <a:schemeClr val="bg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661" y="148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3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3: Coping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(n = 12)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905" name="Google Shape;905;p33"/>
          <p:cNvGraphicFramePr/>
          <p:nvPr/>
        </p:nvGraphicFramePr>
        <p:xfrm>
          <a:off x="585800" y="1121375"/>
          <a:ext cx="8101000" cy="3373774"/>
        </p:xfrm>
        <a:graphic>
          <a:graphicData uri="http://schemas.openxmlformats.org/drawingml/2006/table">
            <a:tbl>
              <a:tblPr>
                <a:noFill/>
                <a:tableStyleId>{8880403C-E943-4EC8-A668-73F549B75C02}</a:tableStyleId>
              </a:tblPr>
              <a:tblGrid>
                <a:gridCol w="117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3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Authors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Intervention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Results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5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I: Quantitative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Azad Marzabadi &amp; Zadeh 2014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11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War Victims with PTSD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 Training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Clinically significant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↑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QOL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7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Rosen et al., 2018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17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Women with Breast Cancer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 App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 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↑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QOL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90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II: Quantitative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Bormann et al., 2015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18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 with PTSD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Mantram Repetition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↓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symptoms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06" name="Google Shape;906;p33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4009" y="1395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5"/>
          <p:cNvSpPr txBox="1">
            <a:spLocks noGrp="1"/>
          </p:cNvSpPr>
          <p:nvPr>
            <p:ph type="title"/>
          </p:nvPr>
        </p:nvSpPr>
        <p:spPr>
          <a:xfrm>
            <a:off x="457200" y="339283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3: Coping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(n = 12)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914" name="Google Shape;914;p35"/>
          <p:cNvGraphicFramePr/>
          <p:nvPr/>
        </p:nvGraphicFramePr>
        <p:xfrm>
          <a:off x="563425" y="1062800"/>
          <a:ext cx="8123375" cy="3401268"/>
        </p:xfrm>
        <a:graphic>
          <a:graphicData uri="http://schemas.openxmlformats.org/drawingml/2006/table">
            <a:tbl>
              <a:tblPr>
                <a:noFill/>
                <a:tableStyleId>{8880403C-E943-4EC8-A668-73F549B75C02}</a:tableStyleId>
              </a:tblPr>
              <a:tblGrid>
                <a:gridCol w="116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7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2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Authors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Intervention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Results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35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II: Quantitative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Kang et al., 2018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19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 with PTSD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Transcendental Meditation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 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↓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depressive symptoms 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Mennin et al., 2015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Individuals with Generalized Anxiety Disorder and Depression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Emotional Regulations Therapy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 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↓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symptoms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0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III: Mixed Methods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Atreya et al., 2018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Colorectal Cancer Patients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Audio-Based Mindfulness 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Statistically significant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↑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physical and mental symptoms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15" name="Google Shape;915;p35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de 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7984" y="1209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37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3: Coping</a:t>
            </a:r>
            <a:r>
              <a:rPr lang="en-U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(n = 12)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923" name="Google Shape;923;p37"/>
          <p:cNvGraphicFramePr/>
          <p:nvPr/>
        </p:nvGraphicFramePr>
        <p:xfrm>
          <a:off x="457188" y="1098750"/>
          <a:ext cx="8229625" cy="3667990"/>
        </p:xfrm>
        <a:graphic>
          <a:graphicData uri="http://schemas.openxmlformats.org/drawingml/2006/table">
            <a:tbl>
              <a:tblPr>
                <a:noFill/>
                <a:tableStyleId>{8880403C-E943-4EC8-A668-73F549B75C02}</a:tableStyleId>
              </a:tblPr>
              <a:tblGrid>
                <a:gridCol w="125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4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Authors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Intervention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Results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75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III: Quantitative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Buttner et al., 2015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21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Veterans with PTSD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Mantram Repetition Program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Clinically significant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↓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symptom severity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40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III: Qualitative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Siemon et al., 2013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27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Women over 50 with HIV 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/>
                      </a:r>
                      <a:b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Spiritual and Religious Activity: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Prayer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Worship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Going to church</a:t>
                      </a:r>
                      <a:b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Volunteering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Caring for others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Social support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⇄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dealing with HIV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7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Sleight, 2017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28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Low-Income Latina Breast Cancer Survivors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Clinically significant influences on well-being 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↑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religious and spiritual activity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↑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service to others 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↑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regular routine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24" name="Google Shape;924;p37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9322" y="148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9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Theme 3: Coping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(n = 12)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932" name="Google Shape;932;p39"/>
          <p:cNvGraphicFramePr/>
          <p:nvPr/>
        </p:nvGraphicFramePr>
        <p:xfrm>
          <a:off x="457225" y="1121375"/>
          <a:ext cx="8229625" cy="3503375"/>
        </p:xfrm>
        <a:graphic>
          <a:graphicData uri="http://schemas.openxmlformats.org/drawingml/2006/table">
            <a:tbl>
              <a:tblPr>
                <a:noFill/>
                <a:tableStyleId>{8880403C-E943-4EC8-A668-73F549B75C02}</a:tableStyleId>
              </a:tblPr>
              <a:tblGrid>
                <a:gridCol w="119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7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7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Authors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Intervention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Results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675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Level IV: Qualitative</a:t>
                      </a:r>
                      <a:endParaRPr sz="1400" b="1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6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Boland et al., 2019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Cancer Survivors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OptiMal Program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↑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self-management skills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Cooper, J., 2014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Adults with Cancer Diagnosis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Relaxation Program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↑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taking back control 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6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McCall et al., 2015</a:t>
                      </a:r>
                      <a:r>
                        <a:rPr lang="en-US" sz="1400" u="none" strike="noStrike" cap="none" baseline="30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25</a:t>
                      </a:r>
                      <a:endParaRPr sz="1400" u="none" strike="noStrike" cap="none" baseline="30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Adults Cancer Patients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Yoga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Clinically significant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Roboto"/>
                        <a:buChar char="↑"/>
                      </a:pPr>
                      <a:r>
                        <a:rPr lang="en-US" sz="14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personal empowerment</a:t>
                      </a:r>
                      <a:endParaRPr sz="14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3" name="Google Shape;933;p39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7983" y="102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fd6f960eb_0_1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Theme 3: Coping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(n = 12)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941" name="Google Shape;941;g8fd6f960eb_0_1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2" name="Google Shape;942;g8fd6f960eb_0_1"/>
          <p:cNvGrpSpPr/>
          <p:nvPr/>
        </p:nvGrpSpPr>
        <p:grpSpPr>
          <a:xfrm>
            <a:off x="2874229" y="1715458"/>
            <a:ext cx="3395542" cy="790413"/>
            <a:chOff x="4724550" y="1560375"/>
            <a:chExt cx="3266200" cy="1041525"/>
          </a:xfrm>
        </p:grpSpPr>
        <p:sp>
          <p:nvSpPr>
            <p:cNvPr id="943" name="Google Shape;943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g8fd6f960eb_0_1"/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g8fd6f960eb_0_1"/>
            <p:cNvSpPr/>
            <p:nvPr/>
          </p:nvSpPr>
          <p:spPr>
            <a:xfrm>
              <a:off x="4724550" y="1560375"/>
              <a:ext cx="3266200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47" name="Google Shape;947;g8fd6f960eb_0_1"/>
            <p:cNvGrpSpPr/>
            <p:nvPr/>
          </p:nvGrpSpPr>
          <p:grpSpPr>
            <a:xfrm>
              <a:off x="5185496" y="1775313"/>
              <a:ext cx="2498963" cy="623999"/>
              <a:chOff x="4022367" y="3670651"/>
              <a:chExt cx="4411233" cy="623999"/>
            </a:xfrm>
          </p:grpSpPr>
          <p:sp>
            <p:nvSpPr>
              <p:cNvPr id="948" name="Google Shape;948;g8fd6f960eb_0_1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49" name="Google Shape;949;g8fd6f960eb_0_1"/>
              <p:cNvSpPr txBox="1"/>
              <p:nvPr/>
            </p:nvSpPr>
            <p:spPr>
              <a:xfrm>
                <a:off x="4022367" y="3670651"/>
                <a:ext cx="4092900" cy="59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900"/>
                  <a:buFont typeface="Arial"/>
                  <a:buNone/>
                </a:pPr>
                <a:r>
                  <a:rPr lang="en-US" sz="2900" b="0" i="0" u="none" strike="noStrike" cap="none">
                    <a:solidFill>
                      <a:srgbClr val="4343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Interventions</a:t>
                </a:r>
                <a:endParaRPr sz="2700" b="0" i="0" u="none" strike="noStrike" cap="none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950" name="Google Shape;950;g8fd6f960eb_0_1"/>
          <p:cNvGrpSpPr/>
          <p:nvPr/>
        </p:nvGrpSpPr>
        <p:grpSpPr>
          <a:xfrm>
            <a:off x="1573225" y="2721820"/>
            <a:ext cx="2265436" cy="790413"/>
            <a:chOff x="4724550" y="1560375"/>
            <a:chExt cx="3266200" cy="1041525"/>
          </a:xfrm>
        </p:grpSpPr>
        <p:sp>
          <p:nvSpPr>
            <p:cNvPr id="951" name="Google Shape;951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g8fd6f960eb_0_1"/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g8fd6f960eb_0_1"/>
            <p:cNvSpPr/>
            <p:nvPr/>
          </p:nvSpPr>
          <p:spPr>
            <a:xfrm>
              <a:off x="4724550" y="1560375"/>
              <a:ext cx="3266200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5" name="Google Shape;955;g8fd6f960eb_0_1"/>
            <p:cNvGrpSpPr/>
            <p:nvPr/>
          </p:nvGrpSpPr>
          <p:grpSpPr>
            <a:xfrm>
              <a:off x="5185496" y="1775313"/>
              <a:ext cx="2498963" cy="623999"/>
              <a:chOff x="4022367" y="3670651"/>
              <a:chExt cx="4411233" cy="623999"/>
            </a:xfrm>
          </p:grpSpPr>
          <p:sp>
            <p:nvSpPr>
              <p:cNvPr id="956" name="Google Shape;956;g8fd6f960eb_0_1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57" name="Google Shape;957;g8fd6f960eb_0_1"/>
              <p:cNvSpPr txBox="1"/>
              <p:nvPr/>
            </p:nvSpPr>
            <p:spPr>
              <a:xfrm>
                <a:off x="4022367" y="3670651"/>
                <a:ext cx="4092900" cy="5982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lang="en-US" sz="1900" b="0" i="0" u="none" strike="noStrike" cap="none">
                    <a:solidFill>
                      <a:srgbClr val="4343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Mindfulness</a:t>
                </a:r>
                <a:endParaRPr sz="1700" b="0" i="0" u="none" strike="noStrike" cap="none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958" name="Google Shape;958;g8fd6f960eb_0_1"/>
          <p:cNvGrpSpPr/>
          <p:nvPr/>
        </p:nvGrpSpPr>
        <p:grpSpPr>
          <a:xfrm>
            <a:off x="5411850" y="2721820"/>
            <a:ext cx="2265436" cy="790413"/>
            <a:chOff x="4724550" y="1560375"/>
            <a:chExt cx="3266200" cy="1041525"/>
          </a:xfrm>
        </p:grpSpPr>
        <p:sp>
          <p:nvSpPr>
            <p:cNvPr id="959" name="Google Shape;959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g8fd6f960eb_0_1"/>
            <p:cNvSpPr/>
            <p:nvPr/>
          </p:nvSpPr>
          <p:spPr>
            <a:xfrm>
              <a:off x="4800111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g8fd6f960eb_0_1"/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g8fd6f960eb_0_1"/>
            <p:cNvSpPr/>
            <p:nvPr/>
          </p:nvSpPr>
          <p:spPr>
            <a:xfrm>
              <a:off x="4724550" y="1560375"/>
              <a:ext cx="3266200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3" name="Google Shape;963;g8fd6f960eb_0_1"/>
            <p:cNvGrpSpPr/>
            <p:nvPr/>
          </p:nvGrpSpPr>
          <p:grpSpPr>
            <a:xfrm>
              <a:off x="5185496" y="1775313"/>
              <a:ext cx="2498963" cy="623999"/>
              <a:chOff x="4022367" y="3670651"/>
              <a:chExt cx="4411233" cy="623999"/>
            </a:xfrm>
          </p:grpSpPr>
          <p:sp>
            <p:nvSpPr>
              <p:cNvPr id="964" name="Google Shape;964;g8fd6f960eb_0_1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65" name="Google Shape;965;g8fd6f960eb_0_1"/>
              <p:cNvSpPr txBox="1"/>
              <p:nvPr/>
            </p:nvSpPr>
            <p:spPr>
              <a:xfrm>
                <a:off x="4022367" y="3670651"/>
                <a:ext cx="4092900" cy="5982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lang="en-US" sz="1900" b="0" i="0" u="none" strike="noStrike" cap="none">
                    <a:solidFill>
                      <a:srgbClr val="4343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Meditation</a:t>
                </a:r>
                <a:endParaRPr sz="1700" b="0" i="0" u="none" strike="noStrike" cap="none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966" name="Google Shape;966;g8fd6f960eb_0_1"/>
          <p:cNvGrpSpPr/>
          <p:nvPr/>
        </p:nvGrpSpPr>
        <p:grpSpPr>
          <a:xfrm>
            <a:off x="5411850" y="3689158"/>
            <a:ext cx="2265436" cy="790413"/>
            <a:chOff x="4724550" y="1560375"/>
            <a:chExt cx="3266200" cy="1041525"/>
          </a:xfrm>
        </p:grpSpPr>
        <p:sp>
          <p:nvSpPr>
            <p:cNvPr id="967" name="Google Shape;967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g8fd6f960eb_0_1"/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g8fd6f960eb_0_1"/>
            <p:cNvSpPr/>
            <p:nvPr/>
          </p:nvSpPr>
          <p:spPr>
            <a:xfrm>
              <a:off x="4724550" y="1560375"/>
              <a:ext cx="3266200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1" name="Google Shape;971;g8fd6f960eb_0_1"/>
            <p:cNvGrpSpPr/>
            <p:nvPr/>
          </p:nvGrpSpPr>
          <p:grpSpPr>
            <a:xfrm>
              <a:off x="5185496" y="1775313"/>
              <a:ext cx="2498963" cy="623999"/>
              <a:chOff x="4022367" y="3670651"/>
              <a:chExt cx="4411233" cy="623999"/>
            </a:xfrm>
          </p:grpSpPr>
          <p:sp>
            <p:nvSpPr>
              <p:cNvPr id="972" name="Google Shape;972;g8fd6f960eb_0_1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73" name="Google Shape;973;g8fd6f960eb_0_1"/>
              <p:cNvSpPr txBox="1"/>
              <p:nvPr/>
            </p:nvSpPr>
            <p:spPr>
              <a:xfrm>
                <a:off x="4022367" y="3670651"/>
                <a:ext cx="4092900" cy="5982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lang="en-US" sz="1900" b="0" i="0" u="none" strike="noStrike" cap="none">
                    <a:solidFill>
                      <a:srgbClr val="4343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Mantram Repetition</a:t>
                </a:r>
                <a:endParaRPr sz="1700" b="0" i="0" u="none" strike="noStrike" cap="none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974" name="Google Shape;974;g8fd6f960eb_0_1"/>
          <p:cNvGrpSpPr/>
          <p:nvPr/>
        </p:nvGrpSpPr>
        <p:grpSpPr>
          <a:xfrm>
            <a:off x="1573213" y="3689158"/>
            <a:ext cx="2265436" cy="790413"/>
            <a:chOff x="4724550" y="1560375"/>
            <a:chExt cx="3266200" cy="1041525"/>
          </a:xfrm>
        </p:grpSpPr>
        <p:sp>
          <p:nvSpPr>
            <p:cNvPr id="975" name="Google Shape;975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g8fd6f960eb_0_1"/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g8fd6f960eb_0_1"/>
            <p:cNvSpPr/>
            <p:nvPr/>
          </p:nvSpPr>
          <p:spPr>
            <a:xfrm>
              <a:off x="4724550" y="1560375"/>
              <a:ext cx="3266200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9" name="Google Shape;979;g8fd6f960eb_0_1"/>
            <p:cNvGrpSpPr/>
            <p:nvPr/>
          </p:nvGrpSpPr>
          <p:grpSpPr>
            <a:xfrm>
              <a:off x="5185496" y="1775313"/>
              <a:ext cx="2498963" cy="623999"/>
              <a:chOff x="4022367" y="3670651"/>
              <a:chExt cx="4411233" cy="623999"/>
            </a:xfrm>
          </p:grpSpPr>
          <p:sp>
            <p:nvSpPr>
              <p:cNvPr id="980" name="Google Shape;980;g8fd6f960eb_0_1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81" name="Google Shape;981;g8fd6f960eb_0_1"/>
              <p:cNvSpPr txBox="1"/>
              <p:nvPr/>
            </p:nvSpPr>
            <p:spPr>
              <a:xfrm>
                <a:off x="4022367" y="3670651"/>
                <a:ext cx="4092900" cy="5982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lang="en-US" sz="1900" b="0" i="0" u="none" strike="noStrike" cap="none">
                    <a:solidFill>
                      <a:srgbClr val="4343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Yoga</a:t>
                </a:r>
                <a:endParaRPr sz="1700" b="0" i="0" u="none" strike="noStrike" cap="none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982" name="Google Shape;982;g8fd6f960eb_0_1"/>
          <p:cNvGrpSpPr/>
          <p:nvPr/>
        </p:nvGrpSpPr>
        <p:grpSpPr>
          <a:xfrm>
            <a:off x="800024" y="1497144"/>
            <a:ext cx="7543942" cy="3239768"/>
            <a:chOff x="4724550" y="1560375"/>
            <a:chExt cx="3266200" cy="1041525"/>
          </a:xfrm>
        </p:grpSpPr>
        <p:sp>
          <p:nvSpPr>
            <p:cNvPr id="983" name="Google Shape;983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g8fd6f960eb_0_1"/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g8fd6f960eb_0_1"/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g8fd6f960eb_0_1"/>
            <p:cNvSpPr/>
            <p:nvPr/>
          </p:nvSpPr>
          <p:spPr>
            <a:xfrm>
              <a:off x="4724550" y="1560375"/>
              <a:ext cx="3266200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7" name="Google Shape;987;g8fd6f960eb_0_1"/>
            <p:cNvGrpSpPr/>
            <p:nvPr/>
          </p:nvGrpSpPr>
          <p:grpSpPr>
            <a:xfrm>
              <a:off x="5185496" y="1775313"/>
              <a:ext cx="2498963" cy="623999"/>
              <a:chOff x="4022367" y="3670651"/>
              <a:chExt cx="4411233" cy="623999"/>
            </a:xfrm>
          </p:grpSpPr>
          <p:sp>
            <p:nvSpPr>
              <p:cNvPr id="988" name="Google Shape;988;g8fd6f960eb_0_1"/>
              <p:cNvSpPr txBox="1"/>
              <p:nvPr/>
            </p:nvSpPr>
            <p:spPr>
              <a:xfrm>
                <a:off x="5222700" y="3928950"/>
                <a:ext cx="3210900" cy="3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89" name="Google Shape;989;g8fd6f960eb_0_1"/>
              <p:cNvSpPr txBox="1"/>
              <p:nvPr/>
            </p:nvSpPr>
            <p:spPr>
              <a:xfrm>
                <a:off x="4022367" y="3670651"/>
                <a:ext cx="4092900" cy="598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0"/>
                  <a:buFont typeface="Arial"/>
                  <a:buNone/>
                </a:pPr>
                <a:r>
                  <a:rPr lang="en-US" sz="5000" b="0" i="0" u="none" strike="noStrike" cap="none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Control</a:t>
                </a:r>
                <a:endParaRPr sz="50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sp>
        <p:nvSpPr>
          <p:cNvPr id="990" name="Google Shape;990;g8fd6f960eb_0_1"/>
          <p:cNvSpPr txBox="1"/>
          <p:nvPr/>
        </p:nvSpPr>
        <p:spPr>
          <a:xfrm>
            <a:off x="457200" y="1002825"/>
            <a:ext cx="82296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There is </a:t>
            </a:r>
            <a:r>
              <a:rPr lang="en-US" sz="1800" b="1" i="0" u="sng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strong evidence</a:t>
            </a:r>
            <a:r>
              <a:rPr lang="en-US" sz="1800" b="1" i="0" u="none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that positive coping increases QOL and spiritual well-being</a:t>
            </a:r>
            <a:r>
              <a:rPr lang="en-US" sz="1400" b="1" i="0" u="sng" strike="noStrike" cap="non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1400" b="0" i="0" u="none" strike="noStrike" cap="none">
              <a:solidFill>
                <a:srgbClr val="43434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" name="slide 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949" y="1115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0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Summary of Findings</a:t>
            </a:r>
            <a:endParaRPr>
              <a:solidFill>
                <a:srgbClr val="434343"/>
              </a:solidFill>
            </a:endParaRPr>
          </a:p>
        </p:txBody>
      </p:sp>
      <p:graphicFrame>
        <p:nvGraphicFramePr>
          <p:cNvPr id="997" name="Google Shape;997;p40"/>
          <p:cNvGraphicFramePr/>
          <p:nvPr/>
        </p:nvGraphicFramePr>
        <p:xfrm>
          <a:off x="882463" y="1308513"/>
          <a:ext cx="7635925" cy="2976950"/>
        </p:xfrm>
        <a:graphic>
          <a:graphicData uri="http://schemas.openxmlformats.org/drawingml/2006/table">
            <a:tbl>
              <a:tblPr>
                <a:noFill/>
                <a:tableStyleId>{C4CD342F-EE42-4442-B384-6CCBB288FA52}</a:tableStyleId>
              </a:tblPr>
              <a:tblGrid>
                <a:gridCol w="376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700" u="none" strike="noStrike" cap="none">
                          <a:solidFill>
                            <a:srgbClr val="434343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Identified Themes</a:t>
                      </a:r>
                      <a:endParaRPr sz="2700" u="none" strike="noStrike" cap="none">
                        <a:solidFill>
                          <a:srgbClr val="434343"/>
                        </a:solidFill>
                        <a:latin typeface="Staatliches"/>
                        <a:ea typeface="Staatliches"/>
                        <a:cs typeface="Staatliches"/>
                        <a:sym typeface="Staatliches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700" u="none" strike="noStrike" cap="none">
                          <a:solidFill>
                            <a:srgbClr val="434343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Level of evidence</a:t>
                      </a:r>
                      <a:r>
                        <a:rPr lang="en-US" sz="2700" u="none" strike="noStrike" cap="none" baseline="30000">
                          <a:solidFill>
                            <a:srgbClr val="434343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32</a:t>
                      </a:r>
                      <a:endParaRPr sz="2700" u="none" strike="noStrike" cap="none" baseline="30000">
                        <a:solidFill>
                          <a:srgbClr val="434343"/>
                        </a:solidFill>
                        <a:latin typeface="Staatliches"/>
                        <a:ea typeface="Staatliches"/>
                        <a:cs typeface="Staatliches"/>
                        <a:sym typeface="Staatliches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Occupational Engagement </a:t>
                      </a:r>
                      <a:endParaRPr sz="24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Moderate</a:t>
                      </a:r>
                      <a:endParaRPr sz="24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Connectedness</a:t>
                      </a:r>
                      <a:endParaRPr sz="24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Strong</a:t>
                      </a:r>
                      <a:endParaRPr sz="24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Coping</a:t>
                      </a:r>
                      <a:endParaRPr sz="24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Strong</a:t>
                      </a:r>
                      <a:endParaRPr sz="24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98" name="Google Shape;998;p40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47 J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8653" y="1209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9005e74667_8_3"/>
          <p:cNvSpPr txBox="1">
            <a:spLocks noGrp="1"/>
          </p:cNvSpPr>
          <p:nvPr>
            <p:ph type="title"/>
          </p:nvPr>
        </p:nvSpPr>
        <p:spPr>
          <a:xfrm>
            <a:off x="536025" y="307383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PICO question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006" name="Google Shape;1006;g9005e74667_8_3"/>
          <p:cNvSpPr txBox="1"/>
          <p:nvPr/>
        </p:nvSpPr>
        <p:spPr>
          <a:xfrm>
            <a:off x="536025" y="935175"/>
            <a:ext cx="8028600" cy="3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3434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7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How does incorporating spirituality within the OT process impact well-being/QOL for individuals who have experienced life-altering conditions or diagnoses?</a:t>
            </a:r>
            <a:endParaRPr sz="17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07" name="Google Shape;1007;g9005e74667_8_3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48 J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1331" y="1395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8fd6f960eb_0_78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Answer To pico question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015" name="Google Shape;1015;g8fd6f960eb_0_78"/>
          <p:cNvSpPr txBox="1">
            <a:spLocks noGrp="1"/>
          </p:cNvSpPr>
          <p:nvPr>
            <p:ph type="body" idx="1"/>
          </p:nvPr>
        </p:nvSpPr>
        <p:spPr>
          <a:xfrm>
            <a:off x="457200" y="1309688"/>
            <a:ext cx="8229600" cy="31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There are many </a:t>
            </a:r>
            <a:r>
              <a:rPr lang="en-US" sz="1800" b="1">
                <a:latin typeface="Roboto Condensed"/>
                <a:ea typeface="Roboto Condensed"/>
                <a:cs typeface="Roboto Condensed"/>
                <a:sym typeface="Roboto Condensed"/>
              </a:rPr>
              <a:t>spiritually-based evaluations</a:t>
            </a:r>
            <a:r>
              <a:rPr lang="en-US" sz="1800"/>
              <a:t> which help to identify the need an individual may have for spiritually-based interventions</a:t>
            </a:r>
            <a:endParaRPr sz="1800" baseline="30000"/>
          </a:p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>
                <a:latin typeface="Roboto Condensed"/>
                <a:ea typeface="Roboto Condensed"/>
                <a:cs typeface="Roboto Condensed"/>
                <a:sym typeface="Roboto Condensed"/>
              </a:rPr>
              <a:t>Spiritually-based interventions</a:t>
            </a:r>
            <a:r>
              <a:rPr lang="en-US" sz="1800"/>
              <a:t> for our population (PTSD, cancer, HIV, SCI, GAD) increased </a:t>
            </a:r>
            <a:r>
              <a:rPr lang="en-US" sz="1800" b="1">
                <a:latin typeface="Roboto Condensed"/>
                <a:ea typeface="Roboto Condensed"/>
                <a:cs typeface="Roboto Condensed"/>
                <a:sym typeface="Roboto Condensed"/>
              </a:rPr>
              <a:t>quality of life</a:t>
            </a:r>
            <a:r>
              <a:rPr lang="en-US" sz="1800"/>
              <a:t> by utilizing these </a:t>
            </a:r>
            <a:r>
              <a:rPr lang="en-US" sz="1800" b="1">
                <a:latin typeface="Roboto Condensed"/>
                <a:ea typeface="Roboto Condensed"/>
                <a:cs typeface="Roboto Condensed"/>
                <a:sym typeface="Roboto Condensed"/>
              </a:rPr>
              <a:t>spiritual-based</a:t>
            </a:r>
            <a:r>
              <a:rPr lang="en-US" sz="1800"/>
              <a:t> themes:</a:t>
            </a:r>
            <a:endParaRPr sz="1800"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Char char="○"/>
            </a:pPr>
            <a:r>
              <a:rPr lang="en-US" sz="1800" b="1">
                <a:latin typeface="Roboto Condensed"/>
                <a:ea typeface="Roboto Condensed"/>
                <a:cs typeface="Roboto Condensed"/>
                <a:sym typeface="Roboto Condensed"/>
              </a:rPr>
              <a:t>Occupational Engagement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Char char="○"/>
            </a:pPr>
            <a:r>
              <a:rPr lang="en-US" sz="1800" b="1">
                <a:latin typeface="Roboto Condensed"/>
                <a:ea typeface="Roboto Condensed"/>
                <a:cs typeface="Roboto Condensed"/>
                <a:sym typeface="Roboto Condensed"/>
              </a:rPr>
              <a:t>Connectedness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Char char="○"/>
            </a:pPr>
            <a:r>
              <a:rPr lang="en-US" sz="1800" b="1">
                <a:latin typeface="Roboto Condensed"/>
                <a:ea typeface="Roboto Condensed"/>
                <a:cs typeface="Roboto Condensed"/>
                <a:sym typeface="Roboto Condensed"/>
              </a:rPr>
              <a:t>Coping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016" name="Google Shape;1016;g8fd6f960eb_0_78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49 J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1331" y="1209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44"/>
          <p:cNvSpPr/>
          <p:nvPr/>
        </p:nvSpPr>
        <p:spPr>
          <a:xfrm>
            <a:off x="2560678" y="639909"/>
            <a:ext cx="4022641" cy="3863686"/>
          </a:xfrm>
          <a:custGeom>
            <a:avLst/>
            <a:gdLst/>
            <a:ahLst/>
            <a:cxnLst/>
            <a:rect l="l" t="t" r="r" b="b"/>
            <a:pathLst>
              <a:path w="36744" h="27981" extrusionOk="0">
                <a:moveTo>
                  <a:pt x="8847" y="1"/>
                </a:moveTo>
                <a:cubicBezTo>
                  <a:pt x="3966" y="1"/>
                  <a:pt x="1" y="3965"/>
                  <a:pt x="1" y="8847"/>
                </a:cubicBezTo>
                <a:lnTo>
                  <a:pt x="1" y="27980"/>
                </a:lnTo>
                <a:lnTo>
                  <a:pt x="27897" y="27980"/>
                </a:lnTo>
                <a:cubicBezTo>
                  <a:pt x="32791" y="27980"/>
                  <a:pt x="36744" y="24027"/>
                  <a:pt x="36744" y="19134"/>
                </a:cubicBezTo>
                <a:lnTo>
                  <a:pt x="36744" y="8847"/>
                </a:lnTo>
                <a:cubicBezTo>
                  <a:pt x="36744" y="3965"/>
                  <a:pt x="32791" y="1"/>
                  <a:pt x="27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71450" dist="133350" dir="7860000" algn="bl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STRENGTHS</a:t>
            </a:r>
            <a:endParaRPr sz="42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&amp;</a:t>
            </a:r>
            <a:endParaRPr sz="42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LIMITATIONS</a:t>
            </a:r>
            <a:endParaRPr sz="42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024" name="Google Shape;1024;p44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9992" y="1209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1" name="Google Shape;1031;p43"/>
          <p:cNvGraphicFramePr/>
          <p:nvPr/>
        </p:nvGraphicFramePr>
        <p:xfrm>
          <a:off x="822063" y="550575"/>
          <a:ext cx="7499875" cy="4038540"/>
        </p:xfrm>
        <a:graphic>
          <a:graphicData uri="http://schemas.openxmlformats.org/drawingml/2006/table">
            <a:tbl>
              <a:tblPr>
                <a:noFill/>
                <a:tableStyleId>{C4CD342F-EE42-4442-B384-6CCBB288FA52}</a:tableStyleId>
              </a:tblPr>
              <a:tblGrid>
                <a:gridCol w="198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42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Strengths</a:t>
                      </a:r>
                      <a:endParaRPr sz="2000" b="1" u="none" strike="noStrike" cap="none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lt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Limitations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325">
                <a:tc gridSpan="2">
                  <a:txBody>
                    <a:bodyPr/>
                    <a:lstStyle/>
                    <a:p>
                      <a:pPr marL="457200" marR="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900"/>
                        <a:buFont typeface="Roboto Condensed Light"/>
                        <a:buChar char="●"/>
                      </a:pPr>
                      <a:r>
                        <a:rPr lang="en-US" sz="19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Large geographical study</a:t>
                      </a:r>
                      <a:endParaRPr sz="19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49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900"/>
                        <a:buFont typeface="Roboto Condensed Light"/>
                        <a:buChar char="●"/>
                      </a:pPr>
                      <a:r>
                        <a:rPr lang="en-US" sz="19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Clients reported positive outcomes and satisfaction with interventions</a:t>
                      </a:r>
                      <a:endParaRPr sz="19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49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900"/>
                        <a:buFont typeface="Roboto Condensed Light"/>
                        <a:buChar char="●"/>
                      </a:pPr>
                      <a:r>
                        <a:rPr lang="en-US" sz="19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Majority of studies were clinically and/or statistically significant</a:t>
                      </a:r>
                      <a:endParaRPr sz="19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49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900"/>
                        <a:buFont typeface="Roboto Condensed Light"/>
                        <a:buChar char="●"/>
                      </a:pPr>
                      <a:r>
                        <a:rPr lang="en-US" sz="19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Studies used standardized assessments</a:t>
                      </a:r>
                      <a:endParaRPr sz="19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>
                        <a:alpha val="2352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chemeClr val="lt1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Only cross-sectional studies performed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Small sample size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Populations missing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Primary use of patient reports limits strength of evidence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Minimal follow-up or record of maintenance of goals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700"/>
                        <a:buFont typeface="Roboto Condensed Light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434343"/>
                          </a:solidFill>
                          <a:latin typeface="Roboto Condensed Light"/>
                          <a:ea typeface="Roboto Condensed Light"/>
                          <a:cs typeface="Roboto Condensed Light"/>
                          <a:sym typeface="Roboto Condensed Light"/>
                        </a:rPr>
                        <a:t>Individuals with PTSD were limited to veterans and victims of war</a:t>
                      </a:r>
                      <a:endParaRPr sz="1700" u="none" strike="noStrike" cap="none">
                        <a:solidFill>
                          <a:srgbClr val="434343"/>
                        </a:solidFill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>
                        <a:solidFill>
                          <a:srgbClr val="434343"/>
                        </a:solidFill>
                        <a:highlight>
                          <a:srgbClr val="FFFF00"/>
                        </a:highlight>
                        <a:latin typeface="Roboto Condensed Light"/>
                        <a:ea typeface="Roboto Condensed Light"/>
                        <a:cs typeface="Roboto Condensed Light"/>
                        <a:sym typeface="Roboto Condensed Light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2" name="Google Shape;1032;p43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51 J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661" y="158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fc4661188_4_23"/>
          <p:cNvSpPr txBox="1">
            <a:spLocks noGrp="1"/>
          </p:cNvSpPr>
          <p:nvPr>
            <p:ph type="body" idx="1"/>
          </p:nvPr>
        </p:nvSpPr>
        <p:spPr>
          <a:xfrm>
            <a:off x="641500" y="1279925"/>
            <a:ext cx="81492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2000"/>
              <a:buFont typeface="Roboto Light"/>
              <a:buChar char="●"/>
            </a:pP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Professionals define spirituality differently and subjectively</a:t>
            </a:r>
            <a:endParaRPr sz="20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●"/>
            </a:pP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Defining spirituality as opposed to religion/religious beliefs</a:t>
            </a:r>
            <a:b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</a:br>
            <a:endParaRPr sz="20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●"/>
            </a:pP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There is a need for profound discussion about the </a:t>
            </a:r>
            <a:r>
              <a:rPr lang="en-US" sz="2000" i="1" dirty="0">
                <a:latin typeface="Roboto Light"/>
                <a:ea typeface="Roboto Light"/>
                <a:cs typeface="Roboto Light"/>
                <a:sym typeface="Roboto Light"/>
              </a:rPr>
              <a:t>‘what’, ‘how’</a:t>
            </a: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 and </a:t>
            </a:r>
            <a:r>
              <a:rPr lang="en-US" sz="2000" i="1" dirty="0">
                <a:latin typeface="Roboto Light"/>
                <a:ea typeface="Roboto Light"/>
                <a:cs typeface="Roboto Light"/>
                <a:sym typeface="Roboto Light"/>
              </a:rPr>
              <a:t>‘why’ </a:t>
            </a: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within the relationship between spirituality, occupation and occupational therapy</a:t>
            </a:r>
            <a:r>
              <a:rPr lang="en-US" sz="2000" baseline="30000" dirty="0">
                <a:latin typeface="Roboto Light"/>
                <a:ea typeface="Roboto Light"/>
                <a:cs typeface="Roboto Light"/>
                <a:sym typeface="Roboto Light"/>
              </a:rPr>
              <a:t>5</a:t>
            </a:r>
            <a:r>
              <a:rPr lang="en-US" sz="2000" dirty="0"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20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8fc4661188_4_23"/>
          <p:cNvSpPr txBox="1"/>
          <p:nvPr/>
        </p:nvSpPr>
        <p:spPr>
          <a:xfrm>
            <a:off x="7082008" y="4571825"/>
            <a:ext cx="18816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5. Wilding, 2002</a:t>
            </a:r>
            <a:endParaRPr sz="1300" b="0" i="0" u="none" strike="noStrike" cap="none" dirty="0">
              <a:solidFill>
                <a:schemeClr val="bg1"/>
              </a:solidFill>
              <a:highlight>
                <a:srgbClr val="F7F7F7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11E40"/>
              </a:solidFill>
              <a:highlight>
                <a:srgbClr val="F7F7F7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4" name="Google Shape;184;g8fc4661188_4_23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8fc4661188_4_23"/>
          <p:cNvSpPr txBox="1"/>
          <p:nvPr/>
        </p:nvSpPr>
        <p:spPr>
          <a:xfrm>
            <a:off x="607300" y="303800"/>
            <a:ext cx="82176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Barriers to Incorporating Spirituality into OT Practice </a:t>
            </a:r>
            <a:br>
              <a:rPr lang="en-US" sz="2800" b="1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</a:br>
            <a:endParaRPr sz="2800" b="1" i="0" u="none" strike="noStrike" cap="none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2" name="Slide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4008" y="130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9005e74667_0_7"/>
          <p:cNvSpPr/>
          <p:nvPr/>
        </p:nvSpPr>
        <p:spPr>
          <a:xfrm>
            <a:off x="2560678" y="639909"/>
            <a:ext cx="4022641" cy="3863686"/>
          </a:xfrm>
          <a:custGeom>
            <a:avLst/>
            <a:gdLst/>
            <a:ahLst/>
            <a:cxnLst/>
            <a:rect l="l" t="t" r="r" b="b"/>
            <a:pathLst>
              <a:path w="36744" h="27981" extrusionOk="0">
                <a:moveTo>
                  <a:pt x="8847" y="1"/>
                </a:moveTo>
                <a:cubicBezTo>
                  <a:pt x="3966" y="1"/>
                  <a:pt x="1" y="3965"/>
                  <a:pt x="1" y="8847"/>
                </a:cubicBezTo>
                <a:lnTo>
                  <a:pt x="1" y="27980"/>
                </a:lnTo>
                <a:lnTo>
                  <a:pt x="27897" y="27980"/>
                </a:lnTo>
                <a:cubicBezTo>
                  <a:pt x="32791" y="27980"/>
                  <a:pt x="36744" y="24027"/>
                  <a:pt x="36744" y="19134"/>
                </a:cubicBezTo>
                <a:lnTo>
                  <a:pt x="36744" y="8847"/>
                </a:lnTo>
                <a:cubicBezTo>
                  <a:pt x="36744" y="3965"/>
                  <a:pt x="32791" y="1"/>
                  <a:pt x="27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71450" dist="133350" dir="7860000" algn="bl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IMPLICATIONS</a:t>
            </a:r>
            <a:endParaRPr sz="40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040" name="Google Shape;1040;g9005e74667_0_7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52 J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9992" y="361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45"/>
          <p:cNvSpPr txBox="1">
            <a:spLocks noGrp="1"/>
          </p:cNvSpPr>
          <p:nvPr>
            <p:ph type="title"/>
          </p:nvPr>
        </p:nvSpPr>
        <p:spPr>
          <a:xfrm>
            <a:off x="457188" y="119983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Implications for Research and education</a:t>
            </a:r>
            <a:endParaRPr>
              <a:solidFill>
                <a:srgbClr val="434343"/>
              </a:solidFill>
            </a:endParaRPr>
          </a:p>
        </p:txBody>
      </p:sp>
      <p:graphicFrame>
        <p:nvGraphicFramePr>
          <p:cNvPr id="1047" name="Google Shape;1047;p45"/>
          <p:cNvGraphicFramePr/>
          <p:nvPr/>
        </p:nvGraphicFramePr>
        <p:xfrm>
          <a:off x="457200" y="896950"/>
          <a:ext cx="8229600" cy="3662600"/>
        </p:xfrm>
        <a:graphic>
          <a:graphicData uri="http://schemas.openxmlformats.org/drawingml/2006/table">
            <a:tbl>
              <a:tblPr>
                <a:noFill/>
                <a:tableStyleId>{C4CD342F-EE42-4442-B384-6CCBB288FA52}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2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Research</a:t>
                      </a:r>
                      <a:endParaRPr sz="2000" b="1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need for:</a:t>
                      </a:r>
                      <a:endParaRPr sz="2000" b="1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endParaRPr sz="2200" b="1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700"/>
                        <a:buFont typeface="Roboto"/>
                        <a:buChar char="●"/>
                      </a:pPr>
                      <a:r>
                        <a:rPr lang="en-US" sz="1700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Longitudinal studies</a:t>
                      </a:r>
                      <a:endParaRPr sz="1700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700"/>
                        <a:buFont typeface="Roboto"/>
                        <a:buChar char="●"/>
                      </a:pPr>
                      <a:r>
                        <a:rPr lang="en-US" sz="1700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Larger sample size</a:t>
                      </a:r>
                      <a:endParaRPr sz="1700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700"/>
                        <a:buFont typeface="Roboto"/>
                        <a:buChar char="●"/>
                      </a:pPr>
                      <a:r>
                        <a:rPr lang="en-US" sz="1700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Increased diversity</a:t>
                      </a:r>
                      <a:endParaRPr sz="1700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and representation in the literature </a:t>
                      </a:r>
                      <a:endParaRPr sz="1700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800"/>
                        <a:buFont typeface="Roboto"/>
                        <a:buChar char="●"/>
                      </a:pPr>
                      <a:r>
                        <a:rPr lang="en-US" sz="1800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Literature represented in OT practice </a:t>
                      </a:r>
                      <a:endParaRPr sz="1800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endParaRPr sz="2200" b="1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>
                        <a:alpha val="235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Education </a:t>
                      </a:r>
                      <a:endParaRPr sz="2000" b="1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need for:</a:t>
                      </a:r>
                      <a:endParaRPr sz="2000" b="1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endParaRPr sz="1700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36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700"/>
                        <a:buFont typeface="Roboto"/>
                        <a:buChar char="●"/>
                      </a:pPr>
                      <a:r>
                        <a:rPr lang="en-US" sz="1700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Adequate training</a:t>
                      </a:r>
                      <a:endParaRPr sz="1800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800"/>
                        <a:buFont typeface="Roboto"/>
                        <a:buChar char="●"/>
                      </a:pPr>
                      <a:r>
                        <a:rPr lang="en-US" sz="1800" u="none" strike="noStrike" cap="none" dirty="0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Shared knowledge regarding role of spirituality within the scope of OT</a:t>
                      </a:r>
                      <a:endParaRPr sz="1800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>
                        <a:alpha val="235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48" name="Google Shape;1048;p45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de 5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8694" y="1209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47"/>
          <p:cNvSpPr txBox="1">
            <a:spLocks noGrp="1"/>
          </p:cNvSpPr>
          <p:nvPr>
            <p:ph type="title"/>
          </p:nvPr>
        </p:nvSpPr>
        <p:spPr>
          <a:xfrm>
            <a:off x="457188" y="1041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Implications for OT practice </a:t>
            </a:r>
            <a:endParaRPr>
              <a:solidFill>
                <a:srgbClr val="434343"/>
              </a:solidFill>
            </a:endParaRPr>
          </a:p>
        </p:txBody>
      </p:sp>
      <p:graphicFrame>
        <p:nvGraphicFramePr>
          <p:cNvPr id="1055" name="Google Shape;1055;p47"/>
          <p:cNvGraphicFramePr/>
          <p:nvPr/>
        </p:nvGraphicFramePr>
        <p:xfrm>
          <a:off x="457200" y="1141000"/>
          <a:ext cx="8229600" cy="3430825"/>
        </p:xfrm>
        <a:graphic>
          <a:graphicData uri="http://schemas.openxmlformats.org/drawingml/2006/table">
            <a:tbl>
              <a:tblPr>
                <a:noFill/>
                <a:tableStyleId>{C4CD342F-EE42-4442-B384-6CCBB288FA52}</a:tableStyleId>
              </a:tblPr>
              <a:tblGrid>
                <a:gridCol w="28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0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Occupational Engagement</a:t>
                      </a:r>
                      <a:endParaRPr sz="2200" b="1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endParaRPr sz="2200" b="1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800"/>
                        <a:buFont typeface="Roboto"/>
                        <a:buChar char="●"/>
                      </a:pPr>
                      <a:r>
                        <a:rPr lang="en-US" sz="18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Volunteering</a:t>
                      </a:r>
                      <a:endParaRPr sz="18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800"/>
                        <a:buFont typeface="Roboto"/>
                        <a:buChar char="●"/>
                      </a:pPr>
                      <a:r>
                        <a:rPr lang="en-US" sz="18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Caring for Others</a:t>
                      </a:r>
                      <a:endParaRPr sz="18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800"/>
                        <a:buFont typeface="Roboto"/>
                        <a:buChar char="●"/>
                      </a:pPr>
                      <a:r>
                        <a:rPr lang="en-US" sz="18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Prayer/Worship</a:t>
                      </a:r>
                      <a:endParaRPr sz="18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800"/>
                        <a:buFont typeface="Roboto"/>
                        <a:buChar char="●"/>
                      </a:pPr>
                      <a:r>
                        <a:rPr lang="en-US" sz="18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Church/Spiritual Institution </a:t>
                      </a:r>
                      <a:endParaRPr sz="3600" b="1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>
                        <a:alpha val="235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Connectedness Interventions</a:t>
                      </a:r>
                      <a:br>
                        <a:rPr lang="en-US" sz="2200" b="1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endParaRPr sz="2200" b="1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700"/>
                        <a:buFont typeface="Roboto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ERT</a:t>
                      </a:r>
                      <a:endParaRPr sz="17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700"/>
                        <a:buFont typeface="Roboto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Mantram Repetition</a:t>
                      </a:r>
                      <a:endParaRPr sz="17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700"/>
                        <a:buFont typeface="Roboto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Mind-Body Bridging </a:t>
                      </a:r>
                      <a:endParaRPr sz="17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700"/>
                        <a:buFont typeface="Roboto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Mindfulness</a:t>
                      </a:r>
                      <a:endParaRPr sz="17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700"/>
                        <a:buFont typeface="Roboto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TM </a:t>
                      </a:r>
                      <a:endParaRPr sz="17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365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700"/>
                        <a:buFont typeface="Roboto"/>
                        <a:buChar char="●"/>
                      </a:pPr>
                      <a:r>
                        <a:rPr lang="en-US" sz="17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Yoga</a:t>
                      </a:r>
                      <a:endParaRPr sz="37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>
                        <a:alpha val="235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Coping </a:t>
                      </a:r>
                      <a:endParaRPr sz="2200" b="1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Strategies</a:t>
                      </a:r>
                      <a:endParaRPr sz="2200" b="1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49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900"/>
                        <a:buFont typeface="Roboto"/>
                        <a:buChar char="●"/>
                      </a:pPr>
                      <a:r>
                        <a:rPr lang="en-US" sz="19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Social Support</a:t>
                      </a:r>
                      <a:endParaRPr sz="2400" b="1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49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900"/>
                        <a:buFont typeface="Roboto"/>
                        <a:buChar char="●"/>
                      </a:pPr>
                      <a:r>
                        <a:rPr lang="en-US" sz="19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Goal Setting</a:t>
                      </a:r>
                      <a:endParaRPr sz="19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49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900"/>
                        <a:buFont typeface="Roboto"/>
                        <a:buChar char="●"/>
                      </a:pPr>
                      <a:r>
                        <a:rPr lang="en-US" sz="19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Self-Acceptance</a:t>
                      </a:r>
                      <a:endParaRPr sz="19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492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1E40"/>
                        </a:buClr>
                        <a:buSzPts val="1900"/>
                        <a:buFont typeface="Roboto"/>
                        <a:buChar char="●"/>
                      </a:pPr>
                      <a:r>
                        <a:rPr lang="en-US" sz="1900" u="none" strike="noStrike" cap="none">
                          <a:solidFill>
                            <a:srgbClr val="011E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Taking Back Control</a:t>
                      </a:r>
                      <a:endParaRPr sz="2200" b="1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endParaRPr sz="3600" u="none" strike="noStrike" cap="none">
                        <a:solidFill>
                          <a:srgbClr val="011E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69FB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>
                        <a:alpha val="235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56" name="Google Shape;1056;p47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de 5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1331" y="835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9005e74667_0_443"/>
          <p:cNvSpPr txBox="1">
            <a:spLocks noGrp="1"/>
          </p:cNvSpPr>
          <p:nvPr>
            <p:ph type="title"/>
          </p:nvPr>
        </p:nvSpPr>
        <p:spPr>
          <a:xfrm>
            <a:off x="457200" y="360233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Conclusion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064" name="Google Shape;1064;g9005e74667_0_443"/>
          <p:cNvSpPr/>
          <p:nvPr/>
        </p:nvSpPr>
        <p:spPr>
          <a:xfrm>
            <a:off x="289900" y="1238025"/>
            <a:ext cx="8341200" cy="333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●"/>
            </a:pP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Individualized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treatment plans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, beginning with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evaluation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through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intervention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and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discharge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should consider these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spiritually-based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ideas</a:t>
            </a:r>
            <a:endParaRPr sz="2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●"/>
            </a:pP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The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spiritual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dimension of a person may have an effect on an individual’s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needs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purpose, well-being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, as well as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quality of life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, falling within the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scope of OT practice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2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●"/>
            </a:pP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There is a moderate to strong relationship between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spiritual-based interventions</a:t>
            </a:r>
            <a:r>
              <a:rPr lang="en-US" sz="20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and increased </a:t>
            </a:r>
            <a:r>
              <a:rPr lang="en-US" sz="2000" b="1" i="0" u="none" strike="noStrike" cap="none">
                <a:solidFill>
                  <a:srgbClr val="006ACC"/>
                </a:solidFill>
                <a:latin typeface="Roboto"/>
                <a:ea typeface="Roboto"/>
                <a:cs typeface="Roboto"/>
                <a:sym typeface="Roboto"/>
              </a:rPr>
              <a:t>quality of life</a:t>
            </a:r>
            <a:endParaRPr sz="2000" b="1" i="0" u="none" strike="noStrike" cap="none">
              <a:solidFill>
                <a:srgbClr val="006AC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65" name="Google Shape;1065;g9005e74667_0_443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rack 5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6300" y="1209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49"/>
          <p:cNvSpPr txBox="1">
            <a:spLocks noGrp="1"/>
          </p:cNvSpPr>
          <p:nvPr>
            <p:ph type="title"/>
          </p:nvPr>
        </p:nvSpPr>
        <p:spPr>
          <a:xfrm>
            <a:off x="457200" y="1149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Appreciation &amp; Acknowledgement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072" name="Google Shape;1072;p49"/>
          <p:cNvSpPr/>
          <p:nvPr/>
        </p:nvSpPr>
        <p:spPr>
          <a:xfrm>
            <a:off x="462825" y="768400"/>
            <a:ext cx="8229600" cy="3918900"/>
          </a:xfrm>
          <a:prstGeom prst="doubleWave">
            <a:avLst>
              <a:gd name="adj1" fmla="val 6250"/>
              <a:gd name="adj2" fmla="val 0"/>
            </a:avLst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l="50000" t="50000" r="50000" b="50000"/>
            </a:path>
            <a:tileRect/>
          </a:gradFill>
          <a:ln w="2857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49"/>
          <p:cNvSpPr txBox="1">
            <a:spLocks noGrp="1"/>
          </p:cNvSpPr>
          <p:nvPr>
            <p:ph type="body" idx="1"/>
          </p:nvPr>
        </p:nvSpPr>
        <p:spPr>
          <a:xfrm>
            <a:off x="173400" y="1472125"/>
            <a:ext cx="8797200" cy="28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 b="1">
                <a:solidFill>
                  <a:srgbClr val="011E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 would like to thank:</a:t>
            </a:r>
            <a:endParaRPr sz="2200" b="1">
              <a:solidFill>
                <a:srgbClr val="011E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solidFill>
                  <a:srgbClr val="011E40"/>
                </a:solidFill>
              </a:rPr>
              <a:t>Gary Kaplan, MS, AHIP </a:t>
            </a:r>
            <a:endParaRPr sz="2200">
              <a:solidFill>
                <a:srgbClr val="011E4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solidFill>
                  <a:srgbClr val="011E40"/>
                </a:solidFill>
              </a:rPr>
              <a:t>Paul Hunter, MLIS</a:t>
            </a:r>
            <a:endParaRPr sz="2200">
              <a:solidFill>
                <a:srgbClr val="011E4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solidFill>
                  <a:srgbClr val="011E40"/>
                </a:solidFill>
              </a:rPr>
              <a:t>Maclain Capron</a:t>
            </a:r>
            <a:endParaRPr sz="2200">
              <a:solidFill>
                <a:srgbClr val="011E4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solidFill>
                  <a:srgbClr val="011E40"/>
                </a:solidFill>
              </a:rPr>
              <a:t>Rebecca Sinko, OTD, OTR/L</a:t>
            </a:r>
            <a:endParaRPr sz="2200">
              <a:solidFill>
                <a:srgbClr val="011E4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 b="1">
                <a:solidFill>
                  <a:srgbClr val="011E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special thank you to our faculty mentor:</a:t>
            </a:r>
            <a:endParaRPr sz="2200" b="1">
              <a:solidFill>
                <a:srgbClr val="011E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solidFill>
                  <a:srgbClr val="011E40"/>
                </a:solidFill>
              </a:rPr>
              <a:t>Eileen Adel Herge, OTD, OTR/L, FAOTA</a:t>
            </a:r>
            <a:endParaRPr sz="2200">
              <a:solidFill>
                <a:srgbClr val="011E40"/>
              </a:solidFill>
            </a:endParaRPr>
          </a:p>
          <a:p>
            <a:pPr marL="9144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074" name="Google Shape;1074;p49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5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7625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8fd6f960eb_3_43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Outcome Measures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082" name="Google Shape;1082;g8fd6f960eb_3_43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83" name="Google Shape;1083;g8fd6f960eb_3_43"/>
          <p:cNvGraphicFramePr/>
          <p:nvPr/>
        </p:nvGraphicFramePr>
        <p:xfrm>
          <a:off x="457200" y="1227550"/>
          <a:ext cx="8229600" cy="3230760"/>
        </p:xfrm>
        <a:graphic>
          <a:graphicData uri="http://schemas.openxmlformats.org/drawingml/2006/table">
            <a:tbl>
              <a:tblPr>
                <a:noFill/>
                <a:tableStyleId>{C4CD342F-EE42-4442-B384-6CCBB288FA52}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Quality of Life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Distress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PTSD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Mindfulness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CARES, FACT-G, FACT-B, MANSA, MOS-SF36, NCCN Distress Thermometer, NIH PROMIS, PAWB, </a:t>
                      </a:r>
                      <a:r>
                        <a:rPr lang="en-US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PROMIS-29, </a:t>
                      </a:r>
                      <a:r>
                        <a:rPr lang="en-US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PROMIS-Alcohol Use, QOLI, SDS, SF-12, SF-36, SSR, WHOQOL-BREF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BDI-II, CES-D, CFQ, DASS, GSI-BSI-18, MASQ, MFI, PHQ-15 (somatic), PHQ-9 (depressive), PSWQ, STAI-7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CAPS, Mississippi Scale for PTSD, PCL, PTGI, SCL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AASP, EQ, FFMQ-SF , MAAS, SBC, SCS-SF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Spirituality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Emotions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Coping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Sleep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"Are You at Peace?", FACIT-12 Sp, Religious Problem-Solving Scale, Religiousness Scale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AIM, Block and Block, DERS, EEP, ERQ, PANAS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AAQ-II, Brief Religious Coping Scale, COPE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MOS-SS, PSQI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SLides 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8653" y="1115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8fda76bd11_0_32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Contact info </a:t>
            </a:r>
            <a:endParaRPr>
              <a:solidFill>
                <a:srgbClr val="434343"/>
              </a:solidFill>
            </a:endParaRPr>
          </a:p>
        </p:txBody>
      </p:sp>
      <p:graphicFrame>
        <p:nvGraphicFramePr>
          <p:cNvPr id="1090" name="Google Shape;1090;g8fda76bd11_0_32"/>
          <p:cNvGraphicFramePr/>
          <p:nvPr/>
        </p:nvGraphicFramePr>
        <p:xfrm>
          <a:off x="822350" y="1227538"/>
          <a:ext cx="7635225" cy="3197305"/>
        </p:xfrm>
        <a:graphic>
          <a:graphicData uri="http://schemas.openxmlformats.org/drawingml/2006/table">
            <a:tbl>
              <a:tblPr>
                <a:noFill/>
                <a:tableStyleId>{C4CD342F-EE42-4442-B384-6CCBB288FA52}</a:tableStyleId>
              </a:tblPr>
              <a:tblGrid>
                <a:gridCol w="28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700" u="none" strike="noStrike" cap="none">
                          <a:solidFill>
                            <a:srgbClr val="434343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Presenter Name</a:t>
                      </a:r>
                      <a:endParaRPr sz="2700" u="none" strike="noStrike" cap="none">
                        <a:solidFill>
                          <a:srgbClr val="434343"/>
                        </a:solidFill>
                        <a:latin typeface="Staatliches"/>
                        <a:ea typeface="Staatliches"/>
                        <a:cs typeface="Staatliches"/>
                        <a:sym typeface="Staatliches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700" u="none" strike="noStrike" cap="none">
                          <a:solidFill>
                            <a:srgbClr val="434343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Contact Information</a:t>
                      </a:r>
                      <a:endParaRPr sz="2700" u="none" strike="noStrike" cap="none" baseline="30000">
                        <a:solidFill>
                          <a:srgbClr val="434343"/>
                        </a:solidFill>
                        <a:latin typeface="Staatliches"/>
                        <a:ea typeface="Staatliches"/>
                        <a:cs typeface="Staatliches"/>
                        <a:sym typeface="Staatliches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7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Taneisha Esplin Jolley</a:t>
                      </a:r>
                      <a:endParaRPr sz="20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taneisha.esplin@gmail.com</a:t>
                      </a:r>
                      <a:endParaRPr sz="20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Jeffrey Gold, MS</a:t>
                      </a:r>
                      <a:endParaRPr sz="20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gold092@gmail.com</a:t>
                      </a:r>
                      <a:endParaRPr sz="20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Nicholas Luca</a:t>
                      </a:r>
                      <a:endParaRPr sz="20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nickjluca@gmail.com</a:t>
                      </a:r>
                      <a:endParaRPr sz="20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950"/>
                        <a:buFont typeface="Noto Sans Symbols"/>
                        <a:buNone/>
                      </a:pPr>
                      <a:r>
                        <a:rPr lang="en-US" sz="20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Antôn Nguyễn </a:t>
                      </a:r>
                      <a:endParaRPr sz="20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hellothisisanton@gmail.com</a:t>
                      </a:r>
                      <a:endParaRPr sz="20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82875" marT="91425" marB="91425" anchor="ctr">
                    <a:lnL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A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91" name="Google Shape;1091;g8fda76bd11_0_32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5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7984" y="835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8"/>
          <p:cNvSpPr txBox="1">
            <a:spLocks noGrp="1"/>
          </p:cNvSpPr>
          <p:nvPr>
            <p:ph type="title"/>
          </p:nvPr>
        </p:nvSpPr>
        <p:spPr>
          <a:xfrm>
            <a:off x="457200" y="6920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References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098" name="Google Shape;1098;p48"/>
          <p:cNvSpPr txBox="1">
            <a:spLocks noGrp="1"/>
          </p:cNvSpPr>
          <p:nvPr>
            <p:ph type="body" idx="1"/>
          </p:nvPr>
        </p:nvSpPr>
        <p:spPr>
          <a:xfrm>
            <a:off x="457200" y="947000"/>
            <a:ext cx="8229600" cy="4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American Occupational Therapy Association. (2014). Occupational therapy practice framework: Domain &amp;amp; process (3rd ed.). </a:t>
            </a:r>
            <a:r>
              <a:rPr lang="en-US" sz="1000" i="1">
                <a:solidFill>
                  <a:srgbClr val="000000"/>
                </a:solidFill>
              </a:rPr>
              <a:t>American Journal of Occupational Therapy</a:t>
            </a:r>
            <a:r>
              <a:rPr lang="en-US" sz="1000">
                <a:solidFill>
                  <a:srgbClr val="000000"/>
                </a:solidFill>
              </a:rPr>
              <a:t>, 68, S1-S48. doi:10.5014/ajot.2014.682006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Puchalski, C., &amp; Romer, A. L. (2000). Taking a spiritual history allows clinicians to understand patients more fully. </a:t>
            </a:r>
            <a:r>
              <a:rPr lang="en-US" sz="1000" i="1">
                <a:solidFill>
                  <a:srgbClr val="000000"/>
                </a:solidFill>
              </a:rPr>
              <a:t>Journal of Palliative Medicine</a:t>
            </a:r>
            <a:r>
              <a:rPr lang="en-US" sz="1000">
                <a:solidFill>
                  <a:srgbClr val="000000"/>
                </a:solidFill>
              </a:rPr>
              <a:t>, 3(1), 129–137. </a:t>
            </a:r>
            <a:r>
              <a:rPr lang="en-US" sz="1000" u="sng">
                <a:solidFill>
                  <a:schemeClr val="hlink"/>
                </a:solidFill>
                <a:hlinkClick r:id="rId3"/>
              </a:rPr>
              <a:t>https://doi.org/10.1089/jpm.2000.3.12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Misiorek, A., &amp; Janus, E. (2019). Spirituality in occupational therapy practice according to new graduates. </a:t>
            </a:r>
            <a:r>
              <a:rPr lang="en-US" sz="1000" i="1">
                <a:solidFill>
                  <a:srgbClr val="000000"/>
                </a:solidFill>
              </a:rPr>
              <a:t>OTJR : Occupation, Participation and Health</a:t>
            </a:r>
            <a:r>
              <a:rPr lang="en-US" sz="1000">
                <a:solidFill>
                  <a:srgbClr val="000000"/>
                </a:solidFill>
              </a:rPr>
              <a:t>, 39(4), 197–203. doi:10.1177/153944921880827808278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Jones, J., Topping, A., Wattis, J., Smith, J. (2016). A concept analysis of spirituality in occupational therapy practice. </a:t>
            </a:r>
            <a:r>
              <a:rPr lang="en-US" sz="1000" i="1">
                <a:solidFill>
                  <a:srgbClr val="000000"/>
                </a:solidFill>
              </a:rPr>
              <a:t>Journal for the Study of Spirituality</a:t>
            </a:r>
            <a:r>
              <a:rPr lang="en-US" sz="1000">
                <a:solidFill>
                  <a:srgbClr val="000000"/>
                </a:solidFill>
              </a:rPr>
              <a:t>, 6(1), 38-57. doi:10.1080/20440243.2016.1158455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Wilding, C. (2002). Where angels fear to tread: Is spirituality relevant to occupational therapy practice? </a:t>
            </a:r>
            <a:r>
              <a:rPr lang="en-US" sz="1000" i="1">
                <a:solidFill>
                  <a:srgbClr val="000000"/>
                </a:solidFill>
              </a:rPr>
              <a:t>Australian Occupational Therapy Journal</a:t>
            </a:r>
            <a:r>
              <a:rPr lang="en-US" sz="1000">
                <a:solidFill>
                  <a:srgbClr val="000000"/>
                </a:solidFill>
              </a:rPr>
              <a:t>, 49, 44-47.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Humbert, T. K. (2016). Spirituality and Occupational Therapy: A Model For Practice and Research. Bethesda, MD: AOTA Press, </a:t>
            </a:r>
            <a:r>
              <a:rPr lang="en-US" sz="1000" i="1">
                <a:solidFill>
                  <a:srgbClr val="000000"/>
                </a:solidFill>
              </a:rPr>
              <a:t>The American Occupational Therapy Association</a:t>
            </a:r>
            <a:endParaRPr sz="1000" i="1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Cobb, M., Puchalski, C. M., &amp; Rumbold, B. (2012). </a:t>
            </a:r>
            <a:r>
              <a:rPr lang="en-US" sz="1000" i="1">
                <a:solidFill>
                  <a:srgbClr val="000000"/>
                </a:solidFill>
              </a:rPr>
              <a:t>Oxford Textbook of Spirituality in Healthcare.</a:t>
            </a:r>
            <a:r>
              <a:rPr lang="en-US" sz="1000">
                <a:solidFill>
                  <a:srgbClr val="000000"/>
                </a:solidFill>
              </a:rPr>
              <a:t> Oxford University Press. </a:t>
            </a:r>
            <a:r>
              <a:rPr lang="en-US" sz="1000" u="sng">
                <a:solidFill>
                  <a:schemeClr val="hlink"/>
                </a:solidFill>
                <a:hlinkClick r:id="rId4"/>
              </a:rPr>
              <a:t>https://doi.org/10.1093/med/9780199571390.001.0001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Cooper, J. (2014). What is the cancer patient's own experience of participating in an occupational therapy-led relaxation programme?</a:t>
            </a:r>
            <a:r>
              <a:rPr lang="en-US" sz="1000" i="1">
                <a:solidFill>
                  <a:srgbClr val="000000"/>
                </a:solidFill>
              </a:rPr>
              <a:t> Progress in Palliative Care</a:t>
            </a:r>
            <a:r>
              <a:rPr lang="en-US" sz="1000">
                <a:solidFill>
                  <a:srgbClr val="000000"/>
                </a:solidFill>
              </a:rPr>
              <a:t>, 22(4), 206-211. doi:10.1179/1743291X13Y.0000000081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Wilson, C. S., Forchheimer, M., Heinemann, A. W., Warren, A. M., &amp; McCullumsmith, C. (2017). Assessment of the relationship of spiritual well-being to depression and quality of life for persons with spinal cord injury. </a:t>
            </a:r>
            <a:r>
              <a:rPr lang="en-US" sz="1000" i="1">
                <a:solidFill>
                  <a:srgbClr val="000000"/>
                </a:solidFill>
              </a:rPr>
              <a:t>Disability and Rehabilitation</a:t>
            </a:r>
            <a:r>
              <a:rPr lang="en-US" sz="1000">
                <a:solidFill>
                  <a:srgbClr val="000000"/>
                </a:solidFill>
              </a:rPr>
              <a:t>, 39(5), 491-496. doi:10.3109/09638288.2016.1152600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Atreya, C. E., Kubo, A., Borno, H. T., Rosenthal, B., Campanella, M., Rettger, J. P., . . . Dhruva, A. (2018). Being present: A single-arm feasibility study of audio-based mindfulness meditation for colorectal cancer patients and caregivers. </a:t>
            </a:r>
            <a:r>
              <a:rPr lang="en-US" sz="1000" i="1">
                <a:solidFill>
                  <a:srgbClr val="000000"/>
                </a:solidFill>
              </a:rPr>
              <a:t>PloS One</a:t>
            </a:r>
            <a:r>
              <a:rPr lang="en-US" sz="1000">
                <a:solidFill>
                  <a:srgbClr val="000000"/>
                </a:solidFill>
              </a:rPr>
              <a:t>, 13(7), e0199423. doi:10.1371/journal.pone.0199423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-US" sz="1000">
                <a:solidFill>
                  <a:srgbClr val="000000"/>
                </a:solidFill>
              </a:rPr>
              <a:t>Azad Marzabadi, E., &amp; Hashemi Zadeh, S. M. (2014). The effectiveness of mindfulness training in improving the quality of life of the war victims with post traumatic stress disorder (PTSD). </a:t>
            </a:r>
            <a:r>
              <a:rPr lang="en-US" sz="1000" i="1">
                <a:solidFill>
                  <a:srgbClr val="000000"/>
                </a:solidFill>
              </a:rPr>
              <a:t>Iranian Journal of Psychiatry, 9</a:t>
            </a:r>
            <a:r>
              <a:rPr lang="en-US" sz="1000">
                <a:solidFill>
                  <a:srgbClr val="000000"/>
                </a:solidFill>
              </a:rPr>
              <a:t>(4), 228-236.</a:t>
            </a:r>
            <a:endParaRPr sz="1000" strike="sngStrike">
              <a:solidFill>
                <a:srgbClr val="000000"/>
              </a:solidFill>
            </a:endParaRPr>
          </a:p>
        </p:txBody>
      </p:sp>
      <p:pic>
        <p:nvPicPr>
          <p:cNvPr id="1099" name="Google Shape;1099;p48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8fb004cbac_0_5"/>
          <p:cNvSpPr txBox="1">
            <a:spLocks noGrp="1"/>
          </p:cNvSpPr>
          <p:nvPr>
            <p:ph type="title"/>
          </p:nvPr>
        </p:nvSpPr>
        <p:spPr>
          <a:xfrm>
            <a:off x="457200" y="6920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References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05" name="Google Shape;1105;g8fb004cbac_0_5"/>
          <p:cNvSpPr txBox="1">
            <a:spLocks noGrp="1"/>
          </p:cNvSpPr>
          <p:nvPr>
            <p:ph type="body" idx="1"/>
          </p:nvPr>
        </p:nvSpPr>
        <p:spPr>
          <a:xfrm>
            <a:off x="457200" y="947000"/>
            <a:ext cx="8229600" cy="3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12"/>
            </a:pPr>
            <a:r>
              <a:rPr lang="en-US" sz="1000">
                <a:solidFill>
                  <a:srgbClr val="000000"/>
                </a:solidFill>
              </a:rPr>
              <a:t>Boland, L., Bennett, K., Cuffe, S., Gleeson, N., Grant, C., Kennedy, J., &amp; Connolly, D. (2019). Cancer survivors' experience of OptiMal, a 6-week, occupation-based, self-management intervention. </a:t>
            </a:r>
            <a:r>
              <a:rPr lang="en-US" sz="1000" i="1">
                <a:solidFill>
                  <a:srgbClr val="000000"/>
                </a:solidFill>
              </a:rPr>
              <a:t>British Journal of Occupational Therapy</a:t>
            </a:r>
            <a:r>
              <a:rPr lang="en-US" sz="1000">
                <a:solidFill>
                  <a:srgbClr val="000000"/>
                </a:solidFill>
              </a:rPr>
              <a:t>, 82(2), 90-100. doi:10.1177/0308022618804704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12"/>
            </a:pPr>
            <a:r>
              <a:rPr lang="en-US" sz="1000">
                <a:solidFill>
                  <a:srgbClr val="000000"/>
                </a:solidFill>
              </a:rPr>
              <a:t>Fadilpašić, S., Maleč, D., &amp; Džubur-Kulenović, A. (2017). Relationship of religiousness and religious coping with quality of life among war trauma survivors. </a:t>
            </a:r>
            <a:r>
              <a:rPr lang="en-US" sz="1000" i="1">
                <a:solidFill>
                  <a:srgbClr val="000000"/>
                </a:solidFill>
              </a:rPr>
              <a:t>Psychiatria Danubina</a:t>
            </a:r>
            <a:r>
              <a:rPr lang="en-US" sz="1000">
                <a:solidFill>
                  <a:srgbClr val="000000"/>
                </a:solidFill>
              </a:rPr>
              <a:t>, 29(3), 291-301. doi:10.24869/psyd.2017.291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12"/>
            </a:pPr>
            <a:r>
              <a:rPr lang="en-US" sz="1000">
                <a:solidFill>
                  <a:srgbClr val="000000"/>
                </a:solidFill>
              </a:rPr>
              <a:t>Bovero et al., (2019). The spirituality in end-of-life cancer patients, in relation to anxiety, depression, coping strategies and the daily spiritual experiences: A cross-sectional study. </a:t>
            </a:r>
            <a:r>
              <a:rPr lang="en-US" sz="1000" i="1">
                <a:solidFill>
                  <a:srgbClr val="000000"/>
                </a:solidFill>
              </a:rPr>
              <a:t>Journal of Religion and Health</a:t>
            </a:r>
            <a:r>
              <a:rPr lang="en-US" sz="1000">
                <a:solidFill>
                  <a:srgbClr val="000000"/>
                </a:solidFill>
              </a:rPr>
              <a:t>, 58(6), 2144–2160. doi:10.1007/s10943-019-00849-z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12"/>
            </a:pPr>
            <a:r>
              <a:rPr lang="en-US" sz="1000">
                <a:solidFill>
                  <a:srgbClr val="000000"/>
                </a:solidFill>
              </a:rPr>
              <a:t>Szaflarski, M., Ritchey, P. N., Leonard, A. C., Mrus, J. M., Peterman, A. H., Ellison, C. G., … Tsevat, J. (2006). Modeling the effects of spirituality/religion on patients’ perceptions of living with HIV/AIDS. </a:t>
            </a:r>
            <a:r>
              <a:rPr lang="en-US" sz="1000" i="1">
                <a:solidFill>
                  <a:srgbClr val="000000"/>
                </a:solidFill>
              </a:rPr>
              <a:t>Journal of General Internal Medicine</a:t>
            </a:r>
            <a:r>
              <a:rPr lang="en-US" sz="1000">
                <a:solidFill>
                  <a:srgbClr val="000000"/>
                </a:solidFill>
              </a:rPr>
              <a:t>, 21, Suppl 5, S28-38. doi:10.1111/j.1525-1497.2006.00646.x</a:t>
            </a:r>
            <a:endParaRPr sz="1000" strike="sngStrike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12"/>
            </a:pPr>
            <a:r>
              <a:rPr lang="en-US" sz="1000">
                <a:solidFill>
                  <a:srgbClr val="000000"/>
                </a:solidFill>
              </a:rPr>
              <a:t>Nakamura, Y., Lipschitz, D. L., Donaldson, G. W., Kida, Y., Williams, S. L., Landward, R., . . . Tuteja, A. K. (2017). Investigating clinical benefits of a novel sleep-focused mind-body program on gulf war illness symptoms: A randomized controlled trial. </a:t>
            </a:r>
            <a:r>
              <a:rPr lang="en-US" sz="1000" i="1">
                <a:solidFill>
                  <a:srgbClr val="000000"/>
                </a:solidFill>
              </a:rPr>
              <a:t>Psychosomatic Medicine</a:t>
            </a:r>
            <a:r>
              <a:rPr lang="en-US" sz="1000">
                <a:solidFill>
                  <a:srgbClr val="000000"/>
                </a:solidFill>
              </a:rPr>
              <a:t>, 79(6), 706-718. doi:10.1097/PSY.0000000000000469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12"/>
            </a:pPr>
            <a:r>
              <a:rPr lang="en-US" sz="1000">
                <a:solidFill>
                  <a:srgbClr val="000000"/>
                </a:solidFill>
              </a:rPr>
              <a:t>Rosen, K. D., Paniagua, S. M., Kazanis, W., Jones, S., &amp; Potter, J. S. (2018). Quality of life among women diagnosed with breast cancer: A randomized waitlist controlled trial of commercially available mobile app-delivered mindfulness training. </a:t>
            </a:r>
            <a:r>
              <a:rPr lang="en-US" sz="1000" i="1">
                <a:solidFill>
                  <a:srgbClr val="000000"/>
                </a:solidFill>
              </a:rPr>
              <a:t>Psycho-Oncology</a:t>
            </a:r>
            <a:r>
              <a:rPr lang="en-US" sz="1000">
                <a:solidFill>
                  <a:srgbClr val="000000"/>
                </a:solidFill>
              </a:rPr>
              <a:t>, 27(8), 2023-2030. doi:10.1002/pon.4764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12"/>
            </a:pPr>
            <a:r>
              <a:rPr lang="en-US" sz="1000">
                <a:solidFill>
                  <a:srgbClr val="000000"/>
                </a:solidFill>
              </a:rPr>
              <a:t>Bormann, J. E., Thorp, S. R., Smith, E., Glickman, M., Beck, D., Plumb, D., . . . Elwy, A. R. (2018). Individual treatment of posttraumatic stress disorder using mantram repetition: A randomized clinical trial. </a:t>
            </a:r>
            <a:r>
              <a:rPr lang="en-US" sz="1000" i="1">
                <a:solidFill>
                  <a:srgbClr val="000000"/>
                </a:solidFill>
              </a:rPr>
              <a:t>The American Journal of Psychiatry</a:t>
            </a:r>
            <a:r>
              <a:rPr lang="en-US" sz="1000">
                <a:solidFill>
                  <a:srgbClr val="000000"/>
                </a:solidFill>
              </a:rPr>
              <a:t>, 175(10), 979-988. doi:10.1176/appi.ajp.2018.17060611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12"/>
            </a:pPr>
            <a:r>
              <a:rPr lang="en-US" sz="1000">
                <a:solidFill>
                  <a:srgbClr val="000000"/>
                </a:solidFill>
              </a:rPr>
              <a:t>Kang, S. S., Erbes, C. R., Lamberty, G. J., Thuras, P., Sponheim, S. R., Polusny, M. A., . . . Lim, K. O. (2018). Transcendental meditation for veterans with post-traumatic stress disorder. </a:t>
            </a:r>
            <a:r>
              <a:rPr lang="en-US" sz="1000" i="1">
                <a:solidFill>
                  <a:srgbClr val="000000"/>
                </a:solidFill>
              </a:rPr>
              <a:t>Psychological Trauma : Theory, Research, Practice and Policy</a:t>
            </a:r>
            <a:r>
              <a:rPr lang="en-US" sz="1000">
                <a:solidFill>
                  <a:srgbClr val="000000"/>
                </a:solidFill>
              </a:rPr>
              <a:t>, 10(6), 675-680. doi:10.1037/tra0000346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12"/>
            </a:pPr>
            <a:r>
              <a:rPr lang="en-US" sz="1000">
                <a:solidFill>
                  <a:srgbClr val="000000"/>
                </a:solidFill>
              </a:rPr>
              <a:t>Mennin, D. S., Fresco, D. M., Ritter, M., &amp; Heimberg, R. G. (2015). An open trial of emotion regulation therapy for generalized anxiety disorder and co-occurring depression. </a:t>
            </a:r>
            <a:r>
              <a:rPr lang="en-US" sz="1000" i="1">
                <a:solidFill>
                  <a:srgbClr val="000000"/>
                </a:solidFill>
              </a:rPr>
              <a:t>Depression and Anxiety</a:t>
            </a:r>
            <a:r>
              <a:rPr lang="en-US" sz="1000">
                <a:solidFill>
                  <a:srgbClr val="000000"/>
                </a:solidFill>
              </a:rPr>
              <a:t>, 32(8), 614-623. doi:10.1002/da.22377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12"/>
            </a:pPr>
            <a:r>
              <a:rPr lang="en-US" sz="1000">
                <a:solidFill>
                  <a:srgbClr val="000000"/>
                </a:solidFill>
              </a:rPr>
              <a:t>Buttner, M. M., Bormann, J. E., Weingart, K., Andrews, T., Ferguson, M., &amp; Afari, N. (2016). Multi-site evaluation of a complementary, spiritually-based intervention for veterans: The mantram repetition program. </a:t>
            </a:r>
            <a:r>
              <a:rPr lang="en-US" sz="1000" i="1">
                <a:solidFill>
                  <a:srgbClr val="000000"/>
                </a:solidFill>
              </a:rPr>
              <a:t>Complementary Therapies in Clinical Practice</a:t>
            </a:r>
            <a:r>
              <a:rPr lang="en-US" sz="1000">
                <a:solidFill>
                  <a:srgbClr val="000000"/>
                </a:solidFill>
              </a:rPr>
              <a:t>, 22, 74-79. doi:S1744-3881(15)30028-1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05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050">
              <a:solidFill>
                <a:srgbClr val="000000"/>
              </a:solidFill>
            </a:endParaRPr>
          </a:p>
        </p:txBody>
      </p:sp>
      <p:pic>
        <p:nvPicPr>
          <p:cNvPr id="1106" name="Google Shape;1106;g8fb004cbac_0_5"/>
          <p:cNvPicPr preferRelativeResize="0"/>
          <p:nvPr/>
        </p:nvPicPr>
        <p:blipFill rotWithShape="1">
          <a:blip r:embed="rId3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8fb004cbac_0_11"/>
          <p:cNvSpPr txBox="1">
            <a:spLocks noGrp="1"/>
          </p:cNvSpPr>
          <p:nvPr>
            <p:ph type="title"/>
          </p:nvPr>
        </p:nvSpPr>
        <p:spPr>
          <a:xfrm>
            <a:off x="457200" y="6920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References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12" name="Google Shape;1112;g8fb004cbac_0_11"/>
          <p:cNvSpPr txBox="1">
            <a:spLocks noGrp="1"/>
          </p:cNvSpPr>
          <p:nvPr>
            <p:ph type="body" idx="1"/>
          </p:nvPr>
        </p:nvSpPr>
        <p:spPr>
          <a:xfrm>
            <a:off x="457200" y="947000"/>
            <a:ext cx="8229600" cy="4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22"/>
            </a:pPr>
            <a:r>
              <a:rPr lang="en-US" sz="1000">
                <a:solidFill>
                  <a:srgbClr val="000000"/>
                </a:solidFill>
              </a:rPr>
              <a:t>Manne, S. L., Myers-Virtue, S., Kashy, D., Ozga, M., Kissane, D., Heckman, C., . . . Rosenblum, N. (2015). Resilience, positive coping, and quality of life among women newly diagnosed with gynecological cancers. </a:t>
            </a:r>
            <a:r>
              <a:rPr lang="en-US" sz="1000" i="1">
                <a:solidFill>
                  <a:srgbClr val="000000"/>
                </a:solidFill>
              </a:rPr>
              <a:t>Cancer Nursing, 38</a:t>
            </a:r>
            <a:r>
              <a:rPr lang="en-US" sz="1000">
                <a:solidFill>
                  <a:srgbClr val="000000"/>
                </a:solidFill>
              </a:rPr>
              <a:t>(5), 375-382. doi:10.1097/NCC.0000000000000215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22"/>
            </a:pPr>
            <a:r>
              <a:rPr lang="en-US" sz="1000">
                <a:solidFill>
                  <a:srgbClr val="000000"/>
                </a:solidFill>
              </a:rPr>
              <a:t>McCarthy, L., Fuller, J., Davidson, G., Crump, A., Positano, S., &amp; Alderman, C. (2017). Assessment of yoga as an adjuvant treatment for combat-related posttraumatic stress disorder. </a:t>
            </a:r>
            <a:r>
              <a:rPr lang="en-US" sz="1000" i="1">
                <a:solidFill>
                  <a:srgbClr val="000000"/>
                </a:solidFill>
              </a:rPr>
              <a:t>Australasian Psychiatry : Bulletin of Royal Australian and New Zealand College of Psychiatrists, 25(</a:t>
            </a:r>
            <a:r>
              <a:rPr lang="en-US" sz="1000">
                <a:solidFill>
                  <a:srgbClr val="000000"/>
                </a:solidFill>
              </a:rPr>
              <a:t>4), 354-357. doi:10.1177/1039856217695870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22"/>
            </a:pPr>
            <a:r>
              <a:rPr lang="en-US" sz="1000">
                <a:solidFill>
                  <a:srgbClr val="000000"/>
                </a:solidFill>
              </a:rPr>
              <a:t>University of New Mexico. (n.d.). Evidence pyramid-levels of evidence. </a:t>
            </a:r>
            <a:r>
              <a:rPr lang="en-US" sz="1000" i="1">
                <a:solidFill>
                  <a:srgbClr val="000000"/>
                </a:solidFill>
              </a:rPr>
              <a:t>University Libraries.</a:t>
            </a:r>
            <a:r>
              <a:rPr lang="en-US" sz="1000">
                <a:solidFill>
                  <a:srgbClr val="000000"/>
                </a:solidFill>
              </a:rPr>
              <a:t> http://www.unm.edu/~unmvclib/cascade/handouts/PICOTpyramidofevidence.pdf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22"/>
            </a:pPr>
            <a:r>
              <a:rPr lang="en-US" sz="1000">
                <a:solidFill>
                  <a:srgbClr val="000000"/>
                </a:solidFill>
              </a:rPr>
              <a:t>McCall, M., Thorne, S., Ward, A., &amp; Heneghan, C. (2015). Yoga in adult cancer: An exploratory, qualitative analysis of the patient experience. </a:t>
            </a:r>
            <a:r>
              <a:rPr lang="en-US" sz="1000" i="1">
                <a:solidFill>
                  <a:srgbClr val="000000"/>
                </a:solidFill>
              </a:rPr>
              <a:t>BMC Complementary &amp; Alternative Medicine, 15</a:t>
            </a:r>
            <a:r>
              <a:rPr lang="en-US" sz="1000">
                <a:solidFill>
                  <a:srgbClr val="000000"/>
                </a:solidFill>
              </a:rPr>
              <a:t>(1), 1-9. doi:10.1186/s12906-015-0738-9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22"/>
            </a:pPr>
            <a:r>
              <a:rPr lang="en-US" sz="1000">
                <a:solidFill>
                  <a:srgbClr val="000000"/>
                </a:solidFill>
              </a:rPr>
              <a:t>Mishra, S. I., Rishel Brakey, H., Kano, M., Nedjat-Haiem, F. R., &amp; Sussman, A. L. (2018). Health related quality of life during cancer treatment: Perspectives of young adult (23-39 years) cancer survivors and primary informal caregivers. </a:t>
            </a:r>
            <a:r>
              <a:rPr lang="en-US" sz="1000" i="1">
                <a:solidFill>
                  <a:srgbClr val="000000"/>
                </a:solidFill>
              </a:rPr>
              <a:t>European Journal of Oncology Nursing : The Official Journal of European Oncology Nursing Society, 32</a:t>
            </a:r>
            <a:r>
              <a:rPr lang="en-US" sz="1000">
                <a:solidFill>
                  <a:srgbClr val="000000"/>
                </a:solidFill>
              </a:rPr>
              <a:t>, 48-54. doi:S1462-3889(17)30259-4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22"/>
            </a:pPr>
            <a:r>
              <a:rPr lang="en-US" sz="1000">
                <a:solidFill>
                  <a:srgbClr val="000000"/>
                </a:solidFill>
              </a:rPr>
              <a:t>Siemon, J. S., Blenkhorn, L., Wilkins, S., O’Brien, K. K., &amp; Solomon, P. E. (2013). A grounded theory of social participation among older women living with HIV / une théorie ancrée pour analyser la participation sociale chez les femmes âgées atteintes du VIH. </a:t>
            </a:r>
            <a:r>
              <a:rPr lang="en-US" sz="1000" i="1">
                <a:solidFill>
                  <a:srgbClr val="000000"/>
                </a:solidFill>
              </a:rPr>
              <a:t>Canadian Journal of Occupational Therapy</a:t>
            </a:r>
            <a:r>
              <a:rPr lang="en-US" sz="1000">
                <a:solidFill>
                  <a:srgbClr val="000000"/>
                </a:solidFill>
              </a:rPr>
              <a:t>, 80(4), 241-250. doi:10.1177/0008417413501153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22"/>
            </a:pPr>
            <a:r>
              <a:rPr lang="en-US" sz="1000">
                <a:solidFill>
                  <a:srgbClr val="000000"/>
                </a:solidFill>
              </a:rPr>
              <a:t>Sleight, A. G. (2017). Occupational engagement in low-income latina breast cancer survivors.</a:t>
            </a:r>
            <a:r>
              <a:rPr lang="en-US" sz="1000" i="1">
                <a:solidFill>
                  <a:srgbClr val="000000"/>
                </a:solidFill>
              </a:rPr>
              <a:t> American Journal of Occupational Therapy, 71</a:t>
            </a:r>
            <a:r>
              <a:rPr lang="en-US" sz="1000">
                <a:solidFill>
                  <a:srgbClr val="000000"/>
                </a:solidFill>
              </a:rPr>
              <a:t>(2), 1-8. doi:10.5014/ajot.2017.023739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22"/>
            </a:pPr>
            <a:r>
              <a:rPr lang="en-US" sz="1000">
                <a:solidFill>
                  <a:srgbClr val="000000"/>
                </a:solidFill>
              </a:rPr>
              <a:t>Gaddy, M.A. (2018). Implementation of an integrative medicine treatment program at a Veterans Health Administration residential mental health facility. </a:t>
            </a:r>
            <a:r>
              <a:rPr lang="en-US" sz="1000" i="1">
                <a:solidFill>
                  <a:srgbClr val="000000"/>
                </a:solidFill>
              </a:rPr>
              <a:t>Psychological Services. 15</a:t>
            </a:r>
            <a:r>
              <a:rPr lang="en-US" sz="1000">
                <a:solidFill>
                  <a:srgbClr val="000000"/>
                </a:solidFill>
              </a:rPr>
              <a:t>(4), 503-509. http://dx.doi.org/10.1037/ser0000189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22"/>
            </a:pPr>
            <a:r>
              <a:rPr lang="en-US" sz="1000">
                <a:solidFill>
                  <a:srgbClr val="000000"/>
                </a:solidFill>
              </a:rPr>
              <a:t>Justice, L., &amp; Brems, C. (2019). Bridging body and mind: Case series of a 10-week trauma-informed yoga protocol for veterans. </a:t>
            </a:r>
            <a:r>
              <a:rPr lang="en-US" sz="1000" i="1">
                <a:solidFill>
                  <a:srgbClr val="000000"/>
                </a:solidFill>
              </a:rPr>
              <a:t>International Journal of Yoga Therapy,</a:t>
            </a:r>
            <a:r>
              <a:rPr lang="en-US" sz="1000">
                <a:solidFill>
                  <a:srgbClr val="000000"/>
                </a:solidFill>
              </a:rPr>
              <a:t> 29(1), 65-79. doi:10.17761/D-17-2019-00029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000">
              <a:solidFill>
                <a:srgbClr val="000000"/>
              </a:solidFill>
            </a:endParaRPr>
          </a:p>
        </p:txBody>
      </p:sp>
      <p:pic>
        <p:nvPicPr>
          <p:cNvPr id="1113" name="Google Shape;1113;g8fb004cbac_0_11"/>
          <p:cNvPicPr preferRelativeResize="0"/>
          <p:nvPr/>
        </p:nvPicPr>
        <p:blipFill rotWithShape="1">
          <a:blip r:embed="rId3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398325" y="78200"/>
            <a:ext cx="82884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</a:pPr>
            <a:r>
              <a:rPr lang="en-US" b="1">
                <a:solidFill>
                  <a:schemeClr val="lt1"/>
                </a:solidFill>
              </a:rPr>
              <a:t>Barriers to Incorporating Spirituality into OT Practice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93" name="Google Shape;193;p5"/>
          <p:cNvSpPr txBox="1">
            <a:spLocks noGrp="1"/>
          </p:cNvSpPr>
          <p:nvPr>
            <p:ph type="body" idx="1"/>
          </p:nvPr>
        </p:nvSpPr>
        <p:spPr>
          <a:xfrm>
            <a:off x="4267200" y="1062850"/>
            <a:ext cx="4419600" cy="3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Roboto Light"/>
              <a:buChar char="•"/>
            </a:pPr>
            <a:r>
              <a:rPr lang="en-US" sz="2200">
                <a:latin typeface="Roboto Light"/>
                <a:ea typeface="Roboto Light"/>
                <a:cs typeface="Roboto Light"/>
                <a:sym typeface="Roboto Light"/>
              </a:rPr>
              <a:t>Medical model</a:t>
            </a:r>
            <a:r>
              <a:rPr lang="en-US" sz="2200" baseline="30000">
                <a:latin typeface="Roboto Light"/>
                <a:ea typeface="Roboto Light"/>
                <a:cs typeface="Roboto Light"/>
                <a:sym typeface="Roboto Light"/>
              </a:rPr>
              <a:t>6</a:t>
            </a:r>
            <a:endParaRPr sz="2200" baseline="30000"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Char char="○"/>
            </a:pPr>
            <a:r>
              <a:rPr lang="en-US" sz="2200">
                <a:latin typeface="Roboto Light"/>
                <a:ea typeface="Roboto Light"/>
                <a:cs typeface="Roboto Light"/>
                <a:sym typeface="Roboto Light"/>
              </a:rPr>
              <a:t>Treat what we can ‘see’</a:t>
            </a:r>
            <a:endParaRPr sz="22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Char char="•"/>
            </a:pPr>
            <a:r>
              <a:rPr lang="en-US" sz="2200">
                <a:latin typeface="Roboto Light"/>
                <a:ea typeface="Roboto Light"/>
                <a:cs typeface="Roboto Light"/>
                <a:sym typeface="Roboto Light"/>
              </a:rPr>
              <a:t>Lack of student preparation, clear definitions, and assessment options</a:t>
            </a:r>
            <a:r>
              <a:rPr lang="en-US" sz="2200" baseline="30000">
                <a:latin typeface="Roboto Light"/>
                <a:ea typeface="Roboto Light"/>
                <a:cs typeface="Roboto Light"/>
                <a:sym typeface="Roboto Light"/>
              </a:rPr>
              <a:t>6</a:t>
            </a:r>
            <a:endParaRPr sz="2200" baseline="300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Char char="•"/>
            </a:pPr>
            <a:r>
              <a:rPr lang="en-US" sz="2200">
                <a:latin typeface="Roboto Light"/>
                <a:ea typeface="Roboto Light"/>
                <a:cs typeface="Roboto Light"/>
                <a:sym typeface="Roboto Light"/>
              </a:rPr>
              <a:t>Debate on scope of practice</a:t>
            </a:r>
            <a:r>
              <a:rPr lang="en-US" sz="2200" baseline="30000">
                <a:latin typeface="Roboto Light"/>
                <a:ea typeface="Roboto Light"/>
                <a:cs typeface="Roboto Light"/>
                <a:sym typeface="Roboto Light"/>
              </a:rPr>
              <a:t>6</a:t>
            </a:r>
            <a:endParaRPr sz="2200" baseline="300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94" name="Google Shape;19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600" y="1113600"/>
            <a:ext cx="2655550" cy="344877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185738" dist="104775" dir="7740000" algn="bl" rotWithShape="0">
              <a:schemeClr val="dk1">
                <a:alpha val="49411"/>
              </a:schemeClr>
            </a:outerShdw>
          </a:effectLst>
        </p:spPr>
      </p:pic>
      <p:sp>
        <p:nvSpPr>
          <p:cNvPr id="195" name="Google Shape;195;p5"/>
          <p:cNvSpPr txBox="1"/>
          <p:nvPr/>
        </p:nvSpPr>
        <p:spPr>
          <a:xfrm>
            <a:off x="7403300" y="4669225"/>
            <a:ext cx="16452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6. Humbert, 2016</a:t>
            </a:r>
            <a:r>
              <a:rPr lang="en-US" sz="11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1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96" name="Google Shape;196;p5"/>
          <p:cNvPicPr preferRelativeResize="0"/>
          <p:nvPr/>
        </p:nvPicPr>
        <p:blipFill rotWithShape="1">
          <a:blip r:embed="rId6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de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8900" y="148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8fb004cbac_0_17"/>
          <p:cNvSpPr txBox="1">
            <a:spLocks noGrp="1"/>
          </p:cNvSpPr>
          <p:nvPr>
            <p:ph type="title"/>
          </p:nvPr>
        </p:nvSpPr>
        <p:spPr>
          <a:xfrm>
            <a:off x="457200" y="6920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References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19" name="Google Shape;1119;g8fb004cbac_0_17"/>
          <p:cNvSpPr txBox="1">
            <a:spLocks noGrp="1"/>
          </p:cNvSpPr>
          <p:nvPr>
            <p:ph type="body" idx="1"/>
          </p:nvPr>
        </p:nvSpPr>
        <p:spPr>
          <a:xfrm>
            <a:off x="457200" y="947000"/>
            <a:ext cx="8229600" cy="4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31"/>
            </a:pPr>
            <a:r>
              <a:rPr lang="en-US" sz="1000">
                <a:solidFill>
                  <a:srgbClr val="000000"/>
                </a:solidFill>
              </a:rPr>
              <a:t>Daly et al. (2007). A hierarchy of evidence for assessing qualitative health research. J</a:t>
            </a:r>
            <a:r>
              <a:rPr lang="en-US" sz="1000" i="1">
                <a:solidFill>
                  <a:srgbClr val="000000"/>
                </a:solidFill>
              </a:rPr>
              <a:t>ournal of Clinical Epidemiology, 60, </a:t>
            </a:r>
            <a:r>
              <a:rPr lang="en-US" sz="1000">
                <a:solidFill>
                  <a:srgbClr val="000000"/>
                </a:solidFill>
              </a:rPr>
              <a:t>43-49.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31"/>
            </a:pPr>
            <a:r>
              <a:rPr lang="en-US" sz="1000">
                <a:solidFill>
                  <a:srgbClr val="000000"/>
                </a:solidFill>
              </a:rPr>
              <a:t>American Occupational Therapy Association. (2020). Guidelines for systematic reviews [PDF file]. </a:t>
            </a:r>
            <a:r>
              <a:rPr lang="en-US" sz="1000" u="sng">
                <a:solidFill>
                  <a:srgbClr val="1155CC"/>
                </a:solidFill>
                <a:hlinkClick r:id="rId3"/>
              </a:rPr>
              <a:t>https://ajot.submit2aota.org/journals/ajot/forms/systematic_reviews.pdf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 startAt="31"/>
            </a:pPr>
            <a:r>
              <a:rPr lang="en-US" sz="1000">
                <a:solidFill>
                  <a:srgbClr val="000000"/>
                </a:solidFill>
              </a:rPr>
              <a:t>Coping. (n.d.) In The Free Dictionary by farlex Medical-Dictionary. Retrieved from </a:t>
            </a:r>
            <a:r>
              <a:rPr lang="en-US" sz="1000" u="sng">
                <a:solidFill>
                  <a:schemeClr val="lt1"/>
                </a:solidFill>
                <a:hlinkClick r:id="rId4"/>
              </a:rPr>
              <a:t>https://medical-dictionary.thefreedictionary.com/copings</a:t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1120" name="Google Shape;1120;g8fb004cbac_0_17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fd6f960eb_0_71"/>
          <p:cNvSpPr txBox="1">
            <a:spLocks noGrp="1"/>
          </p:cNvSpPr>
          <p:nvPr>
            <p:ph type="title" idx="4294967295"/>
          </p:nvPr>
        </p:nvSpPr>
        <p:spPr>
          <a:xfrm>
            <a:off x="2050800" y="329675"/>
            <a:ext cx="50424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Spirituality and Patient populations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04" name="Google Shape;204;g8fd6f960eb_0_71"/>
          <p:cNvSpPr txBox="1">
            <a:spLocks noGrp="1"/>
          </p:cNvSpPr>
          <p:nvPr>
            <p:ph type="body" idx="4294967295"/>
          </p:nvPr>
        </p:nvSpPr>
        <p:spPr>
          <a:xfrm>
            <a:off x="457200" y="1163049"/>
            <a:ext cx="8229600" cy="29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500"/>
              <a:t>“</a:t>
            </a:r>
            <a:r>
              <a:rPr lang="en-US" sz="2500">
                <a:latin typeface="Roboto Condensed"/>
                <a:ea typeface="Roboto Condensed"/>
                <a:cs typeface="Roboto Condensed"/>
                <a:sym typeface="Roboto Condensed"/>
              </a:rPr>
              <a:t>Illness and other life-altering events</a:t>
            </a:r>
            <a:r>
              <a:rPr lang="en-US" sz="2500"/>
              <a:t> often lead people to question the meaning and purpose of life… The population health community has begun to understand the critical role that religion or </a:t>
            </a:r>
            <a:r>
              <a:rPr lang="en-US" sz="2500">
                <a:latin typeface="Roboto Condensed"/>
                <a:ea typeface="Roboto Condensed"/>
                <a:cs typeface="Roboto Condensed"/>
                <a:sym typeface="Roboto Condensed"/>
              </a:rPr>
              <a:t>spirituality</a:t>
            </a:r>
            <a:r>
              <a:rPr lang="en-US" sz="2500"/>
              <a:t> can play in quality care</a:t>
            </a:r>
            <a:r>
              <a:rPr lang="en-US" sz="2500" baseline="30000"/>
              <a:t>7</a:t>
            </a:r>
            <a:r>
              <a:rPr lang="en-US" sz="2500"/>
              <a:t>”</a:t>
            </a:r>
            <a:endParaRPr sz="25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pic>
        <p:nvPicPr>
          <p:cNvPr id="205" name="Google Shape;205;g8fd6f960eb_0_71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8fd6f960eb_0_71"/>
          <p:cNvSpPr txBox="1"/>
          <p:nvPr/>
        </p:nvSpPr>
        <p:spPr>
          <a:xfrm>
            <a:off x="7216292" y="4690112"/>
            <a:ext cx="19998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3D3D3D"/>
                </a:solidFill>
                <a:latin typeface="Roboto Light"/>
                <a:ea typeface="Roboto Light"/>
                <a:cs typeface="Roboto Light"/>
                <a:sym typeface="Roboto Light"/>
              </a:rPr>
              <a:t>7. Cobb, et al., 2012</a:t>
            </a:r>
            <a:endParaRPr sz="1200" b="0" i="0" u="none" strike="noStrike" cap="none" dirty="0">
              <a:solidFill>
                <a:srgbClr val="3D3D3D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" name="Slide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4739" y="1115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 txBox="1">
            <a:spLocks noGrp="1"/>
          </p:cNvSpPr>
          <p:nvPr>
            <p:ph type="title"/>
          </p:nvPr>
        </p:nvSpPr>
        <p:spPr>
          <a:xfrm>
            <a:off x="457200" y="2558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Defining Life-Altering Diagnosis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14" name="Google Shape;21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7199" y="2145083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8"/>
          <p:cNvSpPr txBox="1"/>
          <p:nvPr/>
        </p:nvSpPr>
        <p:spPr>
          <a:xfrm>
            <a:off x="5281950" y="3745275"/>
            <a:ext cx="3168000" cy="2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https://www.healthline.com/health/grief-cycle-chronic-illness</a:t>
            </a:r>
            <a:endParaRPr sz="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6" name="Google Shape;216;p8"/>
          <p:cNvSpPr/>
          <p:nvPr/>
        </p:nvSpPr>
        <p:spPr>
          <a:xfrm>
            <a:off x="457200" y="1288575"/>
            <a:ext cx="1791600" cy="1656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PTSD</a:t>
            </a:r>
            <a:endParaRPr sz="20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2248800" y="1288575"/>
            <a:ext cx="1791600" cy="1656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Amputation</a:t>
            </a:r>
            <a:endParaRPr sz="20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457200" y="2945175"/>
            <a:ext cx="1791600" cy="1656600"/>
          </a:xfrm>
          <a:prstGeom prst="roundRect">
            <a:avLst>
              <a:gd name="adj" fmla="val 16667"/>
            </a:avLst>
          </a:prstGeom>
          <a:solidFill>
            <a:srgbClr val="ECE819"/>
          </a:solidFill>
          <a:ln w="9525" cap="flat" cmpd="sng">
            <a:solidFill>
              <a:srgbClr val="ECE8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Cancer</a:t>
            </a:r>
            <a:endParaRPr sz="20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2248800" y="2945175"/>
            <a:ext cx="1791600" cy="1656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HIV/AIDS</a:t>
            </a:r>
            <a:endParaRPr sz="20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0" name="Google Shape;220;p8"/>
          <p:cNvPicPr preferRelativeResize="0"/>
          <p:nvPr/>
        </p:nvPicPr>
        <p:blipFill rotWithShape="1">
          <a:blip r:embed="rId6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9950" y="1675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"/>
          <p:cNvSpPr txBox="1">
            <a:spLocks noGrp="1"/>
          </p:cNvSpPr>
          <p:nvPr>
            <p:ph type="title"/>
          </p:nvPr>
        </p:nvSpPr>
        <p:spPr>
          <a:xfrm>
            <a:off x="457200" y="349758"/>
            <a:ext cx="82296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</a:rPr>
              <a:t>Secondary Effects of Life-Altering Diagnoses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28" name="Google Shape;228;p9"/>
          <p:cNvSpPr/>
          <p:nvPr/>
        </p:nvSpPr>
        <p:spPr>
          <a:xfrm>
            <a:off x="915050" y="2976300"/>
            <a:ext cx="1984200" cy="14736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Depression</a:t>
            </a:r>
            <a:r>
              <a:rPr lang="en-US" sz="18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9</a:t>
            </a:r>
            <a:endParaRPr sz="1800" b="0" i="0" u="none" strike="noStrike" cap="none" baseline="30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9"/>
          <p:cNvSpPr/>
          <p:nvPr/>
        </p:nvSpPr>
        <p:spPr>
          <a:xfrm flipH="1">
            <a:off x="6249500" y="2976300"/>
            <a:ext cx="1984200" cy="1473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Anxiety</a:t>
            </a:r>
            <a:r>
              <a:rPr lang="en-US" sz="18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10, 11, 12</a:t>
            </a:r>
            <a:r>
              <a:rPr lang="en-US"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 b="0" i="0" u="none" strike="noStrike" cap="none" baseline="30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9"/>
          <p:cNvSpPr/>
          <p:nvPr/>
        </p:nvSpPr>
        <p:spPr>
          <a:xfrm flipH="1">
            <a:off x="915050" y="1098150"/>
            <a:ext cx="1984200" cy="1473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Psychological Distress</a:t>
            </a:r>
            <a:endParaRPr sz="18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6249500" y="1098150"/>
            <a:ext cx="1984200" cy="14736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Guilt</a:t>
            </a:r>
            <a:r>
              <a:rPr lang="en-US" sz="19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endParaRPr sz="1900" b="0" i="0" u="none" strike="noStrike" cap="none" baseline="30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2990825" y="1309975"/>
            <a:ext cx="3167100" cy="30531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“You’d do anything when it’s all spiraling out of control, to do something to help. To just get an hour when you’re not feeling ill.</a:t>
            </a:r>
            <a:r>
              <a:rPr lang="en-US" sz="1800" b="0" i="0" u="none" strike="noStrike" cap="none" baseline="30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lang="en-US"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endParaRPr sz="1800" b="0" i="0" u="none" strike="noStrike" cap="none" baseline="30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9"/>
          <p:cNvSpPr txBox="1"/>
          <p:nvPr/>
        </p:nvSpPr>
        <p:spPr>
          <a:xfrm>
            <a:off x="5375600" y="4445500"/>
            <a:ext cx="37320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8. Cooper, 2015</a:t>
            </a:r>
            <a:endParaRPr sz="900" b="0" i="0" u="none" strike="noStrike" cap="none" dirty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9. Wilson et al., 2017</a:t>
            </a:r>
            <a:endParaRPr sz="900" b="0" i="0" u="none" strike="noStrike" cap="none" dirty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10. 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Atreya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et al., 2018 </a:t>
            </a:r>
            <a:endParaRPr sz="900" b="0" i="0" u="none" strike="noStrike" cap="none" dirty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11. Azad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Marzabadi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&amp; Zadeh, 2014; 12. Boland et al., 2019</a:t>
            </a:r>
            <a:endParaRPr sz="900" b="0" i="0" u="none" strike="noStrike" cap="none" dirty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34" name="Google Shape;234;p9"/>
          <p:cNvPicPr preferRelativeResize="0"/>
          <p:nvPr/>
        </p:nvPicPr>
        <p:blipFill rotWithShape="1">
          <a:blip r:embed="rId5">
            <a:alphaModFix/>
          </a:blip>
          <a:srcRect l="5096"/>
          <a:stretch/>
        </p:blipFill>
        <p:spPr>
          <a:xfrm>
            <a:off x="0" y="4571825"/>
            <a:ext cx="5411851" cy="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9322" y="148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orld Religion Thesis by Slidesgo">
  <a:themeElements>
    <a:clrScheme name="Simple Light">
      <a:dk1>
        <a:srgbClr val="FCA08A"/>
      </a:dk1>
      <a:lt1>
        <a:srgbClr val="434343"/>
      </a:lt1>
      <a:dk2>
        <a:srgbClr val="FFD966"/>
      </a:dk2>
      <a:lt2>
        <a:srgbClr val="A2C4C9"/>
      </a:lt2>
      <a:accent1>
        <a:srgbClr val="76A5AF"/>
      </a:accent1>
      <a:accent2>
        <a:srgbClr val="FF5147"/>
      </a:accent2>
      <a:accent3>
        <a:srgbClr val="FCA08A"/>
      </a:accent3>
      <a:accent4>
        <a:srgbClr val="434343"/>
      </a:accent4>
      <a:accent5>
        <a:srgbClr val="FFD966"/>
      </a:accent5>
      <a:accent6>
        <a:srgbClr val="A2C4C9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4547</Words>
  <Application>Microsoft Office PowerPoint</Application>
  <PresentationFormat>On-screen Show (16:9)</PresentationFormat>
  <Paragraphs>794</Paragraphs>
  <Slides>61</Slides>
  <Notes>61</Notes>
  <HiddenSlides>0</HiddenSlides>
  <MMClips>54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81" baseType="lpstr">
      <vt:lpstr>Fira Sans Extra Condensed Medium</vt:lpstr>
      <vt:lpstr>Roboto Condensed</vt:lpstr>
      <vt:lpstr>Calibri</vt:lpstr>
      <vt:lpstr>Oswald</vt:lpstr>
      <vt:lpstr>Trebuchet MS</vt:lpstr>
      <vt:lpstr>Arial</vt:lpstr>
      <vt:lpstr>Bahiana</vt:lpstr>
      <vt:lpstr>Roboto Light</vt:lpstr>
      <vt:lpstr>Times New Roman</vt:lpstr>
      <vt:lpstr>Rokkitt</vt:lpstr>
      <vt:lpstr>Noto Sans Symbols</vt:lpstr>
      <vt:lpstr>Roboto Condensed Light</vt:lpstr>
      <vt:lpstr>Barlow Light</vt:lpstr>
      <vt:lpstr>Dosis ExtraLight</vt:lpstr>
      <vt:lpstr>Roboto</vt:lpstr>
      <vt:lpstr>Roboto Medium</vt:lpstr>
      <vt:lpstr>Barlow</vt:lpstr>
      <vt:lpstr>Josefin Slab SemiBold</vt:lpstr>
      <vt:lpstr>Staatliches</vt:lpstr>
      <vt:lpstr>World Religion Thesis by Slidesgo</vt:lpstr>
      <vt:lpstr>Let’s Get Spiritual! How integrating spirituality into the OT process impacts well-being for those experiencing a life-altering diagnosis</vt:lpstr>
      <vt:lpstr>Session Objectives</vt:lpstr>
      <vt:lpstr>Defining Spirituality</vt:lpstr>
      <vt:lpstr>Relevance to Occupational Therapy</vt:lpstr>
      <vt:lpstr>PowerPoint Presentation</vt:lpstr>
      <vt:lpstr>Barriers to Incorporating Spirituality into OT Practice </vt:lpstr>
      <vt:lpstr>Spirituality and Patient populations</vt:lpstr>
      <vt:lpstr>Defining Life-Altering Diagnosis</vt:lpstr>
      <vt:lpstr>Secondary Effects of Life-Altering Diagnoses</vt:lpstr>
      <vt:lpstr>Life-altering diagnoses and spirituality </vt:lpstr>
      <vt:lpstr>Problem Statement</vt:lpstr>
      <vt:lpstr>PICO question </vt:lpstr>
      <vt:lpstr>PowerPoint Presentation</vt:lpstr>
      <vt:lpstr>Methods</vt:lpstr>
      <vt:lpstr>Search Terms</vt:lpstr>
      <vt:lpstr>PowerPoint Presentation</vt:lpstr>
      <vt:lpstr>Prisma Flow</vt:lpstr>
      <vt:lpstr>PowerPoint Presentation</vt:lpstr>
      <vt:lpstr>Levels of Evidence: Quantitative (n=11/20)</vt:lpstr>
      <vt:lpstr>Levels of Evidence: Qualitative (n=6/20)</vt:lpstr>
      <vt:lpstr>Where did the studies come from? </vt:lpstr>
      <vt:lpstr>Where else did the studies come from? </vt:lpstr>
      <vt:lpstr>What about the participants?</vt:lpstr>
      <vt:lpstr>PowerPoint Presentation</vt:lpstr>
      <vt:lpstr>PowerPoint Presentation</vt:lpstr>
      <vt:lpstr>Outcome Measures</vt:lpstr>
      <vt:lpstr>PowerPoint Presentation</vt:lpstr>
      <vt:lpstr>PowerPoint Presentation</vt:lpstr>
      <vt:lpstr>PowerPoint Presentation</vt:lpstr>
      <vt:lpstr>Theme 1: Occupational Engagement and Spiritual Well-Being (n=4)</vt:lpstr>
      <vt:lpstr>Theme 1: Occupational Engagement and Spiritual Well-Being (n=4)</vt:lpstr>
      <vt:lpstr>Theme 1: Occupational Engagement and Spiritual Well-Being (n=4)</vt:lpstr>
      <vt:lpstr>Theme 2: Connectedness (n=12)</vt:lpstr>
      <vt:lpstr>Theme 2: Connectedness (n=12)</vt:lpstr>
      <vt:lpstr>Theme 2: Connectedness (n=12)</vt:lpstr>
      <vt:lpstr>Theme 2: Connectedness (n=12)</vt:lpstr>
      <vt:lpstr>Theme 2: Connectedness (n=12)</vt:lpstr>
      <vt:lpstr>Theme 2: Connectedness (n=12)</vt:lpstr>
      <vt:lpstr>Theme 3: Coping33 (n = 12)</vt:lpstr>
      <vt:lpstr>Theme 3: Coping (n = 12)</vt:lpstr>
      <vt:lpstr>Theme 3: Coping (n = 12)</vt:lpstr>
      <vt:lpstr>Theme 3: Coping (n = 12)</vt:lpstr>
      <vt:lpstr>Theme 3: Coping (n = 12)</vt:lpstr>
      <vt:lpstr>Theme 3: Coping (n = 12)</vt:lpstr>
      <vt:lpstr>Summary of Findings</vt:lpstr>
      <vt:lpstr>PICO question </vt:lpstr>
      <vt:lpstr>Answer To pico question</vt:lpstr>
      <vt:lpstr>PowerPoint Presentation</vt:lpstr>
      <vt:lpstr>PowerPoint Presentation</vt:lpstr>
      <vt:lpstr>PowerPoint Presentation</vt:lpstr>
      <vt:lpstr>Implications for Research and education</vt:lpstr>
      <vt:lpstr>Implications for OT practice </vt:lpstr>
      <vt:lpstr>Conclusion</vt:lpstr>
      <vt:lpstr>Appreciation &amp; Acknowledgement</vt:lpstr>
      <vt:lpstr>Outcome Measures</vt:lpstr>
      <vt:lpstr>Contact info </vt:lpstr>
      <vt:lpstr>References</vt:lpstr>
      <vt:lpstr>References</vt:lpstr>
      <vt:lpstr>References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Get Spiritual! How integrating spirituality into the OT process impacts well-being for those experiencing a life-altering diagnosis</dc:title>
  <dc:creator>Creative Services</dc:creator>
  <cp:lastModifiedBy>temp</cp:lastModifiedBy>
  <cp:revision>9</cp:revision>
  <dcterms:created xsi:type="dcterms:W3CDTF">2014-04-05T18:35:34Z</dcterms:created>
  <dcterms:modified xsi:type="dcterms:W3CDTF">2020-08-15T17:09:50Z</dcterms:modified>
</cp:coreProperties>
</file>