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FDCE12-A0AE-4947-82A4-74EA5B111497}">
  <a:tblStyle styleId="{21FDCE12-A0AE-4947-82A4-74EA5B1114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43"/>
    <p:restoredTop sz="81794" autoAdjust="0"/>
  </p:normalViewPr>
  <p:slideViewPr>
    <p:cSldViewPr snapToGrid="0">
      <p:cViewPr varScale="1">
        <p:scale>
          <a:sx n="57" d="100"/>
          <a:sy n="57" d="100"/>
        </p:scale>
        <p:origin x="79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4107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1694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1dd1300a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1dd1300a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60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1d212ca9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1d212ca9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874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0fb2e926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0fb2e926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8173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bcc8b32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bcc8b32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029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4763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3069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1dcb850d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1dcb850d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9460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4343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1d212ca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1d212ca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2674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1d212ca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1d212ca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25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6624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639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3942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139114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fa71ec1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fa71ec1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6290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1d212ca9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1d212ca9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126712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f9d4f2018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f9d4f2018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756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fa71ec11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fa71ec11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6028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f9d4f2018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f9d4f2018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0594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fa71ec11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7fa71ec11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4642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1d212ca9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1d212ca9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6310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1dd1300a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1dd1300a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5245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3a7bba8f2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3a7bba8f2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817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3aee4a1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3aee4a1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357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3a7bba8f2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3a7bba8f2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856617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3a7bba8f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3a7bba8f2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45187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3aee4a1da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3aee4a1da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17348029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3a7bba8f2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3a7bba8f2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6765599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3aee4a1da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3aee4a1da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15968549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3aee4a1da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3aee4a1da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4134751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3145b423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73145b423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3050609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1cde9e01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1cde9e01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708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1d212ca9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1d212ca9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59619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1d212ca9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71d212ca9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1818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3be5db7c2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3be5db7c2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08010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3aee4a1da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3aee4a1da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0539527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42-45 minutes total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approx. 10 minutes each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11.5 sb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9.45 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9.45 sk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8.5 sc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7806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00"/>
                </a:highlight>
              </a:rPr>
              <a:t>Citation for level of evidence table: 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Haynes, R. B., Muir Gray, J. A., Richardson, W. S., Rosenberg, W. M. &amp; Sackett, D.L. (1996). Evidence-based medicine: What it is and what it isn’t. </a:t>
            </a:r>
            <a:r>
              <a:rPr lang="en-US" i="1"/>
              <a:t>British Medical Journal</a:t>
            </a:r>
            <a:r>
              <a:rPr lang="en-US"/>
              <a:t>, 312, 71–72.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12650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2940a14b4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72940a14b4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04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4145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3aee4a1d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3aee4a1d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454111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0fb2e926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0fb2e926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86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3a7bba8f2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3a7bba8f2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62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104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PowerPoint Slides 4x3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1905004"/>
            <a:ext cx="10668000" cy="25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14400" y="4572000"/>
            <a:ext cx="10668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8B7DD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990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990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990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5pPr>
            <a:lvl6pPr lvl="5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6pPr>
            <a:lvl7pPr lvl="6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7pPr>
            <a:lvl8pPr lvl="7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8pPr>
            <a:lvl9pPr lvl="8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1" descr="PowerPoint Slides 4x3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737600" y="621792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CAF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609600" y="1746251"/>
            <a:ext cx="10972800" cy="421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737600" y="621792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 descr="PowerPoint Slides 4x3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 descr="PowerPoint Slides 4x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ctrTitle"/>
          </p:nvPr>
        </p:nvSpPr>
        <p:spPr>
          <a:xfrm>
            <a:off x="914400" y="1905004"/>
            <a:ext cx="10668000" cy="25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rgbClr val="15245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914400" y="4572000"/>
            <a:ext cx="10668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8B7DD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990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990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990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5pPr>
            <a:lvl6pPr lvl="5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6pPr>
            <a:lvl7pPr lvl="6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7pPr>
            <a:lvl8pPr lvl="7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8pPr>
            <a:lvl9pPr lvl="8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99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0" y="2088413"/>
            <a:ext cx="12192000" cy="2438400"/>
          </a:xfrm>
          <a:prstGeom prst="rect">
            <a:avLst/>
          </a:prstGeom>
          <a:solidFill>
            <a:srgbClr val="58B7DD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58B7D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CAF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609599" y="1746504"/>
            <a:ext cx="536448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2"/>
          </p:nvPr>
        </p:nvSpPr>
        <p:spPr>
          <a:xfrm>
            <a:off x="6217920" y="1746504"/>
            <a:ext cx="536448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737600" y="621792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/>
        </p:nvSpPr>
        <p:spPr>
          <a:xfrm>
            <a:off x="6197601" y="466725"/>
            <a:ext cx="5363633" cy="1169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2400"/>
              <a:buFont typeface="Trebuchet MS"/>
              <a:buNone/>
            </a:pPr>
            <a:r>
              <a:rPr lang="en-US" sz="24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609599" y="1746504"/>
            <a:ext cx="536448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6217920" y="1746504"/>
            <a:ext cx="536448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09601" y="466344"/>
            <a:ext cx="5364479" cy="117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FCAF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737600" y="621792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609600" y="466725"/>
            <a:ext cx="10972800" cy="1169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CAF1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737600" y="621792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609600" y="4981904"/>
            <a:ext cx="11003843" cy="59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609599" y="466345"/>
            <a:ext cx="11003844" cy="451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8B7DD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8B7D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8B7D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609600" y="5582626"/>
            <a:ext cx="11003843" cy="6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8B7DD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737600" y="621792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PowerPoint Slides 4x33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746251"/>
            <a:ext cx="10972800" cy="421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8B7D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8B7D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8B7D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737600" y="621792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99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ctrTitle"/>
          </p:nvPr>
        </p:nvSpPr>
        <p:spPr>
          <a:xfrm>
            <a:off x="570300" y="1205350"/>
            <a:ext cx="9283200" cy="19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Trauma-Informed Care in a School Setting: Occupational Therapy Interventions to Promote Emotional Regulation</a:t>
            </a:r>
            <a:endParaRPr sz="3000"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570300" y="3562150"/>
            <a:ext cx="11051400" cy="27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b="1"/>
              <a:t>Sarah Blaise, OTS, Sara Cohen, OTS, </a:t>
            </a:r>
            <a:endParaRPr sz="24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 b="1"/>
              <a:t>Shannon Kelly, OTS &amp; Maria Marcum, OTS</a:t>
            </a:r>
            <a:endParaRPr sz="24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/>
              <a:t>Department of Occupational Therapy 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400"/>
              <a:t>Thomas Jefferson University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Presented in partial fulfillment of the Master of Science in Occupational Therapy degree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at Thomas Jefferson University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400"/>
          </a:p>
        </p:txBody>
      </p:sp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396" y="62199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does Trauma-Informed Care Look Like? 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609600" y="1374526"/>
            <a:ext cx="10972800" cy="421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A new “universal precaution”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Therapeutic use of self principles that align with TIC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Understanding our own ACEs and effects and practicing self-care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Recognize how “fight-or-flight” can present in students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Seek to minimize perceived threats/triggers +maximize safety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Develop emotional management + cognitive skills </a:t>
            </a:r>
            <a:endParaRPr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-US">
                <a:solidFill>
                  <a:srgbClr val="000000"/>
                </a:solidFill>
              </a:rPr>
              <a:t>Encourage Activities that are </a:t>
            </a:r>
            <a:r>
              <a:rPr lang="en-US" b="1" i="1" u="sng">
                <a:solidFill>
                  <a:srgbClr val="000000"/>
                </a:solidFill>
              </a:rPr>
              <a:t>self-soothing </a:t>
            </a:r>
            <a:endParaRPr b="1" i="1" u="sng">
              <a:solidFill>
                <a:srgbClr val="000000"/>
              </a:solidFill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</a:pPr>
            <a:r>
              <a:rPr lang="en-US">
                <a:solidFill>
                  <a:srgbClr val="000000"/>
                </a:solidFill>
              </a:rPr>
              <a:t>Mindfulness, meditation, yoga, prayer, etc.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609600" y="3704425"/>
            <a:ext cx="9442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CAF17"/>
                </a:solidFill>
                <a:latin typeface="Trebuchet MS"/>
                <a:ea typeface="Trebuchet MS"/>
                <a:cs typeface="Trebuchet MS"/>
                <a:sym typeface="Trebuchet MS"/>
              </a:rPr>
              <a:t>What We Need to Do </a:t>
            </a:r>
            <a:endParaRPr sz="2800">
              <a:solidFill>
                <a:srgbClr val="FCAF1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9575425" y="6069050"/>
            <a:ext cx="24114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(Bloom &amp; Harrison, 2011)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58470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0" y="2088413"/>
            <a:ext cx="12192000" cy="243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B7DD"/>
                </a:solidFill>
              </a:rPr>
              <a:t>Connection to Occupational Therapy &amp; Children in Schools</a:t>
            </a:r>
            <a:r>
              <a:rPr lang="en-US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" name="Ppt 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6270" y="58814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609600" y="466725"/>
            <a:ext cx="10972800" cy="11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Occupational Therapy’s Specialty in Schools </a:t>
            </a:r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4294967295"/>
          </p:nvPr>
        </p:nvSpPr>
        <p:spPr>
          <a:xfrm>
            <a:off x="9378975" y="6618350"/>
            <a:ext cx="2768100" cy="41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school-based-therapy-slp-ot-pt-jobs.jpg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 txBox="1"/>
          <p:nvPr/>
        </p:nvSpPr>
        <p:spPr>
          <a:xfrm>
            <a:off x="552200" y="1656600"/>
            <a:ext cx="5237100" cy="4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Occupations: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●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ADLs 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●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IADLs 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●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Rest and Sleep 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●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Education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●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Work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●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Play</a:t>
            </a:r>
            <a:r>
              <a:rPr lang="en-US" sz="2400" i="1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400" i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●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Leisure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●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Social Participation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       			</a:t>
            </a:r>
            <a:endParaRPr sz="2200"/>
          </a:p>
          <a:p>
            <a:pPr marL="3200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																				</a:t>
            </a:r>
            <a:r>
              <a:rPr lang="en-US" sz="22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" name="Google Shape;140;p24"/>
          <p:cNvSpPr txBox="1"/>
          <p:nvPr/>
        </p:nvSpPr>
        <p:spPr>
          <a:xfrm>
            <a:off x="7677400" y="3990100"/>
            <a:ext cx="9775800" cy="1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800" y="1764825"/>
            <a:ext cx="4763975" cy="33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/>
        </p:nvSpPr>
        <p:spPr>
          <a:xfrm>
            <a:off x="7346925" y="6227500"/>
            <a:ext cx="45462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004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(AOTA, 2014)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pt 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6308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Occupational Therapy’s Role in Supporting Children in Schools</a:t>
            </a: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609600" y="1746250"/>
            <a:ext cx="11523900" cy="470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Participation </a:t>
            </a:r>
            <a:endParaRPr sz="24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Interprofessional education</a:t>
            </a:r>
            <a:endParaRPr sz="24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Environmental modification</a:t>
            </a:r>
            <a:endParaRPr sz="24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Strengths based approach </a:t>
            </a:r>
            <a:r>
              <a:rPr lang="en-US" dirty="0"/>
              <a:t>  </a:t>
            </a: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													</a:t>
            </a:r>
            <a:r>
              <a:rPr lang="en-US" sz="1200" dirty="0"/>
              <a:t>				             </a:t>
            </a:r>
            <a:r>
              <a:rPr lang="en-US" sz="1400" dirty="0"/>
              <a:t>      </a:t>
            </a:r>
            <a:r>
              <a:rPr lang="en-US" sz="1400" dirty="0" smtClean="0"/>
              <a:t>		            (</a:t>
            </a:r>
            <a:r>
              <a:rPr lang="en-US" sz="1400" dirty="0" err="1"/>
              <a:t>Petrenchik</a:t>
            </a:r>
            <a:r>
              <a:rPr lang="en-US" sz="1400" dirty="0"/>
              <a:t> &amp;  Weiss, 2015</a:t>
            </a:r>
            <a:r>
              <a:rPr lang="en-US" sz="1400" dirty="0" smtClean="0"/>
              <a:t>) </a:t>
            </a:r>
            <a:r>
              <a:rPr lang="en-US" sz="1400" dirty="0"/>
              <a:t>(AOTA, 2016)</a:t>
            </a:r>
            <a:endParaRPr sz="14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															</a:t>
            </a:r>
            <a:endParaRPr dirty="0"/>
          </a:p>
        </p:txBody>
      </p:sp>
      <p:pic>
        <p:nvPicPr>
          <p:cNvPr id="2" name="Ppt 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6137" y="59670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Connection to Occupational Therapy </a:t>
            </a:r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609600" y="1454725"/>
            <a:ext cx="11282700" cy="42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dirty="0">
                <a:solidFill>
                  <a:srgbClr val="000000"/>
                </a:solidFill>
              </a:rPr>
              <a:t>Trauma Informed Care within the school setting is utilized to form a positive climate in which students feel physically and emotionally safe so they can focus on learning 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dirty="0">
                <a:solidFill>
                  <a:srgbClr val="000000"/>
                </a:solidFill>
              </a:rPr>
              <a:t>Children participating in traditional school occupations can be supported through occupational therapy services to increase participation in school based tasks by utilizing:</a:t>
            </a:r>
            <a:endParaRPr dirty="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Mental functions </a:t>
            </a:r>
            <a:endParaRPr sz="2200" dirty="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Motor Skills </a:t>
            </a:r>
            <a:endParaRPr sz="2200" dirty="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Process skills </a:t>
            </a:r>
            <a:endParaRPr sz="2200" dirty="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Social interaction skills</a:t>
            </a:r>
            <a:endParaRPr sz="2200" dirty="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Physical &amp; social environmental aspects </a:t>
            </a:r>
            <a:endParaRPr sz="2200" dirty="0">
              <a:solidFill>
                <a:srgbClr val="000000"/>
              </a:solidFill>
            </a:endParaRPr>
          </a:p>
          <a:p>
            <a:pPr marL="82296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 dirty="0"/>
          </a:p>
          <a:p>
            <a:pPr marL="86868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 	  </a:t>
            </a:r>
            <a:endParaRPr dirty="0"/>
          </a:p>
        </p:txBody>
      </p:sp>
      <p:sp>
        <p:nvSpPr>
          <p:cNvPr id="155" name="Google Shape;155;p26"/>
          <p:cNvSpPr txBox="1"/>
          <p:nvPr/>
        </p:nvSpPr>
        <p:spPr>
          <a:xfrm>
            <a:off x="1729150" y="5910375"/>
            <a:ext cx="101631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(Post, Grybush, Elmadani, &amp; Lockhart, 2020)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(AOTA, 2014)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pt 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4230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10972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Rationale for Investigation </a:t>
            </a:r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609600" y="928250"/>
            <a:ext cx="10972800" cy="3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Vulnerable children are significantly more likely to experience emotional and psychological stress due to their consistent higher exposure of risk factors that impact well-being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Vulnerable children have demonstrated challenges coping with life stressors by internalizing issues which as been shown to manifest symptoms of anger, depression, hopelessness, low-self esteem, loneliness, and suicidal-ideation 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4290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34290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34290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62" name="Google Shape;162;p27"/>
          <p:cNvSpPr txBox="1"/>
          <p:nvPr/>
        </p:nvSpPr>
        <p:spPr>
          <a:xfrm>
            <a:off x="9300300" y="6146025"/>
            <a:ext cx="27573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(</a:t>
            </a: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Olowokere &amp; Okanlawon, 2014)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pt 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6586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609600" y="452499"/>
            <a:ext cx="10972800" cy="90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FCAF17"/>
                </a:solidFill>
              </a:rPr>
              <a:t>Problem Statement  </a:t>
            </a:r>
            <a:endParaRPr>
              <a:solidFill>
                <a:srgbClr val="FCAF17"/>
              </a:solidFill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1"/>
          </p:nvPr>
        </p:nvSpPr>
        <p:spPr>
          <a:xfrm>
            <a:off x="609600" y="2286000"/>
            <a:ext cx="10972800" cy="271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School aged children may have experienced trauma that can negatively impact their participation, emotional regulation and success in school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2" name="Ppt 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0434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Clinical PICO Question</a:t>
            </a:r>
            <a:r>
              <a:rPr lang="en-US" sz="3000"/>
              <a:t> </a:t>
            </a:r>
            <a:endParaRPr sz="3000"/>
          </a:p>
        </p:txBody>
      </p:sp>
      <p:sp>
        <p:nvSpPr>
          <p:cNvPr id="174" name="Google Shape;174;p29"/>
          <p:cNvSpPr txBox="1">
            <a:spLocks noGrp="1"/>
          </p:cNvSpPr>
          <p:nvPr>
            <p:ph type="body" idx="1"/>
          </p:nvPr>
        </p:nvSpPr>
        <p:spPr>
          <a:xfrm>
            <a:off x="609600" y="1636650"/>
            <a:ext cx="10972800" cy="4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What trauma informed occupational therapy interventions improve emotional regulation and participation in school-based tasks for students?</a:t>
            </a:r>
            <a:r>
              <a:rPr lang="en-US" sz="3000" b="1"/>
              <a:t> </a:t>
            </a:r>
            <a:endParaRPr sz="3000" b="1"/>
          </a:p>
          <a:p>
            <a:pPr marL="13716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pt 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8536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0" y="2088413"/>
            <a:ext cx="12192000" cy="243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58B7DD"/>
                </a:solidFill>
              </a:rPr>
              <a:t>Methods</a:t>
            </a:r>
            <a:r>
              <a:rPr lang="en-US" b="1">
                <a:solidFill>
                  <a:srgbClr val="000000"/>
                </a:solidFill>
              </a:rPr>
              <a:t> 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2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2569" y="59508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609600" y="1504376"/>
            <a:ext cx="10972800" cy="421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Databases used: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Methods to Formulate Clinical Question </a:t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6204" y="2240662"/>
            <a:ext cx="2857500" cy="116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0925" y="2005359"/>
            <a:ext cx="5000074" cy="180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6200" y="4160750"/>
            <a:ext cx="2857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43375" y="4363588"/>
            <a:ext cx="1654475" cy="14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60657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Objectives </a:t>
            </a: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09600" y="1497443"/>
            <a:ext cx="10972800" cy="4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By the end of this presentation, the audience will: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>
                <a:solidFill>
                  <a:srgbClr val="000000"/>
                </a:solidFill>
              </a:rPr>
              <a:t>Define trauma and note its prevalence among school-aged children </a:t>
            </a:r>
            <a:endParaRPr sz="220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>
                <a:solidFill>
                  <a:srgbClr val="000000"/>
                </a:solidFill>
              </a:rPr>
              <a:t>Describe principles of Trauma-Informed Care and its importance in a school setting. </a:t>
            </a:r>
            <a:endParaRPr sz="220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>
                <a:solidFill>
                  <a:srgbClr val="000000"/>
                </a:solidFill>
              </a:rPr>
              <a:t>Describe current research to determine best practice using a Trauma-Informed Care (TIC) approach in schools for OT practitioners 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9740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Search Terms</a:t>
            </a:r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609600" y="1636650"/>
            <a:ext cx="10972800" cy="4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000000"/>
                </a:solidFill>
              </a:rPr>
              <a:t>P: Schools, School, Elementary School, Middle School, High School, Primary School, Secondary School, Student, Students, Minority Students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000000"/>
                </a:solidFill>
              </a:rPr>
              <a:t>P: Historical Trauma, Psychological Trauma, Adverse Childhood Experiences, Childhood Adversity, Stress and Trauma Related Disorders, Trauma, Emotional Trauma, Complex PTSD, injuries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000000"/>
                </a:solidFill>
              </a:rPr>
              <a:t>I: Occupational Therapy, Occupational Therapist, Coping Skills, Resilience Building, Relaxation Techniques, Trauma Informed Approaches, Coping Behavior, Resilience, Relaxation, Non-Reactivity, Psychological Resilience, Stress and Coping Measures, Mindfulness-Based Interventions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000000"/>
                </a:solidFill>
              </a:rPr>
              <a:t>O: Emotional Regulation, Self-Control, Behavioral Regulation, School Participation, Classroom Participation, Behavioral Inhibition, Classroom Behavior, Emotional Intelligence, Hardiness, Coping, Psychological Stress, Behavioral Intention, Classroom Discipline, Classroom Behavior Modification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7764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609600" y="555874"/>
            <a:ext cx="10972800" cy="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Methods </a:t>
            </a:r>
            <a:endParaRPr/>
          </a:p>
        </p:txBody>
      </p:sp>
      <p:sp>
        <p:nvSpPr>
          <p:cNvPr id="201" name="Google Shape;201;p33"/>
          <p:cNvSpPr txBox="1">
            <a:spLocks noGrp="1"/>
          </p:cNvSpPr>
          <p:nvPr>
            <p:ph type="body" idx="1"/>
          </p:nvPr>
        </p:nvSpPr>
        <p:spPr>
          <a:xfrm>
            <a:off x="609600" y="1502675"/>
            <a:ext cx="6284100" cy="47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rgbClr val="000000"/>
                </a:solidFill>
              </a:rPr>
              <a:t>Inclusion Criteria:  </a:t>
            </a:r>
            <a:endParaRPr b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Patient characteristics: ages 5-18 years old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All forms of trauma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All levels of evidence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rgbClr val="000000"/>
                </a:solidFill>
              </a:rPr>
              <a:t>Exclusion Criteria:</a:t>
            </a:r>
            <a:r>
              <a:rPr lang="en-US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Non-human subjects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Pharmacology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Genetic analysis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Systematic Reviews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Religion-based interventions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Char char="•"/>
            </a:pPr>
            <a:r>
              <a:rPr lang="en-US">
                <a:solidFill>
                  <a:srgbClr val="000000"/>
                </a:solidFill>
              </a:rPr>
              <a:t>Community-based interventions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02" name="Google Shape;202;p33"/>
          <p:cNvSpPr txBox="1"/>
          <p:nvPr/>
        </p:nvSpPr>
        <p:spPr>
          <a:xfrm>
            <a:off x="7688400" y="2509500"/>
            <a:ext cx="3894000" cy="18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latin typeface="Trebuchet MS"/>
                <a:ea typeface="Trebuchet MS"/>
                <a:cs typeface="Trebuchet MS"/>
                <a:sym typeface="Trebuchet MS"/>
              </a:rPr>
              <a:t>Limits:</a:t>
            </a:r>
            <a:r>
              <a:rPr lang="en-US" sz="2200" b="0" i="0" u="none" strike="noStrike" cap="none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200" b="0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 sz="2200" b="0" i="0" u="none" strike="noStrike" cap="none">
                <a:latin typeface="Trebuchet MS"/>
                <a:ea typeface="Trebuchet MS"/>
                <a:cs typeface="Trebuchet MS"/>
                <a:sym typeface="Trebuchet MS"/>
              </a:rPr>
              <a:t>Date of publication: within the last 10 years</a:t>
            </a:r>
            <a:endParaRPr sz="2200" b="0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 sz="2200" b="0" i="0" u="none" strike="noStrike" cap="none">
                <a:latin typeface="Trebuchet MS"/>
                <a:ea typeface="Trebuchet MS"/>
                <a:cs typeface="Trebuchet MS"/>
                <a:sym typeface="Trebuchet MS"/>
              </a:rPr>
              <a:t>Languages: English </a:t>
            </a:r>
            <a:endParaRPr sz="2200" b="0" i="0" u="none" strike="noStrike" cap="none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7796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609600" y="466349"/>
            <a:ext cx="109728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PRISMA Flowchart </a:t>
            </a:r>
            <a:endParaRPr/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5788" y="1279119"/>
            <a:ext cx="9500414" cy="491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390" y="59519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Synthesis of Articles </a:t>
            </a:r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1"/>
          </p:nvPr>
        </p:nvSpPr>
        <p:spPr>
          <a:xfrm>
            <a:off x="609600" y="1746251"/>
            <a:ext cx="10972800" cy="421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Critically Reviewed </a:t>
            </a:r>
            <a:endParaRPr sz="2400" dirty="0">
              <a:solidFill>
                <a:srgbClr val="0000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rebuchet MS" panose="020B0603020202020204" pitchFamily="34" charset="0"/>
                <a:ea typeface="Arial"/>
                <a:cs typeface="Arial"/>
                <a:sym typeface="Arial"/>
              </a:rPr>
              <a:t>Qualitative review form and guidelines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 </a:t>
            </a:r>
            <a:endParaRPr sz="2400" dirty="0">
              <a:solidFill>
                <a:srgbClr val="0000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1371600" lvl="2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 Qualitative Research</a:t>
            </a:r>
            <a:endParaRPr sz="2400" dirty="0">
              <a:solidFill>
                <a:srgbClr val="0000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rebuchet MS" panose="020B0603020202020204" pitchFamily="34" charset="0"/>
                <a:ea typeface="Arial"/>
                <a:cs typeface="Arial"/>
                <a:sym typeface="Arial"/>
              </a:rPr>
              <a:t>Quantitative review form and guidelines.</a:t>
            </a:r>
            <a:endParaRPr sz="2400" dirty="0">
              <a:solidFill>
                <a:srgbClr val="0000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1371600" lvl="2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 Quantitative Research</a:t>
            </a:r>
            <a:endParaRPr sz="2400" dirty="0">
              <a:solidFill>
                <a:srgbClr val="0000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Cross Checking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endParaRPr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Member Checking </a:t>
            </a:r>
            <a:endParaRPr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959451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0780" y="5969760"/>
            <a:ext cx="3063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(Letts et al.,2014)</a:t>
            </a:r>
          </a:p>
          <a:p>
            <a:r>
              <a:rPr lang="da-DK" dirty="0"/>
              <a:t>(Law et al.,2014)</a:t>
            </a:r>
          </a:p>
          <a:p>
            <a:r>
              <a:rPr lang="da-DK" dirty="0"/>
              <a:t/>
            </a:r>
            <a:br>
              <a:rPr lang="da-DK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0" y="2088413"/>
            <a:ext cx="12192000" cy="243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58B7DD"/>
                </a:solidFill>
              </a:rPr>
              <a:t>Results</a:t>
            </a:r>
            <a:endParaRPr>
              <a:solidFill>
                <a:srgbClr val="58B7DD"/>
              </a:solidFill>
            </a:endParaRPr>
          </a:p>
        </p:txBody>
      </p:sp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419" y="585827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Quantitative Levels of Evidence </a:t>
            </a:r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 rotWithShape="1">
          <a:blip r:embed="rId5">
            <a:alphaModFix/>
          </a:blip>
          <a:srcRect b="4571"/>
          <a:stretch/>
        </p:blipFill>
        <p:spPr>
          <a:xfrm>
            <a:off x="1128725" y="2147437"/>
            <a:ext cx="9934550" cy="256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/>
          <p:nvPr/>
        </p:nvSpPr>
        <p:spPr>
          <a:xfrm>
            <a:off x="6779850" y="5978775"/>
            <a:ext cx="51639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(Sackett, Rosenberg, Muir Gray, Haynes, &amp; Richardson, 1996)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4914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Levels of Evidence Quantitative (n=12)</a:t>
            </a:r>
            <a:endParaRPr/>
          </a:p>
        </p:txBody>
      </p:sp>
      <p:graphicFrame>
        <p:nvGraphicFramePr>
          <p:cNvPr id="232" name="Google Shape;232;p38"/>
          <p:cNvGraphicFramePr/>
          <p:nvPr/>
        </p:nvGraphicFramePr>
        <p:xfrm>
          <a:off x="764825" y="1636650"/>
          <a:ext cx="10287000" cy="3728630"/>
        </p:xfrm>
        <a:graphic>
          <a:graphicData uri="http://schemas.openxmlformats.org/drawingml/2006/table">
            <a:tbl>
              <a:tblPr>
                <a:noFill/>
                <a:tableStyleId>{21FDCE12-A0AE-4947-82A4-74EA5B111497}</a:tableStyleId>
              </a:tblPr>
              <a:tblGrid>
                <a:gridCol w="3429000"/>
                <a:gridCol w="3429000"/>
                <a:gridCol w="342900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Level of Evidence</a:t>
                      </a:r>
                      <a:r>
                        <a:rPr lang="en-US" b="1"/>
                        <a:t> 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Number of Articles</a:t>
                      </a:r>
                      <a:r>
                        <a:rPr lang="en-US" b="1"/>
                        <a:t> 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Citation of Articles</a:t>
                      </a:r>
                      <a:r>
                        <a:rPr lang="en-US" b="1"/>
                        <a:t> 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Level I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Dray et al., 2017 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Volanen et al., 2020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White, 2012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Level III</a:t>
                      </a:r>
                      <a:r>
                        <a:rPr lang="en-US"/>
                        <a:t>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9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Eva &amp; Thayer, 2017 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Huang et al., 2019 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Mendelson et al., 2015 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Olowokere &amp; Okanlawon, 2014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Srija &amp; Sugi, 2019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Terjestam, Bengtsson &amp; Jansson, 2016 Viafora, Mathiesen &amp; Unsworth, 2015 Wagner et al, 2019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Wisner &amp; Norton,  2013 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971" y="5927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609600" y="39709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Qualitative Levels of Evidence </a:t>
            </a: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 rotWithShape="1">
          <a:blip r:embed="rId5">
            <a:alphaModFix/>
          </a:blip>
          <a:srcRect l="1312" b="1516"/>
          <a:stretch/>
        </p:blipFill>
        <p:spPr>
          <a:xfrm>
            <a:off x="3298163" y="1506000"/>
            <a:ext cx="5595674" cy="44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9"/>
          <p:cNvSpPr txBox="1"/>
          <p:nvPr/>
        </p:nvSpPr>
        <p:spPr>
          <a:xfrm>
            <a:off x="3906975" y="5999025"/>
            <a:ext cx="276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9642225" y="6135075"/>
            <a:ext cx="2266500" cy="20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(Daly et al., 2007)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8719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Levels of Evidence- Qualitative (n= 6)</a:t>
            </a:r>
            <a:endParaRPr/>
          </a:p>
        </p:txBody>
      </p:sp>
      <p:graphicFrame>
        <p:nvGraphicFramePr>
          <p:cNvPr id="246" name="Google Shape;246;p40"/>
          <p:cNvGraphicFramePr/>
          <p:nvPr/>
        </p:nvGraphicFramePr>
        <p:xfrm>
          <a:off x="609600" y="1636650"/>
          <a:ext cx="10972800" cy="3680255"/>
        </p:xfrm>
        <a:graphic>
          <a:graphicData uri="http://schemas.openxmlformats.org/drawingml/2006/table">
            <a:tbl>
              <a:tblPr>
                <a:noFill/>
                <a:tableStyleId>{21FDCE12-A0AE-4947-82A4-74EA5B111497}</a:tableStyleId>
              </a:tblPr>
              <a:tblGrid>
                <a:gridCol w="3657600"/>
                <a:gridCol w="3657600"/>
                <a:gridCol w="3657600"/>
              </a:tblGrid>
              <a:tr h="69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Level of Evidence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Number of Articles (N=6)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Article Citation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</a:tr>
              <a:tr h="70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Level I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Garcia, Pintor &amp; Lindgren, 2010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70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Level II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Correia da Silva &amp; Sant’ Ana, 2017</a:t>
                      </a:r>
                      <a:endParaRPr>
                        <a:solidFill>
                          <a:schemeClr val="dk1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Post, Grybush, Elmadani &amp; Lockhart, 2020 Wisner &amp; Starzec, 2016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70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Level III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Wang  &amp; Hagins, 2016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70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Level IV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Finn, Warner, Price &amp; Spinazzola, 2018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9508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 Distribution</a:t>
            </a:r>
            <a:endParaRPr/>
          </a:p>
        </p:txBody>
      </p:sp>
      <p:graphicFrame>
        <p:nvGraphicFramePr>
          <p:cNvPr id="252" name="Google Shape;252;p41"/>
          <p:cNvGraphicFramePr/>
          <p:nvPr/>
        </p:nvGraphicFramePr>
        <p:xfrm>
          <a:off x="952500" y="1904410"/>
          <a:ext cx="10287000" cy="4244550"/>
        </p:xfrm>
        <a:graphic>
          <a:graphicData uri="http://schemas.openxmlformats.org/drawingml/2006/table">
            <a:tbl>
              <a:tblPr>
                <a:noFill/>
                <a:tableStyleId>{21FDCE12-A0AE-4947-82A4-74EA5B111497}</a:tableStyleId>
              </a:tblPr>
              <a:tblGrid>
                <a:gridCol w="3429000"/>
                <a:gridCol w="1909275"/>
                <a:gridCol w="4948725"/>
              </a:tblGrid>
              <a:tr h="495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Age Range 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Number of Articles 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Authors 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</a:tr>
              <a:tr h="960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Elementary School Aged (K-5th grade)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Correia da Silva &amp; Sant’ Ana, 2017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Finn, Warner, Price &amp; Spinazzola, 2018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Post, Grybush, Elmadani &amp; Lockhart, 2020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Srija &amp; Sugi, 2019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Wagner et al., 2019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White, 2012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1197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Middle School Aged (6th-8th grade)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8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Dray et al., 2017; Garcia, Pintor &amp; Lindgren, 2010; Mendelson et al., 2015; Srija &amp; Sugi, 2019; Terjestam, Bengtsson &amp; Jansson, 2016; Viafora, Mathiesen &amp; Unsworth, 2015; Volanen et al., 2020; Wang &amp; Hagins, 2016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500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High School Aged (9th-12th grade)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8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Dray et al., 2017; Eva &amp; Thayer, 2017; Garcia, Pintor &amp; Lindgren, 2010; Huang et al., 2019; Olowokere &amp; Okanlawon, 2014; Wang &amp; Hagins, 2016; Wisner &amp; Norton, 2013; Wisner &amp; Starzec, 2016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253" name="Google Shape;253;p41"/>
          <p:cNvSpPr txBox="1"/>
          <p:nvPr/>
        </p:nvSpPr>
        <p:spPr>
          <a:xfrm>
            <a:off x="987150" y="1458300"/>
            <a:ext cx="102177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Sample Sizes ranged from 1-3519 participants.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489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0" y="1997463"/>
            <a:ext cx="12192000" cy="243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5715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Things First: Safety </a:t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6725" y="4435875"/>
            <a:ext cx="3498549" cy="22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5421900" y="6629025"/>
            <a:ext cx="71610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</a:rPr>
              <a:t>https://www.zerotothree.org/resources/2896-getting-started-with-mindfulness-a-toolkit-for-early-childhood-organizations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3120" y="59740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title"/>
          </p:nvPr>
        </p:nvSpPr>
        <p:spPr>
          <a:xfrm>
            <a:off x="609600" y="-6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Interventions Implemented By</a:t>
            </a:r>
            <a:endParaRPr/>
          </a:p>
        </p:txBody>
      </p:sp>
      <p:graphicFrame>
        <p:nvGraphicFramePr>
          <p:cNvPr id="259" name="Google Shape;259;p42"/>
          <p:cNvGraphicFramePr/>
          <p:nvPr/>
        </p:nvGraphicFramePr>
        <p:xfrm>
          <a:off x="330350" y="838992"/>
          <a:ext cx="11077050" cy="5569760"/>
        </p:xfrm>
        <a:graphic>
          <a:graphicData uri="http://schemas.openxmlformats.org/drawingml/2006/table">
            <a:tbl>
              <a:tblPr>
                <a:noFill/>
                <a:tableStyleId>{21FDCE12-A0AE-4947-82A4-74EA5B111497}</a:tableStyleId>
              </a:tblPr>
              <a:tblGrid>
                <a:gridCol w="3692350"/>
                <a:gridCol w="3692350"/>
                <a:gridCol w="3692350"/>
              </a:tblGrid>
              <a:tr h="45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Interventionist 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Number of Articles 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Articles 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</a:tr>
              <a:tr h="1893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Teacher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7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Correia da Silva &amp; Sant’ Ana, 2017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Dray et al., 2017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Huang et al., 2019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Mendelson et al., 2015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Post, Grybush, Elmadani &amp; Lockhart, 2020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Terjestam, Bengtsson &amp; Jansson, 2016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Wang &amp; Hagins, 2016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1614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Researcher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7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Eva &amp; Thayer, 2017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Garcia, Pintor &amp; Lindgren, 2010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Olowokere &amp; Okanlawon, 2014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Volanen et al., 2020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White, 2012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Wisner &amp; Norton, 2013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Wisner &amp; Starzec, 2016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66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Occupational Therapist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Srija &amp; Sugi, 2019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Wagner et al., 2019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386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Mindfulness Instructor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Viafora, Mathiesen &amp; Unsworth, 2015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386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Therapist (non-specified)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Finn, Warner, Price &amp; Spinazzola, 2018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9213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>
            <a:spLocks noGrp="1"/>
          </p:cNvSpPr>
          <p:nvPr>
            <p:ph type="title"/>
          </p:nvPr>
        </p:nvSpPr>
        <p:spPr>
          <a:xfrm>
            <a:off x="309950" y="247375"/>
            <a:ext cx="10972800" cy="11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Outcome Measures</a:t>
            </a:r>
            <a:endParaRPr/>
          </a:p>
        </p:txBody>
      </p:sp>
      <p:graphicFrame>
        <p:nvGraphicFramePr>
          <p:cNvPr id="265" name="Google Shape;265;p43"/>
          <p:cNvGraphicFramePr/>
          <p:nvPr/>
        </p:nvGraphicFramePr>
        <p:xfrm>
          <a:off x="154950" y="1417375"/>
          <a:ext cx="11837150" cy="4814555"/>
        </p:xfrm>
        <a:graphic>
          <a:graphicData uri="http://schemas.openxmlformats.org/drawingml/2006/table">
            <a:tbl>
              <a:tblPr>
                <a:noFill/>
                <a:tableStyleId>{21FDCE12-A0AE-4947-82A4-74EA5B111497}</a:tableStyleId>
              </a:tblPr>
              <a:tblGrid>
                <a:gridCol w="2011325"/>
                <a:gridCol w="2012050"/>
                <a:gridCol w="2096700"/>
                <a:gridCol w="1808100"/>
                <a:gridCol w="2017425"/>
                <a:gridCol w="1891550"/>
              </a:tblGrid>
              <a:tr h="364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Mindfulness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Resilience 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Behavior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Coping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Self- Perception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Emotions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</a:tr>
              <a:tr h="3486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Mindful Attention Awareness Scale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Self-Description Questionnaire, Mindful attention awareness scale for adolescents (MAAS-A)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Healthy Self-Regulation subscale of the Mindful Thinking and Action Scale for Adolescents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Resilience &amp; Youth Development Module of the California Healthy Kids Survey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Resilience Scale (RS14)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Sutter–Eyberg Student Behavior Inventory-Revised (SESBI-R)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Eyberg Child Behavior Inventory (ECBI)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Behavior Rating Inventory of Executive Function 2(BRIEF2)—Teacher  and Parent Screening Forms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Behavioral and Emotional Rating Scale: Teacher Rating Scale (BERS–2=Teacher Rating Scale)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Schoolagers’ Coping Strategies Inventory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Coping with bullying scale for children (CBSC)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Perceived Stress Scale and Single-Item Self-Esteem Scale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Global Self-Worth subscale of Self-Perception Profile for Children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Strengths and Difficulties Questionnaire (SDQ)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Beck Depressive Inventory (RBDI)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Feel Bad Scale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Behavioral and Emotional Rating Scale: Teacher Rating Scale (BERS–2=Teacher Rating Scale)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659175">
                <a:tc gridSpan="6"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Qualitative articles collected data using participant observation, document reviews, focus groups and interviews</a:t>
                      </a:r>
                      <a:endParaRPr sz="1200"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New Recording 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4737" y="59882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title"/>
          </p:nvPr>
        </p:nvSpPr>
        <p:spPr>
          <a:xfrm>
            <a:off x="609600" y="226119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Intervention Themes</a:t>
            </a:r>
            <a:endParaRPr/>
          </a:p>
        </p:txBody>
      </p:sp>
      <p:graphicFrame>
        <p:nvGraphicFramePr>
          <p:cNvPr id="271" name="Google Shape;271;p44"/>
          <p:cNvGraphicFramePr/>
          <p:nvPr>
            <p:extLst>
              <p:ext uri="{D42A27DB-BD31-4B8C-83A1-F6EECF244321}">
                <p14:modId xmlns:p14="http://schemas.microsoft.com/office/powerpoint/2010/main" val="217528781"/>
              </p:ext>
            </p:extLst>
          </p:nvPr>
        </p:nvGraphicFramePr>
        <p:xfrm>
          <a:off x="361600" y="1396425"/>
          <a:ext cx="11478150" cy="4719805"/>
        </p:xfrm>
        <a:graphic>
          <a:graphicData uri="http://schemas.openxmlformats.org/drawingml/2006/table">
            <a:tbl>
              <a:tblPr>
                <a:noFill/>
                <a:tableStyleId>{21FDCE12-A0AE-4947-82A4-74EA5B111497}</a:tableStyleId>
              </a:tblPr>
              <a:tblGrid>
                <a:gridCol w="3067325"/>
                <a:gridCol w="4256200"/>
                <a:gridCol w="4154625"/>
              </a:tblGrid>
              <a:tr h="513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Theme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Description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Authors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</a:tr>
              <a:tr h="230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Mindfulness-based Interventions (n=10)</a:t>
                      </a:r>
                      <a:endParaRPr sz="16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Purposeful awareness and attention to the present moment, acknowledging emotions and feelings but not dwelling on them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Eva &amp; Thayer, 2017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Huang et al., 2019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Terjestam, Bengtsson &amp; Jansson, 2016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Viafora, Mathiesen &amp; Unsworth, 2015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Volanen et al., 2020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Wagner et al., 2019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Wang &amp; Hagins, 2016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White, 2012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Wisner &amp; Norton, 2013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Wisner &amp; Starzec, 2016     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  <a:tr h="1655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Resilience Training (</a:t>
                      </a:r>
                      <a:r>
                        <a:rPr lang="en-US" sz="16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n=9)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To promote resistance and recovery despite adverse experiences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Correia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da Silva &amp; </a:t>
                      </a: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Sant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’ Ana, 2017</a:t>
                      </a: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Dray et al., 2017</a:t>
                      </a: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Finn, Warner, Price &amp; Spinazzola, 2018 </a:t>
                      </a: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Huang et al., 2019</a:t>
                      </a: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Olowokere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&amp; </a:t>
                      </a: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Okanlawon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, 2014</a:t>
                      </a: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Post, </a:t>
                      </a: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Grybush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, </a:t>
                      </a: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Elmadani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&amp; Lockhart, 2020 </a:t>
                      </a: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Srija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&amp; </a:t>
                      </a: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Sugi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, 2019</a:t>
                      </a: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err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Volanen</a:t>
                      </a:r>
                      <a:r>
                        <a:rPr lang="en-US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et al., 2020      </a:t>
                      </a: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OT670 Intervention Themes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7245" y="5779470"/>
            <a:ext cx="673519" cy="673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6" y="1211249"/>
            <a:ext cx="11882610" cy="4678655"/>
          </a:xfrm>
          <a:prstGeom prst="rect">
            <a:avLst/>
          </a:prstGeom>
        </p:spPr>
      </p:pic>
      <p:sp>
        <p:nvSpPr>
          <p:cNvPr id="276" name="Google Shape;276;p45"/>
          <p:cNvSpPr txBox="1">
            <a:spLocks noGrp="1"/>
          </p:cNvSpPr>
          <p:nvPr>
            <p:ph type="title"/>
          </p:nvPr>
        </p:nvSpPr>
        <p:spPr>
          <a:xfrm>
            <a:off x="609600" y="267749"/>
            <a:ext cx="10972800" cy="9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Theme 1: Mindfulness-Based Interventions (n=10)</a:t>
            </a:r>
            <a:endParaRPr/>
          </a:p>
        </p:txBody>
      </p:sp>
      <p:pic>
        <p:nvPicPr>
          <p:cNvPr id="2" name="OT670 Mindfulness-Based Interventions (slide 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5072" y="5865913"/>
            <a:ext cx="687754" cy="687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8" y="1058050"/>
            <a:ext cx="11800589" cy="5410237"/>
          </a:xfrm>
          <a:prstGeom prst="rect">
            <a:avLst/>
          </a:prstGeom>
        </p:spPr>
      </p:pic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624642" y="237642"/>
            <a:ext cx="10972800" cy="94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Theme 1: Mindfulness-Based Interventions (n=10)</a:t>
            </a:r>
            <a:endParaRPr/>
          </a:p>
        </p:txBody>
      </p:sp>
      <p:pic>
        <p:nvPicPr>
          <p:cNvPr id="2" name="OT670 Mindfulness-Based Interventions (slide 2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4350" y="5855676"/>
            <a:ext cx="670169" cy="670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4" y="1065202"/>
            <a:ext cx="11721786" cy="5319292"/>
          </a:xfrm>
          <a:prstGeom prst="rect">
            <a:avLst/>
          </a:prstGeom>
        </p:spPr>
      </p:pic>
      <p:sp>
        <p:nvSpPr>
          <p:cNvPr id="288" name="Google Shape;288;p47"/>
          <p:cNvSpPr txBox="1">
            <a:spLocks noGrp="1"/>
          </p:cNvSpPr>
          <p:nvPr>
            <p:ph type="title"/>
          </p:nvPr>
        </p:nvSpPr>
        <p:spPr>
          <a:xfrm>
            <a:off x="609600" y="246294"/>
            <a:ext cx="10972800" cy="81890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Theme 2: Resilience Training (</a:t>
            </a:r>
            <a:r>
              <a:rPr lang="en-US" dirty="0" smtClean="0"/>
              <a:t>n=9)</a:t>
            </a:r>
            <a:endParaRPr dirty="0"/>
          </a:p>
        </p:txBody>
      </p:sp>
      <p:pic>
        <p:nvPicPr>
          <p:cNvPr id="2" name="OT670 Resilience Training (slide 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4031" y="5714325"/>
            <a:ext cx="670169" cy="670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1" y="1407494"/>
            <a:ext cx="11788718" cy="4299186"/>
          </a:xfrm>
          <a:prstGeom prst="rect">
            <a:avLst/>
          </a:prstGeom>
        </p:spPr>
      </p:pic>
      <p:sp>
        <p:nvSpPr>
          <p:cNvPr id="294" name="Google Shape;294;p48"/>
          <p:cNvSpPr txBox="1">
            <a:spLocks noGrp="1"/>
          </p:cNvSpPr>
          <p:nvPr>
            <p:ph type="title"/>
          </p:nvPr>
        </p:nvSpPr>
        <p:spPr>
          <a:xfrm>
            <a:off x="609600" y="23719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Theme 2: Resilience Training (</a:t>
            </a:r>
            <a:r>
              <a:rPr lang="en-US" dirty="0" smtClean="0"/>
              <a:t>n=9)</a:t>
            </a:r>
            <a:endParaRPr dirty="0"/>
          </a:p>
        </p:txBody>
      </p:sp>
      <p:pic>
        <p:nvPicPr>
          <p:cNvPr id="3" name="OT670 Resilience Training (slide 2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4328" y="5706680"/>
            <a:ext cx="676031" cy="676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9"/>
          <p:cNvSpPr txBox="1">
            <a:spLocks noGrp="1"/>
          </p:cNvSpPr>
          <p:nvPr>
            <p:ph type="title"/>
          </p:nvPr>
        </p:nvSpPr>
        <p:spPr>
          <a:xfrm>
            <a:off x="609600" y="4242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Strength of Evidence</a:t>
            </a:r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body" idx="1"/>
          </p:nvPr>
        </p:nvSpPr>
        <p:spPr>
          <a:xfrm>
            <a:off x="609600" y="1489375"/>
            <a:ext cx="11166000" cy="48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Strong</a:t>
            </a:r>
            <a:r>
              <a:rPr lang="en-US" sz="2400" dirty="0">
                <a:solidFill>
                  <a:srgbClr val="000000"/>
                </a:solidFill>
              </a:rPr>
              <a:t>: Two or more Level I studies; The available evidence usually includes consistent results from well-designed, well-conducted studies.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Moderate</a:t>
            </a:r>
            <a:r>
              <a:rPr lang="en-US" sz="2400" dirty="0">
                <a:solidFill>
                  <a:srgbClr val="000000"/>
                </a:solidFill>
              </a:rPr>
              <a:t>: At least one Level I high-quality study or multiple moderate-quality studies (Level II, Level III, etc.)</a:t>
            </a:r>
            <a:endParaRPr sz="2400" dirty="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Mindfulness-Based Interventions</a:t>
            </a:r>
            <a:endParaRPr sz="2200" dirty="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2200"/>
              <a:buFont typeface="Trebuchet MS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Resilience Training 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2400"/>
              <a:buFont typeface="Trebuchet MS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Low</a:t>
            </a:r>
            <a:r>
              <a:rPr lang="en-US" sz="2400" dirty="0">
                <a:solidFill>
                  <a:srgbClr val="000000"/>
                </a:solidFill>
              </a:rPr>
              <a:t>: Small number of low-level studies, flaws in the studies, etc.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													</a:t>
            </a:r>
            <a:r>
              <a:rPr lang="en-US" sz="2400" dirty="0" smtClean="0">
                <a:solidFill>
                  <a:srgbClr val="000000"/>
                </a:solidFill>
              </a:rPr>
              <a:t>								        </a:t>
            </a:r>
            <a:r>
              <a:rPr lang="en-US" sz="1600" dirty="0" smtClean="0">
                <a:solidFill>
                  <a:srgbClr val="000000"/>
                </a:solidFill>
              </a:rPr>
              <a:t>(Sackett et al., 1996)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			</a:t>
            </a: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2" name="OT670 Strength of Evidenc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7584" y="5779476"/>
            <a:ext cx="676031" cy="676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Strengths and Limitations of Studies/ Articles Reviews</a:t>
            </a:r>
            <a:endParaRPr/>
          </a:p>
        </p:txBody>
      </p:sp>
      <p:graphicFrame>
        <p:nvGraphicFramePr>
          <p:cNvPr id="307" name="Google Shape;307;p50"/>
          <p:cNvGraphicFramePr/>
          <p:nvPr>
            <p:extLst>
              <p:ext uri="{D42A27DB-BD31-4B8C-83A1-F6EECF244321}">
                <p14:modId xmlns:p14="http://schemas.microsoft.com/office/powerpoint/2010/main" val="1133335288"/>
              </p:ext>
            </p:extLst>
          </p:nvPr>
        </p:nvGraphicFramePr>
        <p:xfrm>
          <a:off x="548250" y="1837975"/>
          <a:ext cx="11095475" cy="3656925"/>
        </p:xfrm>
        <a:graphic>
          <a:graphicData uri="http://schemas.openxmlformats.org/drawingml/2006/table">
            <a:tbl>
              <a:tblPr>
                <a:noFill/>
                <a:tableStyleId>{21FDCE12-A0AE-4947-82A4-74EA5B111497}</a:tableStyleId>
              </a:tblPr>
              <a:tblGrid>
                <a:gridCol w="5555175"/>
                <a:gridCol w="5540300"/>
              </a:tblGrid>
              <a:tr h="436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Strengths </a:t>
                      </a:r>
                      <a:endParaRPr sz="1600" b="1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Limitations </a:t>
                      </a:r>
                      <a:endParaRPr sz="1600"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</a:tr>
              <a:tr h="3220475">
                <a:tc>
                  <a:txBody>
                    <a:bodyPr/>
                    <a:lstStyle/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Previous data to support the need and benefit of these studies 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Found </a:t>
                      </a: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large RCTs “the gold standard” 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Valid and reliable outcome measures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Consistency in those delivering services 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Buy in from staff and students 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Embedded into school day routines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Small/ homogenous sample 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Multiple</a:t>
                      </a:r>
                      <a:r>
                        <a:rPr lang="en-US" sz="1600" baseline="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studies lacking a</a:t>
                      </a:r>
                      <a:r>
                        <a:rPr lang="en-US" sz="16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control group; insubstantial rigor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Bias for success/concerns with blinding 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marL="457200" lvl="0" indent="-330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600"/>
                        <a:buFont typeface="Trebuchet MS"/>
                        <a:buChar char="●"/>
                      </a:pPr>
                      <a:r>
                        <a:rPr lang="en-US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Lack of long term follow up </a:t>
                      </a: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OT670 Strengths and Limitations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5709" y="5884984"/>
            <a:ext cx="676031" cy="676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 txBox="1">
            <a:spLocks noGrp="1"/>
          </p:cNvSpPr>
          <p:nvPr>
            <p:ph type="title"/>
          </p:nvPr>
        </p:nvSpPr>
        <p:spPr>
          <a:xfrm>
            <a:off x="0" y="2088413"/>
            <a:ext cx="12192000" cy="243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58B7DD"/>
                </a:solidFill>
              </a:rPr>
              <a:t>Implications for Occupational Therapy Practice</a:t>
            </a:r>
            <a:r>
              <a:rPr lang="en-US" b="1">
                <a:solidFill>
                  <a:srgbClr val="000000"/>
                </a:solidFill>
              </a:rPr>
              <a:t> </a:t>
            </a:r>
            <a:endParaRPr/>
          </a:p>
        </p:txBody>
      </p:sp>
      <p:pic>
        <p:nvPicPr>
          <p:cNvPr id="2" name="Ppt slide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2737" y="58604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0" y="2088413"/>
            <a:ext cx="12192000" cy="243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B7DD"/>
                </a:solidFill>
              </a:rPr>
              <a:t>Trauma and Its Impact</a:t>
            </a:r>
            <a:r>
              <a:rPr lang="en-US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1546" y="599717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 txBox="1">
            <a:spLocks noGrp="1"/>
          </p:cNvSpPr>
          <p:nvPr>
            <p:ph type="body" idx="4294967295"/>
          </p:nvPr>
        </p:nvSpPr>
        <p:spPr>
          <a:xfrm>
            <a:off x="673825" y="1091400"/>
            <a:ext cx="10972800" cy="467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2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440"/>
              </a:spcBef>
              <a:spcAft>
                <a:spcPts val="0"/>
              </a:spcAft>
              <a:buClr>
                <a:srgbClr val="58B7DD"/>
              </a:buClr>
              <a:buSzPts val="240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What trauma-informed occupational therapy interventions improve emotional regulation and participation in school-based tasks for students?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440"/>
              </a:spcBef>
              <a:spcAft>
                <a:spcPts val="0"/>
              </a:spcAft>
              <a:buClr>
                <a:srgbClr val="58B7DD"/>
              </a:buClr>
              <a:buSzPts val="240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There is </a:t>
            </a:r>
            <a:r>
              <a:rPr lang="en-US" sz="2400" b="1" dirty="0">
                <a:solidFill>
                  <a:srgbClr val="000000"/>
                </a:solidFill>
              </a:rPr>
              <a:t>moderate</a:t>
            </a:r>
            <a:r>
              <a:rPr lang="en-US" sz="2400" dirty="0">
                <a:solidFill>
                  <a:srgbClr val="000000"/>
                </a:solidFill>
              </a:rPr>
              <a:t> evidence to support occupational therapy interventions focusing on </a:t>
            </a:r>
            <a:r>
              <a:rPr lang="en-US" sz="2400" u="sng" dirty="0">
                <a:solidFill>
                  <a:srgbClr val="000000"/>
                </a:solidFill>
              </a:rPr>
              <a:t>mindfulness and resilience training</a:t>
            </a:r>
            <a:r>
              <a:rPr lang="en-US" sz="2400" dirty="0">
                <a:solidFill>
                  <a:srgbClr val="000000"/>
                </a:solidFill>
              </a:rPr>
              <a:t> to improve emotional regulation, self-esteem, academic achievement and school participation for children who have experienced or are at increased risk for experiencing trauma as well as a universal precaution for all children.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18" name="Google Shape;318;p52"/>
          <p:cNvSpPr txBox="1">
            <a:spLocks noGrp="1"/>
          </p:cNvSpPr>
          <p:nvPr>
            <p:ph type="title"/>
          </p:nvPr>
        </p:nvSpPr>
        <p:spPr>
          <a:xfrm>
            <a:off x="609600" y="402550"/>
            <a:ext cx="10972800" cy="112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Clinical PICO Question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pt slide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6625" y="59680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3"/>
          <p:cNvSpPr txBox="1">
            <a:spLocks noGrp="1"/>
          </p:cNvSpPr>
          <p:nvPr>
            <p:ph type="title"/>
          </p:nvPr>
        </p:nvSpPr>
        <p:spPr>
          <a:xfrm>
            <a:off x="609600" y="466725"/>
            <a:ext cx="10972800" cy="11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Implications</a:t>
            </a:r>
            <a:endParaRPr/>
          </a:p>
        </p:txBody>
      </p:sp>
      <p:graphicFrame>
        <p:nvGraphicFramePr>
          <p:cNvPr id="324" name="Google Shape;324;p53"/>
          <p:cNvGraphicFramePr/>
          <p:nvPr>
            <p:extLst>
              <p:ext uri="{D42A27DB-BD31-4B8C-83A1-F6EECF244321}">
                <p14:modId xmlns:p14="http://schemas.microsoft.com/office/powerpoint/2010/main" val="2826842406"/>
              </p:ext>
            </p:extLst>
          </p:nvPr>
        </p:nvGraphicFramePr>
        <p:xfrm>
          <a:off x="237225" y="1636725"/>
          <a:ext cx="11717550" cy="3566100"/>
        </p:xfrm>
        <a:graphic>
          <a:graphicData uri="http://schemas.openxmlformats.org/drawingml/2006/table">
            <a:tbl>
              <a:tblPr>
                <a:noFill/>
                <a:tableStyleId>{21FDCE12-A0AE-4947-82A4-74EA5B111497}</a:tableStyleId>
              </a:tblPr>
              <a:tblGrid>
                <a:gridCol w="4168675"/>
                <a:gridCol w="3676200"/>
                <a:gridCol w="387267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Occupational Therapy Practice</a:t>
                      </a:r>
                      <a:endParaRPr b="1" dirty="0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Educators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Research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rtl="0"/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Advocate to reduce stigma and increase awareness of childhood trauma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rtl="0"/>
                      <a: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Facilitate the development of safe school environments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rtl="0"/>
                      <a: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Supports group-based interventions for both mindfulness and resilience training; resilience training interventions extended throughout a school year were more successful and mindfulness-based interventions averaged 45-minute sessions for 8 weeks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Encourage embedding trauma-informed care principles into OT school curriculum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rtl="0"/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rtl="0"/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Educate OT practitioners in school settings on signs and symptoms of trauma 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rtl="0"/>
                      <a: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Implementation of continuing education courses for school based OTs focused on trauma informed care in schools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r>
                        <a:rPr lang="en-US" dirty="0" smtClean="0"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en-US" dirty="0" smtClean="0">
                          <a:latin typeface="Trebuchet MS" panose="020B0603020202020204" pitchFamily="34" charset="0"/>
                        </a:rPr>
                      </a:br>
                      <a:endParaRPr dirty="0">
                        <a:latin typeface="Trebuchet MS" panose="020B0603020202020204" pitchFamily="34" charset="0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Improve research level of studies to include higher level I and II studies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rtl="0"/>
                      <a: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Increase study rigor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rtl="0"/>
                      <a: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en-US" b="0" dirty="0" smtClean="0"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en-US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Arial"/>
                          <a:cs typeface="Arial"/>
                          <a:sym typeface="Arial"/>
                        </a:rPr>
                        <a:t>Examine the long-term effects of interventions, and the connection to developmental milestones </a:t>
                      </a:r>
                      <a:endParaRPr lang="en-US" b="0" dirty="0" smtClean="0">
                        <a:effectLst/>
                        <a:latin typeface="Trebuchet MS" panose="020B0603020202020204" pitchFamily="34" charset="0"/>
                      </a:endParaRPr>
                    </a:p>
                    <a:p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" name="Ppt slide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8854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4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Acknowledgements</a:t>
            </a:r>
            <a:r>
              <a:rPr lang="en-US" sz="3600"/>
              <a:t> </a:t>
            </a:r>
            <a:endParaRPr sz="3600"/>
          </a:p>
        </p:txBody>
      </p:sp>
      <p:sp>
        <p:nvSpPr>
          <p:cNvPr id="330" name="Google Shape;330;p54"/>
          <p:cNvSpPr txBox="1">
            <a:spLocks noGrp="1"/>
          </p:cNvSpPr>
          <p:nvPr>
            <p:ph type="body" idx="1"/>
          </p:nvPr>
        </p:nvSpPr>
        <p:spPr>
          <a:xfrm>
            <a:off x="609600" y="1746251"/>
            <a:ext cx="10972800" cy="421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E. Adel </a:t>
            </a:r>
            <a:r>
              <a:rPr lang="en-US" sz="2400" dirty="0" err="1">
                <a:solidFill>
                  <a:srgbClr val="000000"/>
                </a:solidFill>
              </a:rPr>
              <a:t>Herge</a:t>
            </a:r>
            <a:r>
              <a:rPr lang="en-US" sz="2400" dirty="0">
                <a:solidFill>
                  <a:srgbClr val="000000"/>
                </a:solidFill>
              </a:rPr>
              <a:t>, OTD, OTR/L, FAOTA 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Gary Kaplan, MSLIS, AHIP 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Paul Hunter, DMD, MLIS 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Gregory </a:t>
            </a:r>
            <a:r>
              <a:rPr lang="en-US" sz="2400" dirty="0" err="1">
                <a:solidFill>
                  <a:srgbClr val="000000"/>
                </a:solidFill>
              </a:rPr>
              <a:t>Laynor</a:t>
            </a:r>
            <a:r>
              <a:rPr lang="en-US" sz="2400" dirty="0">
                <a:solidFill>
                  <a:srgbClr val="000000"/>
                </a:solidFill>
              </a:rPr>
              <a:t>, MLS, PhD 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Larissa Gordon, MS, MEd, MA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000000"/>
                </a:solidFill>
              </a:rPr>
              <a:t>Maclain</a:t>
            </a:r>
            <a:r>
              <a:rPr lang="en-US" sz="2400" dirty="0">
                <a:solidFill>
                  <a:srgbClr val="000000"/>
                </a:solidFill>
              </a:rPr>
              <a:t> Capron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Rebecca </a:t>
            </a:r>
            <a:r>
              <a:rPr lang="en-US" sz="2400" dirty="0" err="1">
                <a:solidFill>
                  <a:srgbClr val="000000"/>
                </a:solidFill>
              </a:rPr>
              <a:t>Sinko</a:t>
            </a:r>
            <a:r>
              <a:rPr lang="en-US" sz="2400" dirty="0">
                <a:solidFill>
                  <a:srgbClr val="000000"/>
                </a:solidFill>
              </a:rPr>
              <a:t>, OTD, OTR/L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Our classmates, the BS/MS 2020 Cohort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Our families, significant others, friends and support systems </a:t>
            </a: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2" name="New Recordi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7157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 txBox="1"/>
          <p:nvPr/>
        </p:nvSpPr>
        <p:spPr>
          <a:xfrm>
            <a:off x="1870350" y="1189950"/>
            <a:ext cx="84513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Thank </a:t>
            </a:r>
            <a:r>
              <a:rPr lang="en-US" sz="36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y</a:t>
            </a:r>
            <a:r>
              <a:rPr lang="en-US" sz="36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ou</a:t>
            </a:r>
            <a:r>
              <a:rPr lang="en-US" sz="36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36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36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>
            <a:spLocks noGrp="1"/>
          </p:cNvSpPr>
          <p:nvPr>
            <p:ph type="body" idx="1"/>
          </p:nvPr>
        </p:nvSpPr>
        <p:spPr>
          <a:xfrm>
            <a:off x="609600" y="1441825"/>
            <a:ext cx="10972800" cy="47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0" indent="-74295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American Occupational Therapy Association [AOTA]. (2014). Occupational therapy practice framework: Domain and process (3rd ed).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American Journal of Occupational Therapy, 68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s1-s48. http://dx.doi.org/10.5014/ajot.2014.682006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0" indent="-74295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American Occupational Therapy Association [AOTA]. (2016). Occupational Therapy’s Role with School Settings. Retrieved from https://www.aota.org/~/media/Corporate/Files/AboutOT/Professionals/WhatIsOT/CY/Fact-Sheets/School%20Settings%20fact%20sheet.pdf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0" indent="-74295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American Psychiatric Association. (2013). Diagnostic and statistical manual of mental disorders (5th ed.). Washington, DC: Author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0" indent="-74295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Bloom,S.L., &amp; Harrison, L.C. (2011, September 18). Trauma and Hyperarousal [PowerPoint Slides]. National Network to Eliminate Disparities in Behavioral Health. nned.net/docs-general?Webinar_1_SLB_HANDOUT.pdf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Centers for Disease Control and Prevention [CDC]. (2013). About the CDC-Kaiser ACE Study. Retrieved from https://www.cdc.gov/violenceprevention/childabuseandneglect/acestudy/about.html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Correia da Silva, N. &amp; Sant’ Ana, H.L. (2017). Developing psychic self-regulation in children through self-assessment portfolios in school interaction.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Paidéia, 27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(1), 475-483.  doi:10.1590/1982-432727s1201713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0" indent="-74295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Cronholm, P.F., Forke, C.M., Wade, R., Bair-Merritt, M.H., Davis, M., Harkins-Schwarz, M., ... Fein, J. (2015). Adverse childhood experiences: Expanding the concept of adversity.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American Journal of Preventive Medicine, 49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(3), 354-361. doi: 10.1016/j.amepre.2015.02.001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Dray, J., Bowman, J., Campbell, E., Freund, M., Hodder, R., Wolfenden, L., Richards, J., Leane, C., Green, S., Lecathelinais, C., Oldmeadow, C., Attia, J., Gillham, K. (2017). Effectiveness of a pragmatic school-based intervention targeting student resilience protective factors in reducing mental health problems in adolescents.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Adolesc.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57, 74-89. http://dx.doi.org/10.1016/j.adolescence.2017.03.009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Eva, A.L. &amp; Thayer, N.M. (2017). Learning to BREATHE: A pilot study of a mindfulness-based intervention to support marginalized youth.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Evidence-Based Complementary &amp; Alternative Medicine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22(4), 580-591. doi:10.1177/2156587217696928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Finn, H., Warner, E., Price, M. &amp; Spinazzola, J. (2018). The boy who was hit in the face: Somatic regulation and processing of preverbal complex trauma.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 Child Adol Trauma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11, 277-288.  doi 10.1007/s40653-017-0165-9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Garcia, C., Pintor, J. K., &amp; Lindgren, S. (2010). Feasibility and acceptability of a school-based coping intervention for Latina adolescents.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Journal of School Nursing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26(1), 42-52.  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Letts, L., Wilkins, S., Law, M, Stewart, D., Bosch, J. &amp; Westmorland, M. (2014).  Qualitative review form and guidelines.  In Law, M. &amp; MacDermid, J. (Eds). E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vidence-based rehabilitation: A guide to practice, Third edition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(pp.357-374).  Thorofare, NJ: Slack Incorporated.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Law, M., Stewart, D., Pollock, N.,, Letts, L &amp; Bosch, J. (2014). Quantitative review form and guidelines. In Law, M. &amp; MacDermid, J. (Eds).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Evidence-based rehabilitation: A guide to practice, Third edition.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(pp.375-389).  Thorofare, NJ: Slack Incorporated.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Huang, C. C., Chen, Y., Greene, L., Cheung, S., &amp; Wei, Y. (2019). Resilience and emotional and behavioral problems of adolescents in China: Effects of a short-term and intensive mindfulness and life skills training.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Children and Youth Services Review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100, 291-297.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Mendelson, T., Tandon, S. D., O'Brennan, L., Leaf, P. J., &amp; Ialongo, N. S. (2015). Brief report: Moving prevention into schools: The impact of a trauma-informed school-based intervention.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Adolescence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43, 142-147.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0" indent="-742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41" name="Google Shape;341;p56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References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7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347" name="Google Shape;347;p57"/>
          <p:cNvSpPr txBox="1">
            <a:spLocks noGrp="1"/>
          </p:cNvSpPr>
          <p:nvPr>
            <p:ph type="body" idx="1"/>
          </p:nvPr>
        </p:nvSpPr>
        <p:spPr>
          <a:xfrm>
            <a:off x="609600" y="1441825"/>
            <a:ext cx="10972800" cy="47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0" indent="-74295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Ohio Department of Education. (2019, July 1).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impact of trauma on students.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http://education.ohio.gov/Topics/Student-Supports/PBIS-Resources/Trauma-Informed-Schools/The-Impact-of-Trauma-on-Students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Olowokere, A. E., &amp; Okanlawon, F. A. (2014). The effects of school-based psychological intervention on resilience and health outcomes among vulnerable children.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Journal of School Nursing, 30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(3), 206-215. doi:10.1177/1059840513501557 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Petrenchik, T. &amp; Weiss, D. (2015). Childhood trauma: Occupational therapy’s role in mental health promotion, prevention, and intervention with children and youth. Retrieved from https://www.aota.org/Practice/Children-Youth/Mental%20Health/School-Mental-Health.aspx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Post, P. B., Grybush, A. L., Elmadani, A., &amp; Lockhart, C. E. (2020). Fostering resilience in classrooms through child-teacher relationship training.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Journal of Play Therapy, 29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(1), 9-19. doi:10.1037/pla0000107  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Ryan, K., Lane, S. J., &amp; Powers, D. (2017). A multidisciplinary model for treating complex trauma in early childhood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International Journal of Play Therapy, 26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(2), 111-123. doi:10.1037/pla0000044 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Srija, S. S., &amp; Sugi, S. (2019). Effectiveness of social stories in coping with bullying among children with childhood psychiatry conditions.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Indian Journal of Occupational Therapy, 51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(2), 1-3. Retrieved from https://jefferson-illiad-oclc-org.proxy1.lib.tju.edu/illiad/illiad.dll?Action=10&amp;Form=75&amp;Value=119219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0" indent="-74295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Substance Abuse and Mental Health Services Administration. (2014).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Trauma-Informed Care in Behavioral Health Services. 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 Improvement Protocol (TIP) Series 57. Rockville, MD: Substance Abuse and Mental Health Services Administration.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Terjestam, Y., Bengtsson, H., &amp; Jansson, A. (2016). Cultivating awareness at school. Effects on effortful control, peer relationships and well-being at school in grades 5, 7, and 8.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Psychology International, 37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(5), 456-469. doi:10.1177/0143034316658321 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Trauma Informed Care Project (2020, February 11).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TIC?. 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http://www.traumainformedcareproject.org 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0" indent="-74295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Van der Kolk, B. A. (1989). The compulsion to repeat the trauma: Re-enactment, re-victimization, and masochism.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Psychiatric Clinics of North America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12, 389–411.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Viafora, D. P., Mathiesen, S. G., &amp; Unsworth, S. J. (2015). Teaching mindfulness to middle school students and homeless youth in school classrooms.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Child  and Family Studies, 24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(1), 1179-1191. doi:10.1007/s10826-014-9926-3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Volanen, S., Lassander, M., Hankonen, N., Santalahti, P., Hintsanen, M., Simonsen, N., … Suominen, S. (2020). Healthy Learning Mind- Effectiveness of a mindfulness program on mental health compared to a relaxation program and teaching as usual in schools: A cluster-randomized controlled trial.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Affective Disorders, 260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660-669. Doi:10.1016/j.jad.2019.08.087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Wagner, B., Olson, H.C., Symons, M., Mazzucchelli, T.G., Jirikowic, Latimer, J., … Cross, D. (2019). Improving self-regulation and executive functioning in primary school children in a remote Australian Aboriginal community: A pilot study of the Alert Program.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Australian Journal of Education, 63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(1), 98-115. Doi: 10.1177/0004944119826206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Wang, D., &amp; Hagins, M. (2016). Perceived benefits of yoga among urban school students: A qualitative analysis.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Evidence-Based Complementary and Alternative Medicine 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(1), 1-7. Doi: 10.1155/2016/8725654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White, L.S. (2012). Reducing stress in school-age girls through mindful yoga.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Pediatric Health Care, 26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(1), 45-56. Doi: 10.1016/j.pedhc.2011.01.002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Wisner, B.L, &amp; Norton, C.L. (2013). Capitalizing on behavioral and emotional strengths of alternative high school students through group counseling to promote mindfulness skills.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Journal for Specialists in Group Work, 38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(3), 207-224. 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Wisner, B.L. &amp; Starzec, J.J. (2016). The process of personal transformation for adolescents practicing mindfulness skills in an alternative school setting. </a:t>
            </a:r>
            <a:r>
              <a:rPr lang="en-US" sz="1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Child Adolescent Social Work Journal, 33</a:t>
            </a:r>
            <a:r>
              <a:rPr lang="en-US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245-257. Doi: 10/.1007/s10560-015-0418-0</a:t>
            </a:r>
            <a:endParaRPr sz="1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0" indent="-74295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/>
          </a:p>
          <a:p>
            <a:pPr marL="742950" lvl="0" indent="-7429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is Trauma?</a:t>
            </a:r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609600" y="1636651"/>
            <a:ext cx="10972800" cy="4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Trauma refers to experiences that cause intense physical and psychological stress reactions that has lasting adverse effects on an individual’s physical, social, emotional, or spiritual well being </a:t>
            </a:r>
            <a:endParaRPr b="1" dirty="0"/>
          </a:p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Trebuchet MS"/>
              <a:buChar char="•"/>
            </a:pPr>
            <a:r>
              <a:rPr lang="en-US" dirty="0"/>
              <a:t>Such events involve a sense of </a:t>
            </a:r>
            <a:r>
              <a:rPr lang="en-US" i="1" dirty="0"/>
              <a:t>fear, helplessness,</a:t>
            </a:r>
            <a:r>
              <a:rPr lang="en-US" dirty="0"/>
              <a:t> and </a:t>
            </a:r>
            <a:r>
              <a:rPr lang="en-US" i="1" dirty="0"/>
              <a:t>horror</a:t>
            </a:r>
            <a:r>
              <a:rPr lang="en-US" dirty="0"/>
              <a:t>. 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Trebuchet MS"/>
              <a:buChar char="•"/>
            </a:pPr>
            <a:r>
              <a:rPr lang="en-US" dirty="0"/>
              <a:t>Children may experience trauma from </a:t>
            </a:r>
            <a:r>
              <a:rPr lang="en-US" b="1" u="sng" dirty="0"/>
              <a:t>abuse </a:t>
            </a:r>
            <a:r>
              <a:rPr lang="en-US" dirty="0"/>
              <a:t>(physical, sexual, emotional), </a:t>
            </a:r>
            <a:r>
              <a:rPr lang="en-US" b="1" u="sng" dirty="0"/>
              <a:t>neglect</a:t>
            </a:r>
            <a:r>
              <a:rPr lang="en-US" dirty="0"/>
              <a:t> (physical, medical, emotional, educational), </a:t>
            </a:r>
            <a:r>
              <a:rPr lang="en-US" b="1" u="sng" dirty="0"/>
              <a:t>natural disasters,</a:t>
            </a:r>
            <a:r>
              <a:rPr lang="en-US" dirty="0"/>
              <a:t> </a:t>
            </a:r>
            <a:r>
              <a:rPr lang="en-US" b="1" u="sng" dirty="0"/>
              <a:t>illness</a:t>
            </a:r>
            <a:r>
              <a:rPr lang="en-US" dirty="0"/>
              <a:t>, and </a:t>
            </a:r>
            <a:r>
              <a:rPr lang="en-US" b="1" u="sng" dirty="0"/>
              <a:t>violence</a:t>
            </a:r>
            <a:r>
              <a:rPr lang="en-US" dirty="0"/>
              <a:t> (school, community, domestic) etc. </a:t>
            </a:r>
            <a:endParaRPr baseline="-25000" dirty="0"/>
          </a:p>
        </p:txBody>
      </p:sp>
      <p:sp>
        <p:nvSpPr>
          <p:cNvPr id="79" name="Google Shape;79;p17"/>
          <p:cNvSpPr txBox="1"/>
          <p:nvPr/>
        </p:nvSpPr>
        <p:spPr>
          <a:xfrm>
            <a:off x="9622700" y="5798650"/>
            <a:ext cx="22566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(SAMHSA, 2014)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(Van der Kolk, 1989)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7169" y="54575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550575" y="230269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Prevalence </a:t>
            </a: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6373700" y="423200"/>
            <a:ext cx="5757600" cy="592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2"/>
                </a:solidFill>
              </a:rPr>
              <a:t>Physical abuse</a:t>
            </a:r>
            <a:endParaRPr sz="2200" b="1" u="sng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</a:rPr>
              <a:t>Sexual abuse</a:t>
            </a:r>
            <a:endParaRPr sz="22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2"/>
                </a:solidFill>
              </a:rPr>
              <a:t>Emotional abuse</a:t>
            </a:r>
            <a:endParaRPr sz="2200" b="1" u="sng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</a:rPr>
              <a:t>Physical neglect</a:t>
            </a:r>
            <a:endParaRPr sz="22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</a:rPr>
              <a:t>Emotional neglect</a:t>
            </a:r>
            <a:endParaRPr sz="22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2"/>
                </a:solidFill>
              </a:rPr>
              <a:t>Witnessing domestic violence</a:t>
            </a:r>
            <a:endParaRPr sz="22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2"/>
                </a:solidFill>
              </a:rPr>
              <a:t>Substance Abuse in the household</a:t>
            </a:r>
            <a:endParaRPr sz="22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2"/>
                </a:solidFill>
              </a:rPr>
              <a:t>Mental Illness in the household</a:t>
            </a:r>
            <a:endParaRPr sz="2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dk2"/>
                </a:solidFill>
              </a:rPr>
              <a:t>Incarcerated household member </a:t>
            </a:r>
            <a:endParaRPr sz="2200" b="1" u="sng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200" b="1" u="sng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</a:rPr>
              <a:t>Witnessing violence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</a:rPr>
              <a:t>Experiencing racial discrimination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</a:rPr>
              <a:t>Feeling unsafe in their neighborhoods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</a:rPr>
              <a:t>Being bullied 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</a:rPr>
              <a:t>Living in foster care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448075" y="4365500"/>
            <a:ext cx="5819400" cy="198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200">
              <a:solidFill>
                <a:srgbClr val="FCAF17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 txBox="1"/>
          <p:nvPr/>
        </p:nvSpPr>
        <p:spPr>
          <a:xfrm>
            <a:off x="9430800" y="5667450"/>
            <a:ext cx="25821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(CDC, 2013)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(Cronholm et. al, 2015)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(Perenchik &amp; Weiss, 2015)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" name="Google Shape;88;p18"/>
          <p:cNvSpPr/>
          <p:nvPr/>
        </p:nvSpPr>
        <p:spPr>
          <a:xfrm>
            <a:off x="370696" y="1987113"/>
            <a:ext cx="5407516" cy="8617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477C5"/>
                    </a:gs>
                    <a:gs pos="100000">
                      <a:srgbClr val="253D61"/>
                    </a:gs>
                  </a:gsLst>
                  <a:lin ang="5400012" scaled="0"/>
                </a:gradFill>
                <a:latin typeface="Arial"/>
              </a:rPr>
              <a:t>1 in 5 students will have 2+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477C5"/>
                    </a:gs>
                    <a:gs pos="100000">
                      <a:srgbClr val="253D61"/>
                    </a:gs>
                  </a:gsLst>
                  <a:lin ang="5400012" scaled="0"/>
                </a:gra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477C5"/>
                    </a:gs>
                    <a:gs pos="100000">
                      <a:srgbClr val="253D61"/>
                    </a:gs>
                  </a:gsLst>
                  <a:lin ang="5400012" scaled="0"/>
                </a:gradFill>
                <a:latin typeface="Arial"/>
              </a:rPr>
              <a:t>1 in 10 students will have 3+</a:t>
            </a:r>
          </a:p>
        </p:txBody>
      </p:sp>
      <p:sp>
        <p:nvSpPr>
          <p:cNvPr id="89" name="Google Shape;89;p18"/>
          <p:cNvSpPr/>
          <p:nvPr/>
        </p:nvSpPr>
        <p:spPr>
          <a:xfrm>
            <a:off x="164738" y="4568690"/>
            <a:ext cx="5819412" cy="8617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696969"/>
                    </a:gs>
                    <a:gs pos="100000">
                      <a:srgbClr val="1D1D1D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/>
              </a:rPr>
              <a:t>40% of Philadelphians have </a:t>
            </a:r>
            <a:br>
              <a:rPr b="0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696969"/>
                    </a:gs>
                    <a:gs pos="100000">
                      <a:srgbClr val="1D1D1D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/>
              </a:rPr>
            </a:br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696969"/>
                    </a:gs>
                    <a:gs pos="100000">
                      <a:srgbClr val="1D1D1D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rial"/>
              </a:rPr>
              <a:t>experienced 4+</a:t>
            </a:r>
          </a:p>
        </p:txBody>
      </p:sp>
      <p:cxnSp>
        <p:nvCxnSpPr>
          <p:cNvPr id="90" name="Google Shape;90;p18"/>
          <p:cNvCxnSpPr/>
          <p:nvPr/>
        </p:nvCxnSpPr>
        <p:spPr>
          <a:xfrm rot="10800000" flipH="1">
            <a:off x="179100" y="4135775"/>
            <a:ext cx="11833800" cy="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4737" y="521767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Impact on Functioning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609600" y="1595550"/>
            <a:ext cx="6369900" cy="447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en-US" sz="2400"/>
              <a:t>Impacts areas: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en-US" sz="2400"/>
              <a:t>Emotionally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en-US" sz="2400"/>
              <a:t>Physically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en-US" sz="2400"/>
              <a:t>Cognitively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en-US" sz="2400"/>
              <a:t>Behaviorally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en-US" sz="2400"/>
              <a:t>Socially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Char char="•"/>
            </a:pPr>
            <a:r>
              <a:rPr lang="en-US" sz="2400"/>
              <a:t>Developmentally</a:t>
            </a:r>
            <a:endParaRPr sz="2400"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/>
          <p:nvPr/>
        </p:nvSpPr>
        <p:spPr>
          <a:xfrm>
            <a:off x="6542200" y="5961225"/>
            <a:ext cx="55491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(Ohio Department of Education, 2019) 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249" y="1202194"/>
            <a:ext cx="5913000" cy="401848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/>
        </p:nvSpPr>
        <p:spPr>
          <a:xfrm>
            <a:off x="7899900" y="730000"/>
            <a:ext cx="23664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Trauma and Development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7899900" y="5023375"/>
            <a:ext cx="32880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Trebuchet MS"/>
                <a:ea typeface="Trebuchet MS"/>
                <a:cs typeface="Trebuchet MS"/>
                <a:sym typeface="Trebuchet MS"/>
              </a:rPr>
              <a:t>Image Adapted from Holt &amp; Jordan, Ohio Dept. of Education</a:t>
            </a:r>
            <a:endParaRPr sz="9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6544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Trauma Impact in School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609600" y="1509776"/>
            <a:ext cx="10972800" cy="421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B7DD"/>
                </a:solidFill>
              </a:rPr>
              <a:t>•</a:t>
            </a:r>
            <a:r>
              <a:rPr lang="en-US"/>
              <a:t> </a:t>
            </a:r>
            <a:r>
              <a:rPr lang="en-US">
                <a:solidFill>
                  <a:srgbClr val="000000"/>
                </a:solidFill>
              </a:rPr>
              <a:t>Impaired executive function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B7DD"/>
                </a:solidFill>
              </a:rPr>
              <a:t>•</a:t>
            </a:r>
            <a:r>
              <a:rPr lang="en-US">
                <a:solidFill>
                  <a:srgbClr val="000000"/>
                </a:solidFill>
              </a:rPr>
              <a:t> Difficulty envisioning a future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B7DD"/>
                </a:solidFill>
              </a:rPr>
              <a:t>•</a:t>
            </a:r>
            <a:r>
              <a:rPr lang="en-US">
                <a:solidFill>
                  <a:srgbClr val="000000"/>
                </a:solidFill>
              </a:rPr>
              <a:t> Impaired attention and arousal regulation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B7DD"/>
                </a:solidFill>
              </a:rPr>
              <a:t>•</a:t>
            </a:r>
            <a:r>
              <a:rPr lang="en-US">
                <a:solidFill>
                  <a:srgbClr val="000000"/>
                </a:solidFill>
              </a:rPr>
              <a:t> Negative attention seeking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B7DD"/>
                </a:solidFill>
              </a:rPr>
              <a:t>•</a:t>
            </a:r>
            <a:r>
              <a:rPr lang="en-US">
                <a:solidFill>
                  <a:srgbClr val="000000"/>
                </a:solidFill>
              </a:rPr>
              <a:t> Poor attendance and homework completion, lower grades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B7DD"/>
                </a:solidFill>
              </a:rPr>
              <a:t>•</a:t>
            </a:r>
            <a:r>
              <a:rPr lang="en-US">
                <a:solidFill>
                  <a:srgbClr val="000000"/>
                </a:solidFill>
              </a:rPr>
              <a:t> Staff or teacher not understanding the reason for negative behaviors 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i="1">
                <a:solidFill>
                  <a:srgbClr val="000000"/>
                </a:solidFill>
              </a:rPr>
              <a:t>“What is wrong with them?”</a:t>
            </a:r>
            <a:r>
              <a:rPr lang="en-US">
                <a:solidFill>
                  <a:srgbClr val="000000"/>
                </a:solidFill>
              </a:rPr>
              <a:t> vs. </a:t>
            </a:r>
            <a:r>
              <a:rPr lang="en-US" i="1">
                <a:solidFill>
                  <a:srgbClr val="000000"/>
                </a:solidFill>
              </a:rPr>
              <a:t>“What happened to them?”</a:t>
            </a:r>
            <a:endParaRPr i="1">
              <a:solidFill>
                <a:srgbClr val="000000"/>
              </a:solidFill>
            </a:endParaRPr>
          </a:p>
        </p:txBody>
      </p:sp>
      <p:sp>
        <p:nvSpPr>
          <p:cNvPr id="107" name="Google Shape;107;p20"/>
          <p:cNvSpPr txBox="1"/>
          <p:nvPr/>
        </p:nvSpPr>
        <p:spPr>
          <a:xfrm>
            <a:off x="9847600" y="5814675"/>
            <a:ext cx="24129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(</a:t>
            </a: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Petrenchik &amp; Weiss, 2015)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(Bloom &amp; Harrison, 2011)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88" y="4485600"/>
            <a:ext cx="263842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7400" y="44808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6175" y="44808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8419" y="52814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609600" y="466344"/>
            <a:ext cx="10972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is Trauma-Informed Care (TIC)? 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529175" y="1876813"/>
            <a:ext cx="69123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 u="sng">
                <a:solidFill>
                  <a:srgbClr val="000000"/>
                </a:solidFill>
              </a:rPr>
              <a:t>Strengths-based</a:t>
            </a:r>
            <a:r>
              <a:rPr lang="en-US">
                <a:solidFill>
                  <a:srgbClr val="000000"/>
                </a:solidFill>
              </a:rPr>
              <a:t> service delivery approach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Focus on </a:t>
            </a:r>
            <a:r>
              <a:rPr lang="en-US" u="sng">
                <a:solidFill>
                  <a:srgbClr val="000000"/>
                </a:solidFill>
              </a:rPr>
              <a:t>impact</a:t>
            </a:r>
            <a:r>
              <a:rPr lang="en-US">
                <a:solidFill>
                  <a:srgbClr val="000000"/>
                </a:solidFill>
              </a:rPr>
              <a:t> of trauma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Emphasizes </a:t>
            </a:r>
            <a:r>
              <a:rPr lang="en-US" u="sng">
                <a:solidFill>
                  <a:srgbClr val="000000"/>
                </a:solidFill>
              </a:rPr>
              <a:t>safety</a:t>
            </a:r>
            <a:r>
              <a:rPr lang="en-US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Font typeface="Trebuchet MS"/>
              <a:buChar char="●"/>
            </a:pPr>
            <a:r>
              <a:rPr lang="en-US">
                <a:solidFill>
                  <a:srgbClr val="000000"/>
                </a:solidFill>
              </a:rPr>
              <a:t>Rebuilding a sense of </a:t>
            </a:r>
            <a:r>
              <a:rPr lang="en-US" u="sng">
                <a:solidFill>
                  <a:srgbClr val="000000"/>
                </a:solidFill>
              </a:rPr>
              <a:t>control</a:t>
            </a:r>
            <a:r>
              <a:rPr lang="en-US">
                <a:solidFill>
                  <a:srgbClr val="000000"/>
                </a:solidFill>
              </a:rPr>
              <a:t> and </a:t>
            </a:r>
            <a:r>
              <a:rPr lang="en-US" u="sng">
                <a:solidFill>
                  <a:srgbClr val="000000"/>
                </a:solidFill>
              </a:rPr>
              <a:t>empowerment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8B7DD"/>
              </a:buClr>
              <a:buSzPts val="1800"/>
              <a:buChar char="●"/>
            </a:pPr>
            <a:r>
              <a:rPr lang="en-US">
                <a:solidFill>
                  <a:srgbClr val="000000"/>
                </a:solidFill>
              </a:rPr>
              <a:t>Consumer </a:t>
            </a:r>
            <a:r>
              <a:rPr lang="en-US" u="sng">
                <a:solidFill>
                  <a:srgbClr val="000000"/>
                </a:solidFill>
              </a:rPr>
              <a:t>participation</a:t>
            </a:r>
            <a:r>
              <a:rPr lang="en-US">
                <a:solidFill>
                  <a:srgbClr val="000000"/>
                </a:solidFill>
              </a:rPr>
              <a:t> is key!</a:t>
            </a:r>
            <a:r>
              <a:rPr lang="en-US"/>
              <a:t>             									</a:t>
            </a:r>
            <a:endParaRPr/>
          </a:p>
          <a:p>
            <a:pPr marL="8229600" lvl="0" indent="4572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200"/>
          </a:p>
          <a:p>
            <a:pPr marL="8229600" lvl="0" indent="4572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200"/>
          </a:p>
          <a:p>
            <a:pPr marL="8229600" lvl="0" indent="4572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6834400" y="5778700"/>
            <a:ext cx="21837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9915775" y="6017850"/>
            <a:ext cx="19824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(SAMHSA, 2014)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475" y="1754375"/>
            <a:ext cx="4750526" cy="347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4493" y="56927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ight content">
  <a:themeElements>
    <a:clrScheme name="Custom 1">
      <a:dk1>
        <a:srgbClr val="011E40"/>
      </a:dk1>
      <a:lt1>
        <a:srgbClr val="FFFFFF"/>
      </a:lt1>
      <a:dk2>
        <a:srgbClr val="2F5897"/>
      </a:dk2>
      <a:lt2>
        <a:srgbClr val="E4E9EF"/>
      </a:lt2>
      <a:accent1>
        <a:srgbClr val="307FE2"/>
      </a:accent1>
      <a:accent2>
        <a:srgbClr val="F8E08E"/>
      </a:accent2>
      <a:accent3>
        <a:srgbClr val="80225F"/>
      </a:accent3>
      <a:accent4>
        <a:srgbClr val="011E40"/>
      </a:accent4>
      <a:accent5>
        <a:srgbClr val="C4B000"/>
      </a:accent5>
      <a:accent6>
        <a:srgbClr val="89813D"/>
      </a:accent6>
      <a:hlink>
        <a:srgbClr val="2DCCD3"/>
      </a:hlink>
      <a:folHlink>
        <a:srgbClr val="C4BC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3401</Words>
  <Application>Microsoft Office PowerPoint</Application>
  <PresentationFormat>Widescreen</PresentationFormat>
  <Paragraphs>477</Paragraphs>
  <Slides>45</Slides>
  <Notes>45</Notes>
  <HiddenSlides>0</HiddenSlides>
  <MMClips>42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Times New Roman</vt:lpstr>
      <vt:lpstr>Trebuchet MS</vt:lpstr>
      <vt:lpstr>Light content</vt:lpstr>
      <vt:lpstr> Trauma-Informed Care in a School Setting: Occupational Therapy Interventions to Promote Emotional Regulation</vt:lpstr>
      <vt:lpstr>Objectives </vt:lpstr>
      <vt:lpstr>First Things First: Safety </vt:lpstr>
      <vt:lpstr>Trauma and Its Impact </vt:lpstr>
      <vt:lpstr>What is Trauma?</vt:lpstr>
      <vt:lpstr>Prevalence </vt:lpstr>
      <vt:lpstr>Impact on Functioning</vt:lpstr>
      <vt:lpstr>Trauma Impact in School</vt:lpstr>
      <vt:lpstr>What is Trauma-Informed Care (TIC)? </vt:lpstr>
      <vt:lpstr>What does Trauma-Informed Care Look Like? </vt:lpstr>
      <vt:lpstr>Connection to Occupational Therapy &amp; Children in Schools </vt:lpstr>
      <vt:lpstr> Occupational Therapy’s Specialty in Schools </vt:lpstr>
      <vt:lpstr>Occupational Therapy’s Role in Supporting Children in Schools</vt:lpstr>
      <vt:lpstr>Connection to Occupational Therapy </vt:lpstr>
      <vt:lpstr>Rationale for Investigation </vt:lpstr>
      <vt:lpstr>Problem Statement  </vt:lpstr>
      <vt:lpstr>Clinical PICO Question </vt:lpstr>
      <vt:lpstr>Methods </vt:lpstr>
      <vt:lpstr>Methods to Formulate Clinical Question </vt:lpstr>
      <vt:lpstr>Search Terms</vt:lpstr>
      <vt:lpstr>Methods </vt:lpstr>
      <vt:lpstr>PRISMA Flowchart </vt:lpstr>
      <vt:lpstr>Synthesis of Articles </vt:lpstr>
      <vt:lpstr>Results</vt:lpstr>
      <vt:lpstr>Quantitative Levels of Evidence </vt:lpstr>
      <vt:lpstr>Levels of Evidence Quantitative (n=12)</vt:lpstr>
      <vt:lpstr>Qualitative Levels of Evidence </vt:lpstr>
      <vt:lpstr>Levels of Evidence- Qualitative (n= 6)</vt:lpstr>
      <vt:lpstr>Age Distribution</vt:lpstr>
      <vt:lpstr>Interventions Implemented By</vt:lpstr>
      <vt:lpstr>Outcome Measures</vt:lpstr>
      <vt:lpstr>Intervention Themes</vt:lpstr>
      <vt:lpstr>Theme 1: Mindfulness-Based Interventions (n=10)</vt:lpstr>
      <vt:lpstr>Theme 1: Mindfulness-Based Interventions (n=10)</vt:lpstr>
      <vt:lpstr>Theme 2: Resilience Training (n=9)</vt:lpstr>
      <vt:lpstr>Theme 2: Resilience Training (n=9)</vt:lpstr>
      <vt:lpstr>Strength of Evidence</vt:lpstr>
      <vt:lpstr>Strengths and Limitations of Studies/ Articles Reviews</vt:lpstr>
      <vt:lpstr>Implications for Occupational Therapy Practice </vt:lpstr>
      <vt:lpstr> Clinical PICO Question </vt:lpstr>
      <vt:lpstr>Implications</vt:lpstr>
      <vt:lpstr>Acknowledgements </vt:lpstr>
      <vt:lpstr>PowerPoint Presentation</vt:lpstr>
      <vt:lpstr>References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Trauma-Informed Care in a School Setting: Occupational Therapy Interventions to Promote Emotional Regulation</dc:title>
  <dc:creator>Shannon</dc:creator>
  <cp:lastModifiedBy>Shannon</cp:lastModifiedBy>
  <cp:revision>27</cp:revision>
  <dcterms:modified xsi:type="dcterms:W3CDTF">2020-04-22T04:50:54Z</dcterms:modified>
</cp:coreProperties>
</file>